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Default Extension="docx" ContentType="application/vnd.openxmlformats-officedocument.wordprocessingml.document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8" r:id="rId2"/>
    <p:sldId id="269" r:id="rId3"/>
    <p:sldId id="451" r:id="rId4"/>
    <p:sldId id="260" r:id="rId5"/>
    <p:sldId id="259" r:id="rId6"/>
    <p:sldId id="467" r:id="rId7"/>
    <p:sldId id="446" r:id="rId8"/>
    <p:sldId id="474" r:id="rId9"/>
    <p:sldId id="448" r:id="rId10"/>
    <p:sldId id="466" r:id="rId11"/>
    <p:sldId id="261" r:id="rId12"/>
    <p:sldId id="354" r:id="rId13"/>
    <p:sldId id="449" r:id="rId14"/>
    <p:sldId id="450" r:id="rId15"/>
    <p:sldId id="468" r:id="rId16"/>
    <p:sldId id="469" r:id="rId17"/>
    <p:sldId id="475" r:id="rId18"/>
    <p:sldId id="393" r:id="rId19"/>
    <p:sldId id="394" r:id="rId20"/>
    <p:sldId id="399" r:id="rId21"/>
    <p:sldId id="470" r:id="rId22"/>
    <p:sldId id="400" r:id="rId23"/>
    <p:sldId id="404" r:id="rId24"/>
    <p:sldId id="403" r:id="rId25"/>
    <p:sldId id="405" r:id="rId26"/>
    <p:sldId id="473" r:id="rId27"/>
    <p:sldId id="452" r:id="rId28"/>
    <p:sldId id="453" r:id="rId29"/>
    <p:sldId id="454" r:id="rId30"/>
    <p:sldId id="317" r:id="rId31"/>
    <p:sldId id="318" r:id="rId32"/>
    <p:sldId id="440" r:id="rId33"/>
    <p:sldId id="439" r:id="rId34"/>
    <p:sldId id="443" r:id="rId35"/>
    <p:sldId id="444" r:id="rId36"/>
    <p:sldId id="455" r:id="rId37"/>
    <p:sldId id="353" r:id="rId38"/>
    <p:sldId id="457" r:id="rId39"/>
    <p:sldId id="459" r:id="rId40"/>
    <p:sldId id="458" r:id="rId41"/>
    <p:sldId id="460" r:id="rId42"/>
    <p:sldId id="461" r:id="rId43"/>
    <p:sldId id="462" r:id="rId44"/>
    <p:sldId id="463" r:id="rId45"/>
    <p:sldId id="471" r:id="rId46"/>
    <p:sldId id="464" r:id="rId47"/>
    <p:sldId id="472" r:id="rId48"/>
    <p:sldId id="456" r:id="rId49"/>
  </p:sldIdLst>
  <p:sldSz cx="9144000" cy="6858000" type="screen4x3"/>
  <p:notesSz cx="6740525" cy="98679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9EDF4"/>
    <a:srgbClr val="006699"/>
    <a:srgbClr val="1F497D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bertoricci:Dropbox:10_Presentazione_rapporto_prove_INVALSI_2014:Stranier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ERVER\Statistica%203\Rilevazioni%202013%202014\Elaborazioni\Controllo%20elaborazioni%20campione\Rapporto%20Risultati\Generali\Grafico%20effetti%20di%20composizion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style val="18"/>
  <c:chart>
    <c:title>
      <c:tx>
        <c:rich>
          <a:bodyPr/>
          <a:lstStyle/>
          <a:p>
            <a:pPr>
              <a:defRPr/>
            </a:pPr>
            <a:r>
              <a:rPr lang="it-IT" sz="2400"/>
              <a:t>Presenza</a:t>
            </a:r>
            <a:r>
              <a:rPr lang="it-IT" sz="2400" baseline="0"/>
              <a:t> popolazione di origine immigrata</a:t>
            </a:r>
          </a:p>
          <a:p>
            <a:pPr>
              <a:defRPr/>
            </a:pPr>
            <a:r>
              <a:rPr lang="it-IT" baseline="0"/>
              <a:t>(dati in %)</a:t>
            </a:r>
            <a:endParaRPr lang="it-IT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Foglio2!$A$3</c:f>
              <c:strCache>
                <c:ptCount val="1"/>
                <c:pt idx="0">
                  <c:v>Nord Ovest</c:v>
                </c:pt>
              </c:strCache>
            </c:strRef>
          </c:tx>
          <c:cat>
            <c:strRef>
              <c:f>Foglio2!$B$2:$I$2</c:f>
              <c:strCache>
                <c:ptCount val="8"/>
                <c:pt idx="0">
                  <c:v>L2_ST. I </c:v>
                </c:pt>
                <c:pt idx="1">
                  <c:v>L2_ST. II </c:v>
                </c:pt>
                <c:pt idx="2">
                  <c:v>L5_ST. I</c:v>
                </c:pt>
                <c:pt idx="3">
                  <c:v>L5_ST. II</c:v>
                </c:pt>
                <c:pt idx="4">
                  <c:v>L8_ST. I</c:v>
                </c:pt>
                <c:pt idx="5">
                  <c:v>L8_ST. II</c:v>
                </c:pt>
                <c:pt idx="6">
                  <c:v>L10_ST. I</c:v>
                </c:pt>
                <c:pt idx="7">
                  <c:v>L10_ST. II</c:v>
                </c:pt>
              </c:strCache>
            </c:strRef>
          </c:cat>
          <c:val>
            <c:numRef>
              <c:f>Foglio2!$B$3:$I$3</c:f>
              <c:numCache>
                <c:formatCode>General</c:formatCode>
                <c:ptCount val="8"/>
                <c:pt idx="0">
                  <c:v>3.3</c:v>
                </c:pt>
                <c:pt idx="1">
                  <c:v>11.7</c:v>
                </c:pt>
                <c:pt idx="2">
                  <c:v>4.5</c:v>
                </c:pt>
                <c:pt idx="3">
                  <c:v>8.8000000000000007</c:v>
                </c:pt>
                <c:pt idx="4">
                  <c:v>8.1999999999999993</c:v>
                </c:pt>
                <c:pt idx="5">
                  <c:v>6.4</c:v>
                </c:pt>
                <c:pt idx="6">
                  <c:v>8.4</c:v>
                </c:pt>
                <c:pt idx="7">
                  <c:v>4.7</c:v>
                </c:pt>
              </c:numCache>
            </c:numRef>
          </c:val>
        </c:ser>
        <c:ser>
          <c:idx val="1"/>
          <c:order val="1"/>
          <c:tx>
            <c:strRef>
              <c:f>Foglio2!$A$4</c:f>
              <c:strCache>
                <c:ptCount val="1"/>
                <c:pt idx="0">
                  <c:v>Nord Est</c:v>
                </c:pt>
              </c:strCache>
            </c:strRef>
          </c:tx>
          <c:cat>
            <c:strRef>
              <c:f>Foglio2!$B$2:$I$2</c:f>
              <c:strCache>
                <c:ptCount val="8"/>
                <c:pt idx="0">
                  <c:v>L2_ST. I </c:v>
                </c:pt>
                <c:pt idx="1">
                  <c:v>L2_ST. II </c:v>
                </c:pt>
                <c:pt idx="2">
                  <c:v>L5_ST. I</c:v>
                </c:pt>
                <c:pt idx="3">
                  <c:v>L5_ST. II</c:v>
                </c:pt>
                <c:pt idx="4">
                  <c:v>L8_ST. I</c:v>
                </c:pt>
                <c:pt idx="5">
                  <c:v>L8_ST. II</c:v>
                </c:pt>
                <c:pt idx="6">
                  <c:v>L10_ST. I</c:v>
                </c:pt>
                <c:pt idx="7">
                  <c:v>L10_ST. II</c:v>
                </c:pt>
              </c:strCache>
            </c:strRef>
          </c:cat>
          <c:val>
            <c:numRef>
              <c:f>Foglio2!$B$4:$I$4</c:f>
              <c:numCache>
                <c:formatCode>General</c:formatCode>
                <c:ptCount val="8"/>
                <c:pt idx="0">
                  <c:v>3.4</c:v>
                </c:pt>
                <c:pt idx="1">
                  <c:v>14.1</c:v>
                </c:pt>
                <c:pt idx="2">
                  <c:v>4.2</c:v>
                </c:pt>
                <c:pt idx="3">
                  <c:v>10.7</c:v>
                </c:pt>
                <c:pt idx="4">
                  <c:v>7.9</c:v>
                </c:pt>
                <c:pt idx="5">
                  <c:v>6.6</c:v>
                </c:pt>
                <c:pt idx="6">
                  <c:v>8.4</c:v>
                </c:pt>
                <c:pt idx="7">
                  <c:v>5.3</c:v>
                </c:pt>
              </c:numCache>
            </c:numRef>
          </c:val>
        </c:ser>
        <c:ser>
          <c:idx val="2"/>
          <c:order val="2"/>
          <c:tx>
            <c:strRef>
              <c:f>Foglio2!$A$5</c:f>
              <c:strCache>
                <c:ptCount val="1"/>
                <c:pt idx="0">
                  <c:v>Centro</c:v>
                </c:pt>
              </c:strCache>
            </c:strRef>
          </c:tx>
          <c:cat>
            <c:strRef>
              <c:f>Foglio2!$B$2:$I$2</c:f>
              <c:strCache>
                <c:ptCount val="8"/>
                <c:pt idx="0">
                  <c:v>L2_ST. I </c:v>
                </c:pt>
                <c:pt idx="1">
                  <c:v>L2_ST. II </c:v>
                </c:pt>
                <c:pt idx="2">
                  <c:v>L5_ST. I</c:v>
                </c:pt>
                <c:pt idx="3">
                  <c:v>L5_ST. II</c:v>
                </c:pt>
                <c:pt idx="4">
                  <c:v>L8_ST. I</c:v>
                </c:pt>
                <c:pt idx="5">
                  <c:v>L8_ST. II</c:v>
                </c:pt>
                <c:pt idx="6">
                  <c:v>L10_ST. I</c:v>
                </c:pt>
                <c:pt idx="7">
                  <c:v>L10_ST. II</c:v>
                </c:pt>
              </c:strCache>
            </c:strRef>
          </c:cat>
          <c:val>
            <c:numRef>
              <c:f>Foglio2!$B$5:$I$5</c:f>
              <c:numCache>
                <c:formatCode>General</c:formatCode>
                <c:ptCount val="8"/>
                <c:pt idx="0">
                  <c:v>2.5</c:v>
                </c:pt>
                <c:pt idx="1">
                  <c:v>12.3</c:v>
                </c:pt>
                <c:pt idx="2">
                  <c:v>4.4000000000000004</c:v>
                </c:pt>
                <c:pt idx="3">
                  <c:v>10.5</c:v>
                </c:pt>
                <c:pt idx="4">
                  <c:v>6.6</c:v>
                </c:pt>
                <c:pt idx="5">
                  <c:v>6.8</c:v>
                </c:pt>
                <c:pt idx="6">
                  <c:v>8</c:v>
                </c:pt>
                <c:pt idx="7">
                  <c:v>5.0999999999999996</c:v>
                </c:pt>
              </c:numCache>
            </c:numRef>
          </c:val>
        </c:ser>
        <c:ser>
          <c:idx val="3"/>
          <c:order val="3"/>
          <c:tx>
            <c:strRef>
              <c:f>Foglio2!$A$6</c:f>
              <c:strCache>
                <c:ptCount val="1"/>
                <c:pt idx="0">
                  <c:v>Sud</c:v>
                </c:pt>
              </c:strCache>
            </c:strRef>
          </c:tx>
          <c:cat>
            <c:strRef>
              <c:f>Foglio2!$B$2:$I$2</c:f>
              <c:strCache>
                <c:ptCount val="8"/>
                <c:pt idx="0">
                  <c:v>L2_ST. I </c:v>
                </c:pt>
                <c:pt idx="1">
                  <c:v>L2_ST. II </c:v>
                </c:pt>
                <c:pt idx="2">
                  <c:v>L5_ST. I</c:v>
                </c:pt>
                <c:pt idx="3">
                  <c:v>L5_ST. II</c:v>
                </c:pt>
                <c:pt idx="4">
                  <c:v>L8_ST. I</c:v>
                </c:pt>
                <c:pt idx="5">
                  <c:v>L8_ST. II</c:v>
                </c:pt>
                <c:pt idx="6">
                  <c:v>L10_ST. I</c:v>
                </c:pt>
                <c:pt idx="7">
                  <c:v>L10_ST. II</c:v>
                </c:pt>
              </c:strCache>
            </c:strRef>
          </c:cat>
          <c:val>
            <c:numRef>
              <c:f>Foglio2!$B$6:$I$6</c:f>
              <c:numCache>
                <c:formatCode>General</c:formatCode>
                <c:ptCount val="8"/>
                <c:pt idx="0">
                  <c:v>1</c:v>
                </c:pt>
                <c:pt idx="1">
                  <c:v>1.9</c:v>
                </c:pt>
                <c:pt idx="2">
                  <c:v>1.5</c:v>
                </c:pt>
                <c:pt idx="3">
                  <c:v>1.6</c:v>
                </c:pt>
                <c:pt idx="4">
                  <c:v>1.8</c:v>
                </c:pt>
                <c:pt idx="5">
                  <c:v>1.3</c:v>
                </c:pt>
                <c:pt idx="6">
                  <c:v>1.6</c:v>
                </c:pt>
                <c:pt idx="7">
                  <c:v>1.8</c:v>
                </c:pt>
              </c:numCache>
            </c:numRef>
          </c:val>
        </c:ser>
        <c:ser>
          <c:idx val="4"/>
          <c:order val="4"/>
          <c:tx>
            <c:strRef>
              <c:f>Foglio2!$A$7</c:f>
              <c:strCache>
                <c:ptCount val="1"/>
                <c:pt idx="0">
                  <c:v>Sud e Isole</c:v>
                </c:pt>
              </c:strCache>
            </c:strRef>
          </c:tx>
          <c:cat>
            <c:strRef>
              <c:f>Foglio2!$B$2:$I$2</c:f>
              <c:strCache>
                <c:ptCount val="8"/>
                <c:pt idx="0">
                  <c:v>L2_ST. I </c:v>
                </c:pt>
                <c:pt idx="1">
                  <c:v>L2_ST. II </c:v>
                </c:pt>
                <c:pt idx="2">
                  <c:v>L5_ST. I</c:v>
                </c:pt>
                <c:pt idx="3">
                  <c:v>L5_ST. II</c:v>
                </c:pt>
                <c:pt idx="4">
                  <c:v>L8_ST. I</c:v>
                </c:pt>
                <c:pt idx="5">
                  <c:v>L8_ST. II</c:v>
                </c:pt>
                <c:pt idx="6">
                  <c:v>L10_ST. I</c:v>
                </c:pt>
                <c:pt idx="7">
                  <c:v>L10_ST. II</c:v>
                </c:pt>
              </c:strCache>
            </c:strRef>
          </c:cat>
          <c:val>
            <c:numRef>
              <c:f>Foglio2!$B$7:$I$7</c:f>
              <c:numCache>
                <c:formatCode>General</c:formatCode>
                <c:ptCount val="8"/>
                <c:pt idx="0">
                  <c:v>1.7000000000000002</c:v>
                </c:pt>
                <c:pt idx="1">
                  <c:v>2.2999999999999998</c:v>
                </c:pt>
                <c:pt idx="2">
                  <c:v>2.2999999999999998</c:v>
                </c:pt>
                <c:pt idx="3">
                  <c:v>1.6</c:v>
                </c:pt>
                <c:pt idx="4">
                  <c:v>1.8</c:v>
                </c:pt>
                <c:pt idx="5">
                  <c:v>1.6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</c:ser>
        <c:dLbls/>
        <c:axId val="91808896"/>
        <c:axId val="91810432"/>
      </c:barChart>
      <c:catAx>
        <c:axId val="9180889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/>
            </a:pPr>
            <a:endParaRPr lang="it-IT"/>
          </a:p>
        </c:txPr>
        <c:crossAx val="91810432"/>
        <c:crosses val="autoZero"/>
        <c:auto val="1"/>
        <c:lblAlgn val="ctr"/>
        <c:lblOffset val="100"/>
      </c:catAx>
      <c:valAx>
        <c:axId val="9181043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it-IT"/>
          </a:p>
        </c:txPr>
        <c:crossAx val="9180889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 b="1"/>
          </a:pPr>
          <a:endParaRPr lang="it-IT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/>
      <c:barChart>
        <c:barDir val="bar"/>
        <c:grouping val="clustered"/>
        <c:ser>
          <c:idx val="0"/>
          <c:order val="0"/>
          <c:tx>
            <c:strRef>
              <c:f>Foglio1!$F$6</c:f>
              <c:strCache>
                <c:ptCount val="1"/>
                <c:pt idx="0">
                  <c:v>Mod 0</c:v>
                </c:pt>
              </c:strCache>
            </c:strRef>
          </c:tx>
          <c:cat>
            <c:strRef>
              <c:f>Foglio1!$E$7:$E$16</c:f>
              <c:strCache>
                <c:ptCount val="10"/>
                <c:pt idx="0">
                  <c:v>Professionali</c:v>
                </c:pt>
                <c:pt idx="1">
                  <c:v>Licei</c:v>
                </c:pt>
                <c:pt idx="2">
                  <c:v>ESCS_classe</c:v>
                </c:pt>
                <c:pt idx="3">
                  <c:v>Voto_mat_centrato</c:v>
                </c:pt>
                <c:pt idx="4">
                  <c:v>Voto_ita_centrato</c:v>
                </c:pt>
                <c:pt idx="5">
                  <c:v>Studente posticipatario</c:v>
                </c:pt>
                <c:pt idx="6">
                  <c:v>Studente anticipatario</c:v>
                </c:pt>
                <c:pt idx="7">
                  <c:v>Straniero II generazione</c:v>
                </c:pt>
                <c:pt idx="8">
                  <c:v>Straniero I generazione</c:v>
                </c:pt>
                <c:pt idx="9">
                  <c:v>Femmina</c:v>
                </c:pt>
              </c:strCache>
            </c:strRef>
          </c:cat>
          <c:val>
            <c:numRef>
              <c:f>Foglio1!$F$7:$F$16</c:f>
              <c:numCache>
                <c:formatCode>General</c:formatCode>
                <c:ptCount val="10"/>
                <c:pt idx="0">
                  <c:v>-24.02</c:v>
                </c:pt>
                <c:pt idx="1">
                  <c:v>17.170000000000012</c:v>
                </c:pt>
                <c:pt idx="3">
                  <c:v>7.5549999999999962</c:v>
                </c:pt>
                <c:pt idx="4">
                  <c:v>3.3239999999999998</c:v>
                </c:pt>
                <c:pt idx="5">
                  <c:v>-19.47</c:v>
                </c:pt>
                <c:pt idx="6">
                  <c:v>9.0680000000000014</c:v>
                </c:pt>
                <c:pt idx="7">
                  <c:v>-6.8169999999999966</c:v>
                </c:pt>
                <c:pt idx="8">
                  <c:v>-7.3790000000000004</c:v>
                </c:pt>
                <c:pt idx="9">
                  <c:v>-11.75</c:v>
                </c:pt>
              </c:numCache>
            </c:numRef>
          </c:val>
        </c:ser>
        <c:ser>
          <c:idx val="1"/>
          <c:order val="1"/>
          <c:tx>
            <c:strRef>
              <c:f>Foglio1!$G$6</c:f>
              <c:strCache>
                <c:ptCount val="1"/>
                <c:pt idx="0">
                  <c:v>Mod 1</c:v>
                </c:pt>
              </c:strCache>
            </c:strRef>
          </c:tx>
          <c:cat>
            <c:strRef>
              <c:f>Foglio1!$E$7:$E$16</c:f>
              <c:strCache>
                <c:ptCount val="10"/>
                <c:pt idx="0">
                  <c:v>Professionali</c:v>
                </c:pt>
                <c:pt idx="1">
                  <c:v>Licei</c:v>
                </c:pt>
                <c:pt idx="2">
                  <c:v>ESCS_classe</c:v>
                </c:pt>
                <c:pt idx="3">
                  <c:v>Voto_mat_centrato</c:v>
                </c:pt>
                <c:pt idx="4">
                  <c:v>Voto_ita_centrato</c:v>
                </c:pt>
                <c:pt idx="5">
                  <c:v>Studente posticipatario</c:v>
                </c:pt>
                <c:pt idx="6">
                  <c:v>Studente anticipatario</c:v>
                </c:pt>
                <c:pt idx="7">
                  <c:v>Straniero II generazione</c:v>
                </c:pt>
                <c:pt idx="8">
                  <c:v>Straniero I generazione</c:v>
                </c:pt>
                <c:pt idx="9">
                  <c:v>Femmina</c:v>
                </c:pt>
              </c:strCache>
            </c:strRef>
          </c:cat>
          <c:val>
            <c:numRef>
              <c:f>Foglio1!$G$7:$G$16</c:f>
              <c:numCache>
                <c:formatCode>General</c:formatCode>
                <c:ptCount val="10"/>
                <c:pt idx="0">
                  <c:v>-17.18</c:v>
                </c:pt>
                <c:pt idx="1">
                  <c:v>7.7130000000000001</c:v>
                </c:pt>
                <c:pt idx="2">
                  <c:v>20.07</c:v>
                </c:pt>
                <c:pt idx="3">
                  <c:v>7.806</c:v>
                </c:pt>
                <c:pt idx="4">
                  <c:v>4.3259999999999961</c:v>
                </c:pt>
                <c:pt idx="5">
                  <c:v>-7.2510000000000003</c:v>
                </c:pt>
                <c:pt idx="6">
                  <c:v>-2.77</c:v>
                </c:pt>
                <c:pt idx="7">
                  <c:v>-2.9709999999999988</c:v>
                </c:pt>
                <c:pt idx="8">
                  <c:v>-2.5470000000000002</c:v>
                </c:pt>
                <c:pt idx="9">
                  <c:v>-14.17</c:v>
                </c:pt>
              </c:numCache>
            </c:numRef>
          </c:val>
        </c:ser>
        <c:dLbls/>
        <c:axId val="92189056"/>
        <c:axId val="92190592"/>
      </c:barChart>
      <c:catAx>
        <c:axId val="92189056"/>
        <c:scaling>
          <c:orientation val="minMax"/>
        </c:scaling>
        <c:axPos val="l"/>
        <c:majorTickMark val="none"/>
        <c:tickLblPos val="low"/>
        <c:crossAx val="92190592"/>
        <c:crosses val="autoZero"/>
        <c:auto val="1"/>
        <c:lblAlgn val="ctr"/>
        <c:lblOffset val="100"/>
      </c:catAx>
      <c:valAx>
        <c:axId val="92190592"/>
        <c:scaling>
          <c:orientation val="minMax"/>
        </c:scaling>
        <c:axPos val="b"/>
        <c:majorGridlines/>
        <c:numFmt formatCode="General" sourceLinked="1"/>
        <c:tickLblPos val="nextTo"/>
        <c:crossAx val="92189056"/>
        <c:crosses val="autoZero"/>
        <c:crossBetween val="between"/>
      </c:valAx>
    </c:plotArea>
    <c:legend>
      <c:legendPos val="b"/>
      <c:layout/>
    </c:legend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0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7938" y="0"/>
            <a:ext cx="29210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Arial" pitchFamily="34" charset="0"/>
              </a:defRPr>
            </a:lvl1pPr>
          </a:lstStyle>
          <a:p>
            <a:fld id="{89D9C00C-6692-45B7-997C-9279EF17FF05}" type="datetimeFigureOut">
              <a:rPr lang="it-IT"/>
              <a:pPr/>
              <a:t>10/07/2014</a:t>
            </a:fld>
            <a:endParaRPr lang="it-IT"/>
          </a:p>
        </p:txBody>
      </p:sp>
      <p:sp>
        <p:nvSpPr>
          <p:cNvPr id="346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210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46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7938" y="9372600"/>
            <a:ext cx="29210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Arial" pitchFamily="34" charset="0"/>
              </a:defRPr>
            </a:lvl1pPr>
          </a:lstStyle>
          <a:p>
            <a:fld id="{ACDED200-BA45-48AB-9F94-3A6EB256E673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94699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17938" y="0"/>
            <a:ext cx="2921000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fld id="{211E2FC6-0CFD-4585-AE82-D44CAC02CDE2}" type="datetimeFigureOut">
              <a:rPr lang="it-IT"/>
              <a:pPr/>
              <a:t>10/07/2014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4688" y="4687888"/>
            <a:ext cx="5391150" cy="4440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7260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17938" y="9372600"/>
            <a:ext cx="29210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fld id="{F473AD15-E3E4-4910-A630-17CF63D6770F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021718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817938" y="9372600"/>
            <a:ext cx="2921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F11E2A3-E97A-416B-B7A5-6036002E2BC7}" type="slidenum">
              <a:rPr lang="it-IT" sz="1200"/>
              <a:pPr algn="r"/>
              <a:t>1</a:t>
            </a:fld>
            <a:endParaRPr lang="it-IT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0951FA-128A-4007-85D2-14061415CD7B}" type="slidenum">
              <a:rPr lang="it-IT">
                <a:latin typeface="Arial" pitchFamily="34" charset="0"/>
              </a:rPr>
              <a:pPr/>
              <a:t>10</a:t>
            </a:fld>
            <a:endParaRPr lang="it-IT">
              <a:latin typeface="Arial" pitchFamily="34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17D24C-2B8F-43A0-9FAB-8107E5C994E5}" type="slidenum">
              <a:rPr lang="it-IT">
                <a:latin typeface="Arial" pitchFamily="34" charset="0"/>
              </a:rPr>
              <a:pPr/>
              <a:t>11</a:t>
            </a:fld>
            <a:endParaRPr lang="it-IT">
              <a:latin typeface="Arial" pitchFamily="34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 txBox="1">
            <a:spLocks noGrp="1" noChangeArrowheads="1"/>
          </p:cNvSpPr>
          <p:nvPr/>
        </p:nvSpPr>
        <p:spPr bwMode="auto">
          <a:xfrm>
            <a:off x="3817938" y="9372600"/>
            <a:ext cx="2921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C29B5F5-98F5-43D7-8242-AD9A9A1C85C0}" type="slidenum">
              <a:rPr lang="it-IT" sz="1200"/>
              <a:pPr algn="r"/>
              <a:t>12</a:t>
            </a:fld>
            <a:endParaRPr lang="it-IT" sz="12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 txBox="1">
            <a:spLocks noGrp="1" noChangeArrowheads="1"/>
          </p:cNvSpPr>
          <p:nvPr/>
        </p:nvSpPr>
        <p:spPr bwMode="auto">
          <a:xfrm>
            <a:off x="3817938" y="9372600"/>
            <a:ext cx="2921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E85E15D-36F5-4250-AD43-25DDA4C1ADFB}" type="slidenum">
              <a:rPr lang="it-IT" sz="1200"/>
              <a:pPr algn="r"/>
              <a:t>13</a:t>
            </a:fld>
            <a:endParaRPr lang="it-IT" sz="12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 txBox="1">
            <a:spLocks noGrp="1" noChangeArrowheads="1"/>
          </p:cNvSpPr>
          <p:nvPr/>
        </p:nvSpPr>
        <p:spPr bwMode="auto">
          <a:xfrm>
            <a:off x="3817938" y="9372600"/>
            <a:ext cx="2921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773E383-65A4-4B9C-B2F9-F4DDC8B4A518}" type="slidenum">
              <a:rPr lang="it-IT" sz="1200"/>
              <a:pPr algn="r"/>
              <a:t>14</a:t>
            </a:fld>
            <a:endParaRPr lang="it-IT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 txBox="1">
            <a:spLocks noGrp="1" noChangeArrowheads="1"/>
          </p:cNvSpPr>
          <p:nvPr/>
        </p:nvSpPr>
        <p:spPr bwMode="auto">
          <a:xfrm>
            <a:off x="3817938" y="9372600"/>
            <a:ext cx="2921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B2A95C5-5715-4114-B260-9493586008D9}" type="slidenum">
              <a:rPr lang="it-IT" sz="1200"/>
              <a:pPr algn="r"/>
              <a:t>15</a:t>
            </a:fld>
            <a:endParaRPr lang="it-IT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 txBox="1">
            <a:spLocks noGrp="1" noChangeArrowheads="1"/>
          </p:cNvSpPr>
          <p:nvPr/>
        </p:nvSpPr>
        <p:spPr bwMode="auto">
          <a:xfrm>
            <a:off x="3817938" y="9372600"/>
            <a:ext cx="2921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E1C7F4D-5034-4455-A5C9-75EE77CF8F2C}" type="slidenum">
              <a:rPr lang="it-IT" sz="1200"/>
              <a:pPr algn="r"/>
              <a:t>16</a:t>
            </a:fld>
            <a:endParaRPr lang="it-IT" sz="12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 txBox="1">
            <a:spLocks noGrp="1" noChangeArrowheads="1"/>
          </p:cNvSpPr>
          <p:nvPr/>
        </p:nvSpPr>
        <p:spPr bwMode="auto">
          <a:xfrm>
            <a:off x="3817938" y="9372600"/>
            <a:ext cx="2921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E1C7F4D-5034-4455-A5C9-75EE77CF8F2C}" type="slidenum">
              <a:rPr lang="it-IT" sz="1200"/>
              <a:pPr algn="r"/>
              <a:t>17</a:t>
            </a:fld>
            <a:endParaRPr lang="it-IT" sz="12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 txBox="1">
            <a:spLocks noGrp="1" noChangeArrowheads="1"/>
          </p:cNvSpPr>
          <p:nvPr/>
        </p:nvSpPr>
        <p:spPr bwMode="auto">
          <a:xfrm>
            <a:off x="3817938" y="9372600"/>
            <a:ext cx="2921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0E37F6E-EA02-48C9-9EF4-60E6D733EBE4}" type="slidenum">
              <a:rPr lang="it-IT" sz="1200"/>
              <a:pPr algn="r"/>
              <a:t>18</a:t>
            </a:fld>
            <a:endParaRPr lang="it-IT" sz="120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 txBox="1">
            <a:spLocks noGrp="1" noChangeArrowheads="1"/>
          </p:cNvSpPr>
          <p:nvPr/>
        </p:nvSpPr>
        <p:spPr bwMode="auto">
          <a:xfrm>
            <a:off x="3817938" y="9372600"/>
            <a:ext cx="2921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A1C5920-4F83-4999-97FC-AE4752298C47}" type="slidenum">
              <a:rPr lang="it-IT" sz="1200"/>
              <a:pPr algn="r"/>
              <a:t>19</a:t>
            </a:fld>
            <a:endParaRPr lang="it-IT" sz="12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A13FE7F-45AE-4405-B25D-A09AA59001FA}" type="slidenum">
              <a:rPr lang="it-IT">
                <a:latin typeface="Arial" pitchFamily="34" charset="0"/>
              </a:rPr>
              <a:pPr/>
              <a:t>2</a:t>
            </a:fld>
            <a:endParaRPr lang="it-IT">
              <a:latin typeface="Arial" pitchFamily="34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 txBox="1">
            <a:spLocks noGrp="1" noChangeArrowheads="1"/>
          </p:cNvSpPr>
          <p:nvPr/>
        </p:nvSpPr>
        <p:spPr bwMode="auto">
          <a:xfrm>
            <a:off x="3817938" y="9372600"/>
            <a:ext cx="2921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7C401E4-0717-4BAF-9180-39B462B2BECD}" type="slidenum">
              <a:rPr lang="it-IT" sz="1200"/>
              <a:pPr algn="r"/>
              <a:t>20</a:t>
            </a:fld>
            <a:endParaRPr lang="it-IT" sz="120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 txBox="1">
            <a:spLocks noGrp="1" noChangeArrowheads="1"/>
          </p:cNvSpPr>
          <p:nvPr/>
        </p:nvSpPr>
        <p:spPr bwMode="auto">
          <a:xfrm>
            <a:off x="3817938" y="9372600"/>
            <a:ext cx="2921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6A60D3B-BF3E-4A65-93E4-C90F9448989F}" type="slidenum">
              <a:rPr lang="it-IT" sz="1200"/>
              <a:pPr algn="r"/>
              <a:t>21</a:t>
            </a:fld>
            <a:endParaRPr lang="it-IT" sz="120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 txBox="1">
            <a:spLocks noGrp="1" noChangeArrowheads="1"/>
          </p:cNvSpPr>
          <p:nvPr/>
        </p:nvSpPr>
        <p:spPr bwMode="auto">
          <a:xfrm>
            <a:off x="3817938" y="9372600"/>
            <a:ext cx="2921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F4B89FD-856D-46A4-8A79-93F0E625B005}" type="slidenum">
              <a:rPr lang="it-IT" sz="1200"/>
              <a:pPr algn="r"/>
              <a:t>22</a:t>
            </a:fld>
            <a:endParaRPr lang="it-IT" sz="120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 txBox="1">
            <a:spLocks noGrp="1" noChangeArrowheads="1"/>
          </p:cNvSpPr>
          <p:nvPr/>
        </p:nvSpPr>
        <p:spPr bwMode="auto">
          <a:xfrm>
            <a:off x="3817938" y="9372600"/>
            <a:ext cx="2921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8C7B52C-F3E0-43F9-A314-1CA28BCF8AA7}" type="slidenum">
              <a:rPr lang="it-IT" sz="1200"/>
              <a:pPr algn="r"/>
              <a:t>23</a:t>
            </a:fld>
            <a:endParaRPr lang="it-IT" sz="120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 txBox="1">
            <a:spLocks noGrp="1" noChangeArrowheads="1"/>
          </p:cNvSpPr>
          <p:nvPr/>
        </p:nvSpPr>
        <p:spPr bwMode="auto">
          <a:xfrm>
            <a:off x="3817938" y="9372600"/>
            <a:ext cx="2921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0A31017-A05D-40FE-82A4-CED442B1AFD3}" type="slidenum">
              <a:rPr lang="it-IT" sz="1200"/>
              <a:pPr algn="r"/>
              <a:t>24</a:t>
            </a:fld>
            <a:endParaRPr lang="it-IT" sz="12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 txBox="1">
            <a:spLocks noGrp="1" noChangeArrowheads="1"/>
          </p:cNvSpPr>
          <p:nvPr/>
        </p:nvSpPr>
        <p:spPr bwMode="auto">
          <a:xfrm>
            <a:off x="3817938" y="9372600"/>
            <a:ext cx="2921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D078A4B-EF96-4B32-9BC2-FFCD06883297}" type="slidenum">
              <a:rPr lang="it-IT" sz="1200"/>
              <a:pPr algn="r"/>
              <a:t>25</a:t>
            </a:fld>
            <a:endParaRPr lang="it-IT" sz="12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 txBox="1">
            <a:spLocks noGrp="1" noChangeArrowheads="1"/>
          </p:cNvSpPr>
          <p:nvPr/>
        </p:nvSpPr>
        <p:spPr bwMode="auto">
          <a:xfrm>
            <a:off x="3817938" y="9372600"/>
            <a:ext cx="2921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D078A4B-EF96-4B32-9BC2-FFCD06883297}" type="slidenum">
              <a:rPr lang="it-IT" sz="1200"/>
              <a:pPr algn="r"/>
              <a:t>26</a:t>
            </a:fld>
            <a:endParaRPr lang="it-IT" sz="12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 txBox="1">
            <a:spLocks noGrp="1" noChangeArrowheads="1"/>
          </p:cNvSpPr>
          <p:nvPr/>
        </p:nvSpPr>
        <p:spPr bwMode="auto">
          <a:xfrm>
            <a:off x="3817938" y="9372600"/>
            <a:ext cx="2921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0EA4934-2EB4-4362-AF4C-09CCFE4CDC36}" type="slidenum">
              <a:rPr lang="it-IT" sz="1200"/>
              <a:pPr algn="r"/>
              <a:t>27</a:t>
            </a:fld>
            <a:endParaRPr lang="it-IT" sz="120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E65BF92-269B-4DDC-BCA4-9B67EF397B98}" type="slidenum">
              <a:rPr lang="it-IT">
                <a:latin typeface="Arial" pitchFamily="34" charset="0"/>
              </a:rPr>
              <a:pPr/>
              <a:t>28</a:t>
            </a:fld>
            <a:endParaRPr lang="it-IT">
              <a:latin typeface="Arial" pitchFamily="34" charset="0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 txBox="1">
            <a:spLocks noGrp="1" noChangeArrowheads="1"/>
          </p:cNvSpPr>
          <p:nvPr/>
        </p:nvSpPr>
        <p:spPr bwMode="auto">
          <a:xfrm>
            <a:off x="3817938" y="9372600"/>
            <a:ext cx="2921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989F82A-5C86-416C-AE60-710F5D946C9B}" type="slidenum">
              <a:rPr lang="it-IT" sz="1200"/>
              <a:pPr algn="r"/>
              <a:t>29</a:t>
            </a:fld>
            <a:endParaRPr lang="it-IT" sz="120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F67600-B8A0-4354-A722-D6F15B49E2A2}" type="slidenum">
              <a:rPr lang="it-IT">
                <a:latin typeface="Arial" pitchFamily="34" charset="0"/>
              </a:rPr>
              <a:pPr/>
              <a:t>3</a:t>
            </a:fld>
            <a:endParaRPr lang="it-IT">
              <a:latin typeface="Arial" pitchFamily="34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3A670A3-4771-430E-AAD4-43F92424BAF0}" type="slidenum">
              <a:rPr lang="it-IT">
                <a:latin typeface="Arial" pitchFamily="34" charset="0"/>
              </a:rPr>
              <a:pPr/>
              <a:t>30</a:t>
            </a:fld>
            <a:endParaRPr lang="it-IT">
              <a:latin typeface="Arial" pitchFamily="34" charset="0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1351363-2605-441F-B9F3-98F994137B9C}" type="slidenum">
              <a:rPr lang="it-IT">
                <a:latin typeface="Arial" pitchFamily="34" charset="0"/>
              </a:rPr>
              <a:pPr/>
              <a:t>31</a:t>
            </a:fld>
            <a:endParaRPr lang="it-IT">
              <a:latin typeface="Arial" pitchFamily="34" charset="0"/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 txBox="1">
            <a:spLocks noGrp="1" noChangeArrowheads="1"/>
          </p:cNvSpPr>
          <p:nvPr/>
        </p:nvSpPr>
        <p:spPr bwMode="auto">
          <a:xfrm>
            <a:off x="3817938" y="9372600"/>
            <a:ext cx="2921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3970894-30C5-44F3-AF55-8CF97F569FF1}" type="slidenum">
              <a:rPr lang="it-IT" sz="1200"/>
              <a:pPr algn="r"/>
              <a:t>32</a:t>
            </a:fld>
            <a:endParaRPr lang="it-IT" sz="120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 txBox="1">
            <a:spLocks noGrp="1" noChangeArrowheads="1"/>
          </p:cNvSpPr>
          <p:nvPr/>
        </p:nvSpPr>
        <p:spPr bwMode="auto">
          <a:xfrm>
            <a:off x="3817938" y="9372600"/>
            <a:ext cx="2921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8D53D61-6B0B-459C-8DEA-098F83C59ABB}" type="slidenum">
              <a:rPr lang="it-IT" sz="1200"/>
              <a:pPr algn="r"/>
              <a:t>33</a:t>
            </a:fld>
            <a:endParaRPr lang="it-IT" sz="120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 txBox="1">
            <a:spLocks noGrp="1" noChangeArrowheads="1"/>
          </p:cNvSpPr>
          <p:nvPr/>
        </p:nvSpPr>
        <p:spPr bwMode="auto">
          <a:xfrm>
            <a:off x="3817938" y="9372600"/>
            <a:ext cx="2921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9CDA039-8E22-4B4B-89A2-6E2AFA3157E0}" type="slidenum">
              <a:rPr lang="it-IT" sz="1200"/>
              <a:pPr algn="r"/>
              <a:t>34</a:t>
            </a:fld>
            <a:endParaRPr lang="it-IT" sz="120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 txBox="1">
            <a:spLocks noGrp="1" noChangeArrowheads="1"/>
          </p:cNvSpPr>
          <p:nvPr/>
        </p:nvSpPr>
        <p:spPr bwMode="auto">
          <a:xfrm>
            <a:off x="3817938" y="9372600"/>
            <a:ext cx="2921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55E866A-5E88-4C9C-8088-00CBEB239DA1}" type="slidenum">
              <a:rPr lang="it-IT" sz="1200"/>
              <a:pPr algn="r"/>
              <a:t>35</a:t>
            </a:fld>
            <a:endParaRPr lang="it-IT" sz="120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 txBox="1">
            <a:spLocks noGrp="1" noChangeArrowheads="1"/>
          </p:cNvSpPr>
          <p:nvPr/>
        </p:nvSpPr>
        <p:spPr bwMode="auto">
          <a:xfrm>
            <a:off x="3817938" y="9372600"/>
            <a:ext cx="2921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F6A6092-BF95-4BE2-8B8D-DD4B065D8939}" type="slidenum">
              <a:rPr lang="it-IT" sz="1200"/>
              <a:pPr algn="r"/>
              <a:t>36</a:t>
            </a:fld>
            <a:endParaRPr lang="it-IT" sz="120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986EE4E-A060-4C50-A279-8FF8E16E09D2}" type="slidenum">
              <a:rPr lang="it-IT">
                <a:latin typeface="Arial" pitchFamily="34" charset="0"/>
              </a:rPr>
              <a:pPr/>
              <a:t>37</a:t>
            </a:fld>
            <a:endParaRPr lang="it-IT">
              <a:latin typeface="Arial" pitchFamily="34" charset="0"/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31E9E21-5078-4E0B-9D63-423E0F6BEAB1}" type="slidenum">
              <a:rPr lang="it-IT">
                <a:latin typeface="Arial" pitchFamily="34" charset="0"/>
              </a:rPr>
              <a:pPr/>
              <a:t>38</a:t>
            </a:fld>
            <a:endParaRPr lang="it-IT">
              <a:latin typeface="Arial" pitchFamily="34" charset="0"/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8DD4B43-27A3-4B83-899D-073A101A9928}" type="slidenum">
              <a:rPr lang="it-IT">
                <a:latin typeface="Arial" pitchFamily="34" charset="0"/>
              </a:rPr>
              <a:pPr/>
              <a:t>39</a:t>
            </a:fld>
            <a:endParaRPr lang="it-IT">
              <a:latin typeface="Arial" pitchFamily="34" charset="0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9368E17-AD3E-4176-A7EC-12CB8646E341}" type="slidenum">
              <a:rPr lang="it-IT">
                <a:latin typeface="Arial" pitchFamily="34" charset="0"/>
              </a:rPr>
              <a:pPr/>
              <a:t>4</a:t>
            </a:fld>
            <a:endParaRPr lang="it-IT">
              <a:latin typeface="Arial" pitchFamily="34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2E6BD17-E950-4701-8DBE-E267B3CC69CE}" type="slidenum">
              <a:rPr lang="it-IT">
                <a:latin typeface="Arial" pitchFamily="34" charset="0"/>
              </a:rPr>
              <a:pPr/>
              <a:t>40</a:t>
            </a:fld>
            <a:endParaRPr lang="it-IT">
              <a:latin typeface="Arial" pitchFamily="34" charset="0"/>
            </a:endParaRPr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9DB462-B68E-4865-AC59-5C0817A5075D}" type="slidenum">
              <a:rPr lang="it-IT">
                <a:latin typeface="Arial" pitchFamily="34" charset="0"/>
              </a:rPr>
              <a:pPr/>
              <a:t>41</a:t>
            </a:fld>
            <a:endParaRPr lang="it-IT">
              <a:latin typeface="Arial" pitchFamily="34" charset="0"/>
            </a:endParaRP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 txBox="1">
            <a:spLocks noGrp="1" noChangeArrowheads="1"/>
          </p:cNvSpPr>
          <p:nvPr/>
        </p:nvSpPr>
        <p:spPr bwMode="auto">
          <a:xfrm>
            <a:off x="3817938" y="9372600"/>
            <a:ext cx="2921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1D4DD31-7D3C-4BE0-90B8-6B6733260040}" type="slidenum">
              <a:rPr lang="it-IT" sz="1200"/>
              <a:pPr algn="r"/>
              <a:t>42</a:t>
            </a:fld>
            <a:endParaRPr lang="it-IT" sz="1200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A55D8A0-22A3-4B51-A8DC-ABF745536A3E}" type="slidenum">
              <a:rPr lang="it-IT">
                <a:latin typeface="Arial" pitchFamily="34" charset="0"/>
              </a:rPr>
              <a:pPr/>
              <a:t>43</a:t>
            </a:fld>
            <a:endParaRPr lang="it-IT">
              <a:latin typeface="Arial" pitchFamily="34" charset="0"/>
            </a:endParaRPr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F467ECC-4BF8-4BA9-A583-DF595CBE5F8A}" type="slidenum">
              <a:rPr lang="it-IT">
                <a:latin typeface="Arial" pitchFamily="34" charset="0"/>
              </a:rPr>
              <a:pPr/>
              <a:t>44</a:t>
            </a:fld>
            <a:endParaRPr lang="it-IT">
              <a:latin typeface="Arial" pitchFamily="34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C7568B-4001-49F0-8D22-E1B5C2F3F7DF}" type="slidenum">
              <a:rPr lang="it-IT">
                <a:latin typeface="Arial" pitchFamily="34" charset="0"/>
              </a:rPr>
              <a:pPr/>
              <a:t>45</a:t>
            </a:fld>
            <a:endParaRPr lang="it-IT">
              <a:latin typeface="Arial" pitchFamily="34" charset="0"/>
            </a:endParaRPr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CC5DA85-7F6F-4250-BA15-C53E83CF2203}" type="slidenum">
              <a:rPr lang="it-IT">
                <a:latin typeface="Arial" pitchFamily="34" charset="0"/>
              </a:rPr>
              <a:pPr/>
              <a:t>46</a:t>
            </a:fld>
            <a:endParaRPr lang="it-IT">
              <a:latin typeface="Arial" pitchFamily="34" charset="0"/>
            </a:endParaRPr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D411FA3-CF38-42A8-80C8-AF325EF140F7}" type="slidenum">
              <a:rPr lang="it-IT">
                <a:latin typeface="Arial" pitchFamily="34" charset="0"/>
              </a:rPr>
              <a:pPr/>
              <a:t>47</a:t>
            </a:fld>
            <a:endParaRPr lang="it-IT">
              <a:latin typeface="Arial" pitchFamily="34" charset="0"/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CCA241A-2B26-4032-AAB1-B3EC2D424812}" type="slidenum">
              <a:rPr lang="it-IT">
                <a:latin typeface="Arial" pitchFamily="34" charset="0"/>
              </a:rPr>
              <a:pPr/>
              <a:t>48</a:t>
            </a:fld>
            <a:endParaRPr lang="it-IT">
              <a:latin typeface="Arial" pitchFamily="34" charset="0"/>
            </a:endParaRPr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2F5A4B9-3141-4ED5-87B8-FE6F379FB722}" type="slidenum">
              <a:rPr lang="it-IT">
                <a:latin typeface="Arial" pitchFamily="34" charset="0"/>
              </a:rPr>
              <a:pPr/>
              <a:t>5</a:t>
            </a:fld>
            <a:endParaRPr lang="it-IT">
              <a:latin typeface="Arial" pitchFamily="34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EE8007-7943-470A-9AA0-807118CE0B58}" type="slidenum">
              <a:rPr lang="it-IT">
                <a:latin typeface="Arial" pitchFamily="34" charset="0"/>
              </a:rPr>
              <a:pPr/>
              <a:t>6</a:t>
            </a:fld>
            <a:endParaRPr lang="it-IT">
              <a:latin typeface="Arial" pitchFamily="34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5025B84-57EA-4045-AAF8-FFAF02464DB1}" type="slidenum">
              <a:rPr lang="it-IT">
                <a:latin typeface="Arial" pitchFamily="34" charset="0"/>
              </a:rPr>
              <a:pPr/>
              <a:t>7</a:t>
            </a:fld>
            <a:endParaRPr lang="it-IT">
              <a:latin typeface="Arial" pitchFamily="34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5025B84-57EA-4045-AAF8-FFAF02464DB1}" type="slidenum">
              <a:rPr lang="it-IT">
                <a:latin typeface="Arial" pitchFamily="34" charset="0"/>
              </a:rPr>
              <a:pPr/>
              <a:t>8</a:t>
            </a:fld>
            <a:endParaRPr lang="it-IT">
              <a:latin typeface="Arial" pitchFamily="34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1DED3B-F3EA-4C3B-AA5F-3469130D8417}" type="slidenum">
              <a:rPr lang="it-IT">
                <a:latin typeface="Arial" pitchFamily="34" charset="0"/>
              </a:rPr>
              <a:pPr/>
              <a:t>9</a:t>
            </a:fld>
            <a:endParaRPr lang="it-IT">
              <a:latin typeface="Arial" pitchFamily="34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7607EA-E04A-44AA-B6F5-4BEA18C869A1}" type="datetimeFigureOut">
              <a:rPr lang="it-IT"/>
              <a:pPr/>
              <a:t>10/07/2014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A74E62-798C-4D18-82F7-DE2A63454BF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337C7C-02AF-4491-96B0-D1B3A4B955EE}" type="datetimeFigureOut">
              <a:rPr lang="it-IT"/>
              <a:pPr/>
              <a:t>10/07/2014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1779C-78DE-4042-985A-368BDAA8E1D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EC8480-A5F5-47AB-91A4-8CB94531FE06}" type="datetimeFigureOut">
              <a:rPr lang="it-IT"/>
              <a:pPr/>
              <a:t>10/07/2014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4770A-BE4E-4D03-9CF4-A0F92B876EE7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5D83E1-F909-46BF-B349-6C4BB165B8EF}" type="datetimeFigureOut">
              <a:rPr lang="it-IT"/>
              <a:pPr/>
              <a:t>10/07/2014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AF3118-50C3-40B6-B7EA-8C2E9D0288DA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984DD0-BDFB-4231-B071-1C07DCA17159}" type="datetimeFigureOut">
              <a:rPr lang="it-IT"/>
              <a:pPr/>
              <a:t>10/07/2014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512395-32F1-4940-94A7-8862AA9DDE55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C30F33-E435-4CE5-B0B3-660172B62A24}" type="datetimeFigureOut">
              <a:rPr lang="it-IT"/>
              <a:pPr/>
              <a:t>10/07/2014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592557-D4B7-4989-A5FF-EBA6CADA57C4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C6CE25-FE01-4698-A097-9BF04F803290}" type="datetimeFigureOut">
              <a:rPr lang="it-IT"/>
              <a:pPr/>
              <a:t>10/07/2014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EECC73-A2E7-4DC7-ADB5-8B461E39343E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BACCD2-1D76-42F5-AA20-971FC064E490}" type="datetimeFigureOut">
              <a:rPr lang="it-IT"/>
              <a:pPr/>
              <a:t>10/07/2014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58A7FC-2D1F-44CD-A1DD-10B54AE29013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9D0888-532F-40A3-A6BD-AAA4AD3D65E3}" type="datetimeFigureOut">
              <a:rPr lang="it-IT"/>
              <a:pPr/>
              <a:t>10/07/2014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741FEB-82CF-49A9-931E-18CCBAB35143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A8C6AC-EACC-4A7D-806E-F20F4E56A03D}" type="datetimeFigureOut">
              <a:rPr lang="it-IT"/>
              <a:pPr/>
              <a:t>10/07/2014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16250-5A44-4183-8F0D-0A714CFA214C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4FF9C2-57BF-448E-BE1C-9BD816018EFD}" type="datetimeFigureOut">
              <a:rPr lang="it-IT"/>
              <a:pPr/>
              <a:t>10/07/2014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5679A1-EFAC-4E51-8CA5-C4684A14D671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fld id="{A06E8312-DB6B-4BFB-A402-406C607A1258}" type="datetimeFigureOut">
              <a:rPr lang="it-IT"/>
              <a:pPr/>
              <a:t>10/07/2014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fld id="{3F3EE3A2-2BCB-4142-8973-F88A39FA3644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Documento_di_Microsoft_Office_Word1.docx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Group 11"/>
          <p:cNvGrpSpPr>
            <a:grpSpLocks/>
          </p:cNvGrpSpPr>
          <p:nvPr/>
        </p:nvGrpSpPr>
        <p:grpSpPr bwMode="auto">
          <a:xfrm>
            <a:off x="250825" y="377825"/>
            <a:ext cx="8229600" cy="6096000"/>
            <a:chOff x="158" y="238"/>
            <a:chExt cx="5184" cy="3840"/>
          </a:xfrm>
        </p:grpSpPr>
        <p:sp>
          <p:nvSpPr>
            <p:cNvPr id="15365" name="Rectangle 2"/>
            <p:cNvSpPr>
              <a:spLocks noChangeArrowheads="1"/>
            </p:cNvSpPr>
            <p:nvPr/>
          </p:nvSpPr>
          <p:spPr bwMode="auto">
            <a:xfrm>
              <a:off x="158" y="572"/>
              <a:ext cx="5184" cy="23"/>
            </a:xfrm>
            <a:prstGeom prst="rect">
              <a:avLst/>
            </a:prstGeom>
            <a:solidFill>
              <a:srgbClr val="006699"/>
            </a:solidFill>
            <a:ln w="9525">
              <a:solidFill>
                <a:srgbClr val="0066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solidFill>
                  <a:srgbClr val="006699"/>
                </a:solidFill>
                <a:latin typeface="Book Antiqua" pitchFamily="18" charset="0"/>
              </a:endParaRPr>
            </a:p>
          </p:txBody>
        </p:sp>
        <p:sp>
          <p:nvSpPr>
            <p:cNvPr id="15366" name="Rectangle 3"/>
            <p:cNvSpPr>
              <a:spLocks noChangeArrowheads="1"/>
            </p:cNvSpPr>
            <p:nvPr/>
          </p:nvSpPr>
          <p:spPr bwMode="auto">
            <a:xfrm rot="5400000">
              <a:off x="-1550" y="2146"/>
              <a:ext cx="3840" cy="23"/>
            </a:xfrm>
            <a:prstGeom prst="rect">
              <a:avLst/>
            </a:prstGeom>
            <a:solidFill>
              <a:srgbClr val="006699"/>
            </a:solidFill>
            <a:ln w="9525">
              <a:solidFill>
                <a:srgbClr val="006699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it-IT">
                <a:solidFill>
                  <a:srgbClr val="006699"/>
                </a:solidFill>
                <a:latin typeface="Book Antiqua" pitchFamily="18" charset="0"/>
              </a:endParaRPr>
            </a:p>
          </p:txBody>
        </p:sp>
      </p:grpSp>
      <p:sp>
        <p:nvSpPr>
          <p:cNvPr id="15362" name="Text Box 6"/>
          <p:cNvSpPr txBox="1">
            <a:spLocks noChangeArrowheads="1"/>
          </p:cNvSpPr>
          <p:nvPr/>
        </p:nvSpPr>
        <p:spPr bwMode="auto">
          <a:xfrm>
            <a:off x="4140200" y="112553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600"/>
          </a:p>
        </p:txBody>
      </p:sp>
      <p:pic>
        <p:nvPicPr>
          <p:cNvPr id="1536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1025" y="188913"/>
            <a:ext cx="9429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9"/>
          <p:cNvSpPr txBox="1">
            <a:spLocks noChangeArrowheads="1"/>
          </p:cNvSpPr>
          <p:nvPr/>
        </p:nvSpPr>
        <p:spPr bwMode="auto">
          <a:xfrm>
            <a:off x="539750" y="1196975"/>
            <a:ext cx="8429625" cy="515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it-IT" sz="2400" b="1" dirty="0">
                <a:solidFill>
                  <a:srgbClr val="006699"/>
                </a:solidFill>
                <a:latin typeface="Book Antiqua" pitchFamily="18" charset="0"/>
              </a:rPr>
              <a:t>RILEVAZIONE NAZIONALE </a:t>
            </a:r>
          </a:p>
          <a:p>
            <a:pPr algn="ctr" eaLnBrk="0" hangingPunct="0">
              <a:lnSpc>
                <a:spcPct val="150000"/>
              </a:lnSpc>
            </a:pPr>
            <a:r>
              <a:rPr lang="it-IT" sz="2400" b="1" dirty="0">
                <a:solidFill>
                  <a:srgbClr val="006699"/>
                </a:solidFill>
                <a:latin typeface="Book Antiqua" pitchFamily="18" charset="0"/>
              </a:rPr>
              <a:t>DEGLI APPRENDIMENTI </a:t>
            </a:r>
            <a:r>
              <a:rPr lang="it-IT" sz="2400" b="1" dirty="0" smtClean="0">
                <a:solidFill>
                  <a:srgbClr val="006699"/>
                </a:solidFill>
                <a:latin typeface="Book Antiqua" pitchFamily="18" charset="0"/>
              </a:rPr>
              <a:t>2014</a:t>
            </a:r>
          </a:p>
          <a:p>
            <a:pPr algn="ctr" eaLnBrk="0" hangingPunct="0">
              <a:lnSpc>
                <a:spcPct val="150000"/>
              </a:lnSpc>
            </a:pPr>
            <a:endParaRPr lang="it-IT" sz="2000" b="1" dirty="0">
              <a:solidFill>
                <a:srgbClr val="006699"/>
              </a:solidFill>
              <a:latin typeface="Book Antiqua" pitchFamily="18" charset="0"/>
            </a:endParaRPr>
          </a:p>
          <a:p>
            <a:pPr algn="ctr" eaLnBrk="0" hangingPunct="0">
              <a:lnSpc>
                <a:spcPct val="150000"/>
              </a:lnSpc>
            </a:pPr>
            <a:r>
              <a:rPr lang="it-IT" sz="2600" b="1" i="1" dirty="0">
                <a:solidFill>
                  <a:srgbClr val="006699"/>
                </a:solidFill>
                <a:latin typeface="Book Antiqua" pitchFamily="18" charset="0"/>
              </a:rPr>
              <a:t>Le rilevazioni </a:t>
            </a:r>
            <a:r>
              <a:rPr lang="it-IT" sz="2600" b="1" i="1" dirty="0" err="1">
                <a:solidFill>
                  <a:srgbClr val="006699"/>
                </a:solidFill>
                <a:latin typeface="Book Antiqua" pitchFamily="18" charset="0"/>
              </a:rPr>
              <a:t>dell</a:t>
            </a:r>
            <a:r>
              <a:rPr lang="ja-JP" altLang="it-IT" sz="2600" b="1" i="1" dirty="0">
                <a:solidFill>
                  <a:srgbClr val="006699"/>
                </a:solidFill>
                <a:latin typeface="Book Antiqua" pitchFamily="18" charset="0"/>
              </a:rPr>
              <a:t>’</a:t>
            </a:r>
            <a:r>
              <a:rPr lang="it-IT" altLang="ja-JP" sz="2600" b="1" i="1" dirty="0" err="1">
                <a:solidFill>
                  <a:srgbClr val="006699"/>
                </a:solidFill>
                <a:latin typeface="Book Antiqua" pitchFamily="18" charset="0"/>
              </a:rPr>
              <a:t>a.s.</a:t>
            </a:r>
            <a:r>
              <a:rPr lang="it-IT" altLang="ja-JP" sz="2600" b="1" i="1" dirty="0">
                <a:solidFill>
                  <a:srgbClr val="006699"/>
                </a:solidFill>
                <a:latin typeface="Book Antiqua" pitchFamily="18" charset="0"/>
              </a:rPr>
              <a:t> </a:t>
            </a:r>
            <a:r>
              <a:rPr lang="it-IT" altLang="ja-JP" sz="2600" b="1" i="1" dirty="0" smtClean="0">
                <a:solidFill>
                  <a:srgbClr val="006699"/>
                </a:solidFill>
                <a:latin typeface="Book Antiqua" pitchFamily="18" charset="0"/>
              </a:rPr>
              <a:t>2013-14: </a:t>
            </a:r>
            <a:endParaRPr lang="it-IT" altLang="ja-JP" sz="2600" b="1" i="1" dirty="0">
              <a:solidFill>
                <a:srgbClr val="006699"/>
              </a:solidFill>
              <a:latin typeface="Book Antiqua" pitchFamily="18" charset="0"/>
            </a:endParaRPr>
          </a:p>
          <a:p>
            <a:pPr algn="ctr" eaLnBrk="0" hangingPunct="0">
              <a:lnSpc>
                <a:spcPct val="150000"/>
              </a:lnSpc>
            </a:pPr>
            <a:r>
              <a:rPr lang="it-IT" sz="2600" b="1" i="1" dirty="0">
                <a:solidFill>
                  <a:srgbClr val="006699"/>
                </a:solidFill>
                <a:latin typeface="Book Antiqua" pitchFamily="18" charset="0"/>
              </a:rPr>
              <a:t> i primi risultati</a:t>
            </a:r>
            <a:endParaRPr lang="it-IT" sz="2400" b="1" i="1" dirty="0">
              <a:solidFill>
                <a:srgbClr val="006699"/>
              </a:solidFill>
              <a:latin typeface="Book Antiqua" pitchFamily="18" charset="0"/>
            </a:endParaRPr>
          </a:p>
          <a:p>
            <a:pPr algn="ctr" eaLnBrk="0" hangingPunct="0">
              <a:lnSpc>
                <a:spcPct val="150000"/>
              </a:lnSpc>
            </a:pPr>
            <a:endParaRPr lang="it-IT" sz="2400" b="1" i="1" dirty="0">
              <a:solidFill>
                <a:srgbClr val="006699"/>
              </a:solidFill>
              <a:latin typeface="Book Antiqua" pitchFamily="18" charset="0"/>
            </a:endParaRPr>
          </a:p>
          <a:p>
            <a:pPr algn="ctr" eaLnBrk="0" hangingPunct="0">
              <a:lnSpc>
                <a:spcPct val="150000"/>
              </a:lnSpc>
            </a:pPr>
            <a:r>
              <a:rPr lang="it-IT" sz="2400" b="1" i="1" dirty="0">
                <a:solidFill>
                  <a:srgbClr val="006699"/>
                </a:solidFill>
                <a:latin typeface="Book Antiqua" pitchFamily="18" charset="0"/>
              </a:rPr>
              <a:t>INVALSI</a:t>
            </a:r>
          </a:p>
          <a:p>
            <a:pPr algn="ctr" eaLnBrk="0" hangingPunct="0">
              <a:lnSpc>
                <a:spcPct val="150000"/>
              </a:lnSpc>
            </a:pPr>
            <a:endParaRPr lang="it-IT" b="1" i="1" dirty="0">
              <a:solidFill>
                <a:srgbClr val="006699"/>
              </a:solidFill>
              <a:latin typeface="Book Antiqua" pitchFamily="18" charset="0"/>
            </a:endParaRPr>
          </a:p>
          <a:p>
            <a:pPr algn="ctr" eaLnBrk="0" hangingPunct="0">
              <a:lnSpc>
                <a:spcPct val="150000"/>
              </a:lnSpc>
            </a:pPr>
            <a:r>
              <a:rPr lang="it-IT" sz="2000" b="1" dirty="0">
                <a:solidFill>
                  <a:srgbClr val="006699"/>
                </a:solidFill>
                <a:latin typeface="Book Antiqua" pitchFamily="18" charset="0"/>
              </a:rPr>
              <a:t>Roma, </a:t>
            </a:r>
            <a:r>
              <a:rPr lang="it-IT" sz="2000" b="1" dirty="0" smtClean="0">
                <a:solidFill>
                  <a:srgbClr val="006699"/>
                </a:solidFill>
                <a:latin typeface="Book Antiqua" pitchFamily="18" charset="0"/>
              </a:rPr>
              <a:t>10 </a:t>
            </a:r>
            <a:r>
              <a:rPr lang="it-IT" sz="2000" b="1" dirty="0">
                <a:solidFill>
                  <a:srgbClr val="006699"/>
                </a:solidFill>
                <a:latin typeface="Book Antiqua" pitchFamily="18" charset="0"/>
              </a:rPr>
              <a:t>luglio </a:t>
            </a:r>
            <a:r>
              <a:rPr lang="it-IT" sz="2000" b="1" dirty="0" smtClean="0">
                <a:solidFill>
                  <a:srgbClr val="006699"/>
                </a:solidFill>
                <a:latin typeface="Book Antiqua" pitchFamily="18" charset="0"/>
              </a:rPr>
              <a:t>2014</a:t>
            </a:r>
            <a:endParaRPr lang="it-IT" sz="2000" b="1" i="1" dirty="0">
              <a:solidFill>
                <a:srgbClr val="006699"/>
              </a:solidFill>
              <a:latin typeface="Book Antiqua" pitchFamily="18" charset="0"/>
            </a:endParaRPr>
          </a:p>
          <a:p>
            <a:pPr algn="ctr"/>
            <a:endParaRPr lang="it-IT" sz="2000" b="1" dirty="0">
              <a:solidFill>
                <a:srgbClr val="006699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ChangeArrowheads="1"/>
          </p:cNvSpPr>
          <p:nvPr/>
        </p:nvSpPr>
        <p:spPr bwMode="auto">
          <a:xfrm>
            <a:off x="250825" y="908050"/>
            <a:ext cx="8229600" cy="3651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1746" name="Rectangle 3"/>
          <p:cNvSpPr>
            <a:spLocks noChangeArrowheads="1"/>
          </p:cNvSpPr>
          <p:nvPr/>
        </p:nvSpPr>
        <p:spPr bwMode="auto">
          <a:xfrm rot="5400000">
            <a:off x="-2461418" y="3407568"/>
            <a:ext cx="6096000" cy="3651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it-IT"/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 flipH="1">
            <a:off x="7315200" y="6553200"/>
            <a:ext cx="1600200" cy="1746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" charset="0"/>
            </a:endParaRPr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 rot="-5400000">
            <a:off x="8420894" y="6423819"/>
            <a:ext cx="685800" cy="17462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it-IT"/>
          </a:p>
        </p:txBody>
      </p:sp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4140200" y="112553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600"/>
          </a:p>
        </p:txBody>
      </p:sp>
      <p:sp>
        <p:nvSpPr>
          <p:cNvPr id="31750" name="Text Box 9"/>
          <p:cNvSpPr txBox="1">
            <a:spLocks noChangeArrowheads="1"/>
          </p:cNvSpPr>
          <p:nvPr/>
        </p:nvSpPr>
        <p:spPr bwMode="auto">
          <a:xfrm>
            <a:off x="684213" y="333375"/>
            <a:ext cx="741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 dirty="0">
                <a:solidFill>
                  <a:srgbClr val="006699"/>
                </a:solidFill>
                <a:latin typeface="Book Antiqua" pitchFamily="18" charset="0"/>
              </a:rPr>
              <a:t>Gli indici di propensione al </a:t>
            </a:r>
            <a:r>
              <a:rPr lang="it-IT" sz="2400" b="1" i="1" dirty="0" err="1">
                <a:solidFill>
                  <a:srgbClr val="006699"/>
                </a:solidFill>
                <a:latin typeface="Book Antiqua" pitchFamily="18" charset="0"/>
              </a:rPr>
              <a:t>cheating</a:t>
            </a:r>
            <a:r>
              <a:rPr lang="it-IT" sz="2400" b="1" i="1" dirty="0">
                <a:solidFill>
                  <a:srgbClr val="006699"/>
                </a:solidFill>
                <a:latin typeface="Book Antiqua" pitchFamily="18" charset="0"/>
              </a:rPr>
              <a:t> </a:t>
            </a:r>
            <a:r>
              <a:rPr lang="it-IT" sz="2400" b="1" dirty="0">
                <a:solidFill>
                  <a:srgbClr val="006699"/>
                </a:solidFill>
                <a:latin typeface="Book Antiqua" pitchFamily="18" charset="0"/>
              </a:rPr>
              <a:t>– </a:t>
            </a:r>
            <a:r>
              <a:rPr lang="it-IT" sz="2400" b="1" dirty="0" smtClean="0">
                <a:solidFill>
                  <a:srgbClr val="006699"/>
                </a:solidFill>
                <a:latin typeface="Book Antiqua" pitchFamily="18" charset="0"/>
              </a:rPr>
              <a:t>2014 </a:t>
            </a:r>
            <a:r>
              <a:rPr lang="it-IT" sz="2400" b="1" dirty="0">
                <a:solidFill>
                  <a:srgbClr val="006699"/>
                </a:solidFill>
                <a:latin typeface="Book Antiqua" pitchFamily="18" charset="0"/>
              </a:rPr>
              <a:t>(ITA)</a:t>
            </a:r>
            <a:endParaRPr lang="it-IT" sz="2400" b="1" i="1" dirty="0">
              <a:solidFill>
                <a:srgbClr val="006699"/>
              </a:solidFill>
              <a:latin typeface="Book Antiqua" pitchFamily="18" charset="0"/>
            </a:endParaRPr>
          </a:p>
        </p:txBody>
      </p:sp>
      <p:pic>
        <p:nvPicPr>
          <p:cNvPr id="31751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1025" y="0"/>
            <a:ext cx="9429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3" name="Text Box 8"/>
          <p:cNvSpPr txBox="1">
            <a:spLocks noChangeArrowheads="1"/>
          </p:cNvSpPr>
          <p:nvPr/>
        </p:nvSpPr>
        <p:spPr bwMode="auto">
          <a:xfrm rot="-5400000">
            <a:off x="-1755775" y="4211638"/>
            <a:ext cx="417671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dirty="0" smtClean="0"/>
              <a:t>ROMA – 10 luglio 2014</a:t>
            </a:r>
            <a:endParaRPr lang="it-IT" sz="1400" dirty="0"/>
          </a:p>
        </p:txBody>
      </p:sp>
      <p:pic>
        <p:nvPicPr>
          <p:cNvPr id="6860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196752"/>
            <a:ext cx="8064896" cy="530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ChangeArrowheads="1"/>
          </p:cNvSpPr>
          <p:nvPr/>
        </p:nvSpPr>
        <p:spPr bwMode="auto">
          <a:xfrm>
            <a:off x="250825" y="908050"/>
            <a:ext cx="8229600" cy="3651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794" name="Rectangle 3"/>
          <p:cNvSpPr>
            <a:spLocks noChangeArrowheads="1"/>
          </p:cNvSpPr>
          <p:nvPr/>
        </p:nvSpPr>
        <p:spPr bwMode="auto">
          <a:xfrm rot="5400000">
            <a:off x="-2461418" y="3407568"/>
            <a:ext cx="6096000" cy="3651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it-IT"/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 flipH="1">
            <a:off x="7315200" y="6553200"/>
            <a:ext cx="1600200" cy="1746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" charset="0"/>
            </a:endParaRPr>
          </a:p>
        </p:txBody>
      </p:sp>
      <p:sp>
        <p:nvSpPr>
          <p:cNvPr id="33796" name="Rectangle 5"/>
          <p:cNvSpPr>
            <a:spLocks noChangeArrowheads="1"/>
          </p:cNvSpPr>
          <p:nvPr/>
        </p:nvSpPr>
        <p:spPr bwMode="auto">
          <a:xfrm rot="-5400000">
            <a:off x="8420894" y="6423819"/>
            <a:ext cx="685800" cy="17462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it-IT"/>
          </a:p>
        </p:txBody>
      </p:sp>
      <p:sp>
        <p:nvSpPr>
          <p:cNvPr id="33797" name="Text Box 6"/>
          <p:cNvSpPr txBox="1">
            <a:spLocks noChangeArrowheads="1"/>
          </p:cNvSpPr>
          <p:nvPr/>
        </p:nvSpPr>
        <p:spPr bwMode="auto">
          <a:xfrm>
            <a:off x="4140200" y="112553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600"/>
          </a:p>
        </p:txBody>
      </p:sp>
      <p:sp>
        <p:nvSpPr>
          <p:cNvPr id="33798" name="Text Box 9"/>
          <p:cNvSpPr txBox="1">
            <a:spLocks noChangeArrowheads="1"/>
          </p:cNvSpPr>
          <p:nvPr/>
        </p:nvSpPr>
        <p:spPr bwMode="auto">
          <a:xfrm>
            <a:off x="684213" y="333375"/>
            <a:ext cx="7129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>
                <a:solidFill>
                  <a:srgbClr val="006699"/>
                </a:solidFill>
                <a:latin typeface="Book Antiqua" pitchFamily="18" charset="0"/>
              </a:rPr>
              <a:t>Azioni per prevenire il </a:t>
            </a:r>
            <a:r>
              <a:rPr lang="it-IT" sz="2400" b="1" i="1">
                <a:solidFill>
                  <a:srgbClr val="006699"/>
                </a:solidFill>
                <a:latin typeface="Book Antiqua" pitchFamily="18" charset="0"/>
              </a:rPr>
              <a:t>cheating</a:t>
            </a:r>
          </a:p>
        </p:txBody>
      </p:sp>
      <p:pic>
        <p:nvPicPr>
          <p:cNvPr id="33799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1025" y="0"/>
            <a:ext cx="9429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Text Box 8"/>
          <p:cNvSpPr txBox="1">
            <a:spLocks noChangeArrowheads="1"/>
          </p:cNvSpPr>
          <p:nvPr/>
        </p:nvSpPr>
        <p:spPr bwMode="auto">
          <a:xfrm rot="-5400000">
            <a:off x="-1755775" y="4210943"/>
            <a:ext cx="41767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dirty="0" smtClean="0"/>
              <a:t>ROMA – 10 luglio 2014</a:t>
            </a:r>
            <a:endParaRPr lang="it-IT" sz="1400" dirty="0"/>
          </a:p>
        </p:txBody>
      </p:sp>
      <p:sp>
        <p:nvSpPr>
          <p:cNvPr id="33801" name="Text Box 15"/>
          <p:cNvSpPr txBox="1">
            <a:spLocks noChangeArrowheads="1"/>
          </p:cNvSpPr>
          <p:nvPr/>
        </p:nvSpPr>
        <p:spPr bwMode="auto">
          <a:xfrm>
            <a:off x="900113" y="1196975"/>
            <a:ext cx="7775575" cy="414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3" indent="-182563">
              <a:lnSpc>
                <a:spcPct val="80000"/>
              </a:lnSpc>
              <a:spcBef>
                <a:spcPct val="20000"/>
              </a:spcBef>
              <a:spcAft>
                <a:spcPts val="4200"/>
              </a:spcAft>
              <a:buClr>
                <a:srgbClr val="006699"/>
              </a:buClr>
              <a:buFont typeface="Arial" pitchFamily="34" charset="0"/>
              <a:buChar char="•"/>
            </a:pPr>
            <a:r>
              <a:rPr lang="it-IT" sz="2000" b="1" u="sng" dirty="0">
                <a:latin typeface="Book Antiqua" pitchFamily="18" charset="0"/>
              </a:rPr>
              <a:t>Ulteriore miglioramento nelle classi campione nel livello 2, </a:t>
            </a:r>
            <a:r>
              <a:rPr lang="it-IT" sz="2000" b="1" u="sng" dirty="0" smtClean="0">
                <a:latin typeface="Book Antiqua" pitchFamily="18" charset="0"/>
              </a:rPr>
              <a:t>5 </a:t>
            </a:r>
            <a:r>
              <a:rPr lang="it-IT" sz="2000" b="1" u="sng" dirty="0">
                <a:latin typeface="Book Antiqua" pitchFamily="18" charset="0"/>
              </a:rPr>
              <a:t>e 10</a:t>
            </a:r>
          </a:p>
          <a:p>
            <a:pPr marL="182563" indent="-182563">
              <a:spcBef>
                <a:spcPct val="20000"/>
              </a:spcBef>
              <a:spcAft>
                <a:spcPts val="1800"/>
              </a:spcAft>
              <a:buClr>
                <a:srgbClr val="006699"/>
              </a:buClr>
              <a:buFont typeface="Arial" pitchFamily="34" charset="0"/>
              <a:buChar char="•"/>
            </a:pPr>
            <a:r>
              <a:rPr lang="it-IT" sz="2000" b="1" u="sng" dirty="0">
                <a:latin typeface="Book Antiqua" pitchFamily="18" charset="0"/>
              </a:rPr>
              <a:t>Livello 8 (Prova nazionale):</a:t>
            </a:r>
          </a:p>
          <a:p>
            <a:pPr marL="742950" lvl="1" indent="-285750">
              <a:buClr>
                <a:srgbClr val="006699"/>
              </a:buClr>
              <a:buFont typeface="Arial" pitchFamily="34" charset="0"/>
              <a:buChar char="•"/>
            </a:pPr>
            <a:r>
              <a:rPr lang="it-IT" sz="2000" b="1" u="sng" dirty="0">
                <a:latin typeface="Book Antiqua" pitchFamily="18" charset="0"/>
              </a:rPr>
              <a:t>riduzione</a:t>
            </a:r>
            <a:r>
              <a:rPr lang="it-IT" sz="2000" dirty="0">
                <a:latin typeface="Book Antiqua" pitchFamily="18" charset="0"/>
              </a:rPr>
              <a:t> del numero di regioni interessate ai fenomeni di </a:t>
            </a:r>
            <a:r>
              <a:rPr lang="it-IT" sz="2000" i="1" dirty="0" err="1">
                <a:latin typeface="Book Antiqua" pitchFamily="18" charset="0"/>
              </a:rPr>
              <a:t>cheating</a:t>
            </a:r>
            <a:r>
              <a:rPr lang="it-IT" sz="2000" dirty="0">
                <a:latin typeface="Book Antiqua" pitchFamily="18" charset="0"/>
              </a:rPr>
              <a:t>,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Clr>
                <a:srgbClr val="006699"/>
              </a:buClr>
              <a:buFont typeface="Arial" pitchFamily="34" charset="0"/>
              <a:buChar char="•"/>
            </a:pPr>
            <a:r>
              <a:rPr lang="it-IT" sz="2000" b="1" u="sng" dirty="0">
                <a:latin typeface="Book Antiqua" pitchFamily="18" charset="0"/>
              </a:rPr>
              <a:t>permanere</a:t>
            </a:r>
            <a:r>
              <a:rPr lang="it-IT" sz="2000" dirty="0">
                <a:latin typeface="Book Antiqua" pitchFamily="18" charset="0"/>
              </a:rPr>
              <a:t> di comportamenti anomali diffusi in Calabria, </a:t>
            </a:r>
            <a:r>
              <a:rPr lang="it-IT" sz="2000" dirty="0" smtClean="0">
                <a:latin typeface="Book Antiqua" pitchFamily="18" charset="0"/>
              </a:rPr>
              <a:t>Sicilia, Campania, </a:t>
            </a:r>
            <a:r>
              <a:rPr lang="it-IT" sz="2000" dirty="0">
                <a:latin typeface="Book Antiqua" pitchFamily="18" charset="0"/>
              </a:rPr>
              <a:t>in parte anche </a:t>
            </a:r>
            <a:r>
              <a:rPr lang="it-IT" sz="2000" dirty="0" smtClean="0">
                <a:latin typeface="Book Antiqua" pitchFamily="18" charset="0"/>
              </a:rPr>
              <a:t>in </a:t>
            </a:r>
            <a:r>
              <a:rPr lang="it-IT" sz="2000" dirty="0" smtClean="0">
                <a:latin typeface="Book Antiqua" pitchFamily="18" charset="0"/>
              </a:rPr>
              <a:t>Molise,</a:t>
            </a:r>
            <a:endParaRPr lang="it-IT" sz="2000" dirty="0">
              <a:latin typeface="Book Antiqua" pitchFamily="18" charset="0"/>
            </a:endParaRP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Clr>
                <a:srgbClr val="006699"/>
              </a:buClr>
              <a:buFont typeface="Arial" pitchFamily="34" charset="0"/>
              <a:buChar char="•"/>
            </a:pPr>
            <a:r>
              <a:rPr lang="it-IT" sz="2000" dirty="0">
                <a:latin typeface="Book Antiqua" pitchFamily="18" charset="0"/>
              </a:rPr>
              <a:t>maggiore connotazione del </a:t>
            </a:r>
            <a:r>
              <a:rPr lang="it-IT" sz="2000" i="1" dirty="0" err="1">
                <a:latin typeface="Book Antiqua" pitchFamily="18" charset="0"/>
              </a:rPr>
              <a:t>cheating</a:t>
            </a:r>
            <a:r>
              <a:rPr lang="it-IT" sz="2000" dirty="0">
                <a:latin typeface="Book Antiqua" pitchFamily="18" charset="0"/>
              </a:rPr>
              <a:t> come </a:t>
            </a:r>
            <a:r>
              <a:rPr lang="it-IT" sz="2000" b="1" i="1" u="sng" dirty="0" err="1">
                <a:latin typeface="Book Antiqua" pitchFamily="18" charset="0"/>
              </a:rPr>
              <a:t>teacher</a:t>
            </a:r>
            <a:r>
              <a:rPr lang="it-IT" sz="2000" b="1" i="1" u="sng" dirty="0">
                <a:latin typeface="Book Antiqua" pitchFamily="18" charset="0"/>
              </a:rPr>
              <a:t> </a:t>
            </a:r>
            <a:r>
              <a:rPr lang="it-IT" sz="2000" b="1" i="1" u="sng" dirty="0" err="1">
                <a:latin typeface="Book Antiqua" pitchFamily="18" charset="0"/>
              </a:rPr>
              <a:t>cheating</a:t>
            </a:r>
            <a:r>
              <a:rPr lang="it-IT" sz="2000" dirty="0">
                <a:latin typeface="Book Antiqua" pitchFamily="18" charset="0"/>
              </a:rPr>
              <a:t>.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Clr>
                <a:srgbClr val="006699"/>
              </a:buClr>
              <a:buFont typeface="Arial" pitchFamily="34" charset="0"/>
              <a:buChar char="•"/>
            </a:pPr>
            <a:endParaRPr lang="it-IT" sz="2000" i="1" dirty="0">
              <a:latin typeface="Book Antiqua" pitchFamily="18" charset="0"/>
            </a:endParaRPr>
          </a:p>
          <a:p>
            <a:pPr marL="182563" indent="-182563">
              <a:lnSpc>
                <a:spcPct val="80000"/>
              </a:lnSpc>
              <a:spcBef>
                <a:spcPct val="20000"/>
              </a:spcBef>
              <a:spcAft>
                <a:spcPts val="4200"/>
              </a:spcAft>
              <a:buClr>
                <a:srgbClr val="006699"/>
              </a:buClr>
              <a:buFont typeface="Arial" pitchFamily="34" charset="0"/>
              <a:buChar char="•"/>
            </a:pPr>
            <a:r>
              <a:rPr lang="it-IT" sz="2000" b="1" u="sng" dirty="0">
                <a:latin typeface="Book Antiqua" pitchFamily="18" charset="0"/>
              </a:rPr>
              <a:t>Approfondimenti metodologie sulle tecniche di analisi</a:t>
            </a:r>
          </a:p>
          <a:p>
            <a:pPr marL="182563" indent="-182563">
              <a:lnSpc>
                <a:spcPct val="80000"/>
              </a:lnSpc>
              <a:spcBef>
                <a:spcPct val="20000"/>
              </a:spcBef>
              <a:spcAft>
                <a:spcPts val="4200"/>
              </a:spcAft>
              <a:buClr>
                <a:srgbClr val="006699"/>
              </a:buClr>
              <a:buFont typeface="Arial" pitchFamily="34" charset="0"/>
              <a:buChar char="•"/>
            </a:pPr>
            <a:r>
              <a:rPr lang="it-IT" sz="2000" b="1" u="sng" dirty="0">
                <a:latin typeface="Book Antiqua" pitchFamily="18" charset="0"/>
              </a:rPr>
              <a:t>Potenziamento delle misure </a:t>
            </a:r>
            <a:r>
              <a:rPr lang="it-IT" sz="2000" b="1" i="1" u="sng" dirty="0">
                <a:latin typeface="Book Antiqua" pitchFamily="18" charset="0"/>
              </a:rPr>
              <a:t>anti </a:t>
            </a:r>
            <a:r>
              <a:rPr lang="it-IT" sz="2000" b="1" i="1" u="sng" dirty="0" err="1">
                <a:latin typeface="Book Antiqua" pitchFamily="18" charset="0"/>
              </a:rPr>
              <a:t>cheating</a:t>
            </a:r>
            <a:endParaRPr lang="it-IT" sz="2000" b="1" i="1" u="sng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ChangeArrowheads="1"/>
          </p:cNvSpPr>
          <p:nvPr/>
        </p:nvSpPr>
        <p:spPr bwMode="auto">
          <a:xfrm>
            <a:off x="250825" y="908050"/>
            <a:ext cx="8229600" cy="3651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5842" name="Rectangle 3"/>
          <p:cNvSpPr>
            <a:spLocks noChangeArrowheads="1"/>
          </p:cNvSpPr>
          <p:nvPr/>
        </p:nvSpPr>
        <p:spPr bwMode="auto">
          <a:xfrm rot="5400000">
            <a:off x="-2461418" y="3407568"/>
            <a:ext cx="6096000" cy="3651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it-IT"/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 flipH="1">
            <a:off x="7315200" y="6553200"/>
            <a:ext cx="1600200" cy="1746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" charset="0"/>
            </a:endParaRPr>
          </a:p>
        </p:txBody>
      </p:sp>
      <p:sp>
        <p:nvSpPr>
          <p:cNvPr id="35844" name="Rectangle 5"/>
          <p:cNvSpPr>
            <a:spLocks noChangeArrowheads="1"/>
          </p:cNvSpPr>
          <p:nvPr/>
        </p:nvSpPr>
        <p:spPr bwMode="auto">
          <a:xfrm rot="-5400000">
            <a:off x="8420894" y="6423819"/>
            <a:ext cx="685800" cy="17462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it-IT"/>
          </a:p>
        </p:txBody>
      </p:sp>
      <p:sp>
        <p:nvSpPr>
          <p:cNvPr id="35845" name="Text Box 6"/>
          <p:cNvSpPr txBox="1">
            <a:spLocks noChangeArrowheads="1"/>
          </p:cNvSpPr>
          <p:nvPr/>
        </p:nvSpPr>
        <p:spPr bwMode="auto">
          <a:xfrm>
            <a:off x="4140200" y="112553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600"/>
          </a:p>
        </p:txBody>
      </p:sp>
      <p:pic>
        <p:nvPicPr>
          <p:cNvPr id="35846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1025" y="0"/>
            <a:ext cx="9429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Text Box 9"/>
          <p:cNvSpPr txBox="1">
            <a:spLocks noChangeArrowheads="1"/>
          </p:cNvSpPr>
          <p:nvPr/>
        </p:nvSpPr>
        <p:spPr bwMode="auto">
          <a:xfrm>
            <a:off x="1071563" y="3040063"/>
            <a:ext cx="71294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3200" b="1">
                <a:solidFill>
                  <a:srgbClr val="006699"/>
                </a:solidFill>
                <a:latin typeface="Book Antiqua" pitchFamily="18" charset="0"/>
              </a:rPr>
              <a:t>I risultati medi: alcuni esempi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 rot="-5400000">
            <a:off x="-1755775" y="4211638"/>
            <a:ext cx="417671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dirty="0" smtClean="0"/>
              <a:t>ROMA – 10 luglio 2014</a:t>
            </a:r>
            <a:endParaRPr lang="it-IT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ChangeArrowheads="1"/>
          </p:cNvSpPr>
          <p:nvPr/>
        </p:nvSpPr>
        <p:spPr bwMode="auto">
          <a:xfrm>
            <a:off x="250825" y="908050"/>
            <a:ext cx="8229600" cy="3651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7890" name="Rectangle 3"/>
          <p:cNvSpPr>
            <a:spLocks noChangeArrowheads="1"/>
          </p:cNvSpPr>
          <p:nvPr/>
        </p:nvSpPr>
        <p:spPr bwMode="auto">
          <a:xfrm rot="5400000">
            <a:off x="-2461418" y="3407568"/>
            <a:ext cx="6096000" cy="3651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it-IT"/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 flipH="1">
            <a:off x="7315200" y="6553200"/>
            <a:ext cx="1600200" cy="1746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" charset="0"/>
            </a:endParaRPr>
          </a:p>
        </p:txBody>
      </p:sp>
      <p:sp>
        <p:nvSpPr>
          <p:cNvPr id="37892" name="Rectangle 5"/>
          <p:cNvSpPr>
            <a:spLocks noChangeArrowheads="1"/>
          </p:cNvSpPr>
          <p:nvPr/>
        </p:nvSpPr>
        <p:spPr bwMode="auto">
          <a:xfrm rot="-5400000">
            <a:off x="8420894" y="6423819"/>
            <a:ext cx="685800" cy="17462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it-IT"/>
          </a:p>
        </p:txBody>
      </p:sp>
      <p:sp>
        <p:nvSpPr>
          <p:cNvPr id="37893" name="Text Box 6"/>
          <p:cNvSpPr txBox="1">
            <a:spLocks noChangeArrowheads="1"/>
          </p:cNvSpPr>
          <p:nvPr/>
        </p:nvSpPr>
        <p:spPr bwMode="auto">
          <a:xfrm>
            <a:off x="4140200" y="112553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600"/>
          </a:p>
        </p:txBody>
      </p:sp>
      <p:sp>
        <p:nvSpPr>
          <p:cNvPr id="37894" name="Text Box 9"/>
          <p:cNvSpPr txBox="1">
            <a:spLocks noChangeArrowheads="1"/>
          </p:cNvSpPr>
          <p:nvPr/>
        </p:nvSpPr>
        <p:spPr bwMode="auto">
          <a:xfrm>
            <a:off x="684213" y="333375"/>
            <a:ext cx="7129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 dirty="0" smtClean="0">
                <a:solidFill>
                  <a:srgbClr val="006699"/>
                </a:solidFill>
                <a:latin typeface="Book Antiqua" pitchFamily="18" charset="0"/>
              </a:rPr>
              <a:t>Terza sec</a:t>
            </a:r>
            <a:r>
              <a:rPr lang="it-IT" sz="2400" b="1" dirty="0">
                <a:solidFill>
                  <a:srgbClr val="006699"/>
                </a:solidFill>
                <a:latin typeface="Book Antiqua" pitchFamily="18" charset="0"/>
              </a:rPr>
              <a:t>. di primo grado: ITALIANO</a:t>
            </a:r>
            <a:endParaRPr lang="it-IT" sz="2400" b="1" i="1" dirty="0">
              <a:solidFill>
                <a:srgbClr val="006699"/>
              </a:solidFill>
              <a:latin typeface="Book Antiqua" pitchFamily="18" charset="0"/>
            </a:endParaRPr>
          </a:p>
        </p:txBody>
      </p:sp>
      <p:pic>
        <p:nvPicPr>
          <p:cNvPr id="3789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1025" y="0"/>
            <a:ext cx="9429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6" name="Text Box 15"/>
          <p:cNvSpPr txBox="1">
            <a:spLocks noChangeArrowheads="1"/>
          </p:cNvSpPr>
          <p:nvPr/>
        </p:nvSpPr>
        <p:spPr bwMode="auto">
          <a:xfrm>
            <a:off x="604838" y="1951038"/>
            <a:ext cx="8431212" cy="414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3" indent="-182563">
              <a:lnSpc>
                <a:spcPct val="80000"/>
              </a:lnSpc>
              <a:spcBef>
                <a:spcPct val="20000"/>
              </a:spcBef>
              <a:spcAft>
                <a:spcPts val="4200"/>
              </a:spcAft>
              <a:buClr>
                <a:srgbClr val="006699"/>
              </a:buClr>
              <a:buFont typeface="Arial" pitchFamily="34" charset="0"/>
              <a:buChar char="•"/>
            </a:pPr>
            <a:endParaRPr lang="it-IT" sz="2000">
              <a:latin typeface="Book Antiqua" pitchFamily="18" charset="0"/>
            </a:endParaRPr>
          </a:p>
        </p:txBody>
      </p:sp>
      <p:sp>
        <p:nvSpPr>
          <p:cNvPr id="37897" name="Text Box 8"/>
          <p:cNvSpPr txBox="1">
            <a:spLocks noChangeArrowheads="1"/>
          </p:cNvSpPr>
          <p:nvPr/>
        </p:nvSpPr>
        <p:spPr bwMode="auto">
          <a:xfrm rot="-5400000">
            <a:off x="-1755775" y="4211638"/>
            <a:ext cx="417671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dirty="0" smtClean="0"/>
              <a:t>ROMA – 10 luglio 2014</a:t>
            </a:r>
            <a:endParaRPr lang="it-IT" sz="1400" dirty="0"/>
          </a:p>
        </p:txBody>
      </p:sp>
      <p:pic>
        <p:nvPicPr>
          <p:cNvPr id="41" name="Immagine 4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920880" cy="5184576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ChangeArrowheads="1"/>
          </p:cNvSpPr>
          <p:nvPr/>
        </p:nvSpPr>
        <p:spPr bwMode="auto">
          <a:xfrm>
            <a:off x="250825" y="908050"/>
            <a:ext cx="8229600" cy="3651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9938" name="Rectangle 3"/>
          <p:cNvSpPr>
            <a:spLocks noChangeArrowheads="1"/>
          </p:cNvSpPr>
          <p:nvPr/>
        </p:nvSpPr>
        <p:spPr bwMode="auto">
          <a:xfrm rot="5400000">
            <a:off x="-2461418" y="3407568"/>
            <a:ext cx="6096000" cy="3651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it-IT"/>
          </a:p>
        </p:txBody>
      </p:sp>
      <p:sp>
        <p:nvSpPr>
          <p:cNvPr id="39939" name="Rectangle 4"/>
          <p:cNvSpPr>
            <a:spLocks noChangeArrowheads="1"/>
          </p:cNvSpPr>
          <p:nvPr/>
        </p:nvSpPr>
        <p:spPr bwMode="auto">
          <a:xfrm flipH="1">
            <a:off x="7315200" y="6553200"/>
            <a:ext cx="1600200" cy="1746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" charset="0"/>
            </a:endParaRPr>
          </a:p>
        </p:txBody>
      </p:sp>
      <p:sp>
        <p:nvSpPr>
          <p:cNvPr id="39940" name="Rectangle 5"/>
          <p:cNvSpPr>
            <a:spLocks noChangeArrowheads="1"/>
          </p:cNvSpPr>
          <p:nvPr/>
        </p:nvSpPr>
        <p:spPr bwMode="auto">
          <a:xfrm rot="-5400000">
            <a:off x="8420894" y="6423819"/>
            <a:ext cx="685800" cy="17462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it-IT"/>
          </a:p>
        </p:txBody>
      </p:sp>
      <p:sp>
        <p:nvSpPr>
          <p:cNvPr id="39941" name="Text Box 6"/>
          <p:cNvSpPr txBox="1">
            <a:spLocks noChangeArrowheads="1"/>
          </p:cNvSpPr>
          <p:nvPr/>
        </p:nvSpPr>
        <p:spPr bwMode="auto">
          <a:xfrm>
            <a:off x="4140200" y="112553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600"/>
          </a:p>
        </p:txBody>
      </p:sp>
      <p:sp>
        <p:nvSpPr>
          <p:cNvPr id="39942" name="Text Box 9"/>
          <p:cNvSpPr txBox="1">
            <a:spLocks noChangeArrowheads="1"/>
          </p:cNvSpPr>
          <p:nvPr/>
        </p:nvSpPr>
        <p:spPr bwMode="auto">
          <a:xfrm>
            <a:off x="684213" y="333375"/>
            <a:ext cx="7129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 dirty="0" smtClean="0">
                <a:solidFill>
                  <a:srgbClr val="006699"/>
                </a:solidFill>
                <a:latin typeface="Book Antiqua" pitchFamily="18" charset="0"/>
              </a:rPr>
              <a:t>Terza sec</a:t>
            </a:r>
            <a:r>
              <a:rPr lang="it-IT" sz="2400" b="1" dirty="0">
                <a:solidFill>
                  <a:srgbClr val="006699"/>
                </a:solidFill>
                <a:latin typeface="Book Antiqua" pitchFamily="18" charset="0"/>
              </a:rPr>
              <a:t>. di primo grado: MATEMATICA</a:t>
            </a:r>
          </a:p>
        </p:txBody>
      </p:sp>
      <p:pic>
        <p:nvPicPr>
          <p:cNvPr id="3994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1025" y="0"/>
            <a:ext cx="9429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4" name="Text Box 15"/>
          <p:cNvSpPr txBox="1">
            <a:spLocks noChangeArrowheads="1"/>
          </p:cNvSpPr>
          <p:nvPr/>
        </p:nvSpPr>
        <p:spPr bwMode="auto">
          <a:xfrm>
            <a:off x="604838" y="1951038"/>
            <a:ext cx="8431212" cy="414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3" indent="-182563">
              <a:lnSpc>
                <a:spcPct val="80000"/>
              </a:lnSpc>
              <a:spcBef>
                <a:spcPct val="20000"/>
              </a:spcBef>
              <a:spcAft>
                <a:spcPts val="4200"/>
              </a:spcAft>
              <a:buClr>
                <a:srgbClr val="006699"/>
              </a:buClr>
              <a:buFont typeface="Arial" pitchFamily="34" charset="0"/>
              <a:buChar char="•"/>
            </a:pPr>
            <a:endParaRPr lang="it-IT" sz="2000">
              <a:latin typeface="Book Antiqua" pitchFamily="18" charset="0"/>
            </a:endParaRPr>
          </a:p>
        </p:txBody>
      </p:sp>
      <p:sp>
        <p:nvSpPr>
          <p:cNvPr id="39945" name="Text Box 8"/>
          <p:cNvSpPr txBox="1">
            <a:spLocks noChangeArrowheads="1"/>
          </p:cNvSpPr>
          <p:nvPr/>
        </p:nvSpPr>
        <p:spPr bwMode="auto">
          <a:xfrm rot="-5400000">
            <a:off x="-1755775" y="4211638"/>
            <a:ext cx="417671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dirty="0" smtClean="0"/>
              <a:t>ROMA – 10 luglio 2014</a:t>
            </a:r>
            <a:endParaRPr lang="it-IT" sz="1400" dirty="0"/>
          </a:p>
        </p:txBody>
      </p:sp>
      <p:pic>
        <p:nvPicPr>
          <p:cNvPr id="12" name="Immagine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920880" cy="5184576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ChangeArrowheads="1"/>
          </p:cNvSpPr>
          <p:nvPr/>
        </p:nvSpPr>
        <p:spPr bwMode="auto">
          <a:xfrm>
            <a:off x="250825" y="908050"/>
            <a:ext cx="8229600" cy="3651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1986" name="Rectangle 3"/>
          <p:cNvSpPr>
            <a:spLocks noChangeArrowheads="1"/>
          </p:cNvSpPr>
          <p:nvPr/>
        </p:nvSpPr>
        <p:spPr bwMode="auto">
          <a:xfrm rot="5400000">
            <a:off x="-2461418" y="3407568"/>
            <a:ext cx="6096000" cy="3651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it-IT"/>
          </a:p>
        </p:txBody>
      </p:sp>
      <p:sp>
        <p:nvSpPr>
          <p:cNvPr id="41987" name="Rectangle 4"/>
          <p:cNvSpPr>
            <a:spLocks noChangeArrowheads="1"/>
          </p:cNvSpPr>
          <p:nvPr/>
        </p:nvSpPr>
        <p:spPr bwMode="auto">
          <a:xfrm flipH="1">
            <a:off x="7315200" y="6553200"/>
            <a:ext cx="1600200" cy="1746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" charset="0"/>
            </a:endParaRPr>
          </a:p>
        </p:txBody>
      </p:sp>
      <p:sp>
        <p:nvSpPr>
          <p:cNvPr id="41988" name="Rectangle 5"/>
          <p:cNvSpPr>
            <a:spLocks noChangeArrowheads="1"/>
          </p:cNvSpPr>
          <p:nvPr/>
        </p:nvSpPr>
        <p:spPr bwMode="auto">
          <a:xfrm rot="-5400000">
            <a:off x="8420894" y="6423819"/>
            <a:ext cx="685800" cy="17462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it-IT"/>
          </a:p>
        </p:txBody>
      </p:sp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4140200" y="112553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600"/>
          </a:p>
        </p:txBody>
      </p:sp>
      <p:sp>
        <p:nvSpPr>
          <p:cNvPr id="41990" name="Text Box 9"/>
          <p:cNvSpPr txBox="1">
            <a:spLocks noChangeArrowheads="1"/>
          </p:cNvSpPr>
          <p:nvPr/>
        </p:nvSpPr>
        <p:spPr bwMode="auto">
          <a:xfrm>
            <a:off x="684213" y="333375"/>
            <a:ext cx="7129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>
                <a:solidFill>
                  <a:srgbClr val="006699"/>
                </a:solidFill>
                <a:latin typeface="Book Antiqua" pitchFamily="18" charset="0"/>
              </a:rPr>
              <a:t>Seconda sec. di secondo grado: ITALIANO</a:t>
            </a:r>
            <a:endParaRPr lang="it-IT" sz="2400" b="1" i="1">
              <a:solidFill>
                <a:srgbClr val="006699"/>
              </a:solidFill>
              <a:latin typeface="Book Antiqua" pitchFamily="18" charset="0"/>
            </a:endParaRPr>
          </a:p>
        </p:txBody>
      </p:sp>
      <p:pic>
        <p:nvPicPr>
          <p:cNvPr id="41991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1025" y="0"/>
            <a:ext cx="9429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2" name="Text Box 15"/>
          <p:cNvSpPr txBox="1">
            <a:spLocks noChangeArrowheads="1"/>
          </p:cNvSpPr>
          <p:nvPr/>
        </p:nvSpPr>
        <p:spPr bwMode="auto">
          <a:xfrm>
            <a:off x="604838" y="1951038"/>
            <a:ext cx="8431212" cy="414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3" indent="-182563">
              <a:lnSpc>
                <a:spcPct val="80000"/>
              </a:lnSpc>
              <a:spcBef>
                <a:spcPct val="20000"/>
              </a:spcBef>
              <a:spcAft>
                <a:spcPts val="4200"/>
              </a:spcAft>
              <a:buClr>
                <a:srgbClr val="006699"/>
              </a:buClr>
              <a:buFont typeface="Arial" pitchFamily="34" charset="0"/>
              <a:buChar char="•"/>
            </a:pPr>
            <a:endParaRPr lang="it-IT" sz="2000">
              <a:latin typeface="Book Antiqua" pitchFamily="18" charset="0"/>
            </a:endParaRPr>
          </a:p>
        </p:txBody>
      </p:sp>
      <p:sp>
        <p:nvSpPr>
          <p:cNvPr id="41993" name="Text Box 8"/>
          <p:cNvSpPr txBox="1">
            <a:spLocks noChangeArrowheads="1"/>
          </p:cNvSpPr>
          <p:nvPr/>
        </p:nvSpPr>
        <p:spPr bwMode="auto">
          <a:xfrm rot="-5400000">
            <a:off x="-1755775" y="4211638"/>
            <a:ext cx="417671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dirty="0" smtClean="0"/>
              <a:t>ROMA – 10 luglio 2014</a:t>
            </a:r>
            <a:endParaRPr lang="it-IT" sz="1400" dirty="0"/>
          </a:p>
        </p:txBody>
      </p:sp>
      <p:pic>
        <p:nvPicPr>
          <p:cNvPr id="11" name="Immagin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1"/>
            <a:ext cx="7992888" cy="5184575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ChangeArrowheads="1"/>
          </p:cNvSpPr>
          <p:nvPr/>
        </p:nvSpPr>
        <p:spPr bwMode="auto">
          <a:xfrm>
            <a:off x="250825" y="908050"/>
            <a:ext cx="8229600" cy="3651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4034" name="Rectangle 3"/>
          <p:cNvSpPr>
            <a:spLocks noChangeArrowheads="1"/>
          </p:cNvSpPr>
          <p:nvPr/>
        </p:nvSpPr>
        <p:spPr bwMode="auto">
          <a:xfrm rot="5400000">
            <a:off x="-2461418" y="3407568"/>
            <a:ext cx="6096000" cy="3651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it-IT"/>
          </a:p>
        </p:txBody>
      </p:sp>
      <p:sp>
        <p:nvSpPr>
          <p:cNvPr id="44035" name="Rectangle 4"/>
          <p:cNvSpPr>
            <a:spLocks noChangeArrowheads="1"/>
          </p:cNvSpPr>
          <p:nvPr/>
        </p:nvSpPr>
        <p:spPr bwMode="auto">
          <a:xfrm flipH="1">
            <a:off x="7315200" y="6553200"/>
            <a:ext cx="1600200" cy="1746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" charset="0"/>
            </a:endParaRPr>
          </a:p>
        </p:txBody>
      </p:sp>
      <p:sp>
        <p:nvSpPr>
          <p:cNvPr id="44036" name="Rectangle 5"/>
          <p:cNvSpPr>
            <a:spLocks noChangeArrowheads="1"/>
          </p:cNvSpPr>
          <p:nvPr/>
        </p:nvSpPr>
        <p:spPr bwMode="auto">
          <a:xfrm rot="-5400000">
            <a:off x="8420894" y="6423819"/>
            <a:ext cx="685800" cy="17462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it-IT"/>
          </a:p>
        </p:txBody>
      </p:sp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4140200" y="112553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600"/>
          </a:p>
        </p:txBody>
      </p:sp>
      <p:sp>
        <p:nvSpPr>
          <p:cNvPr id="44038" name="Text Box 9"/>
          <p:cNvSpPr txBox="1">
            <a:spLocks noChangeArrowheads="1"/>
          </p:cNvSpPr>
          <p:nvPr/>
        </p:nvSpPr>
        <p:spPr bwMode="auto">
          <a:xfrm>
            <a:off x="684213" y="333375"/>
            <a:ext cx="7129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>
                <a:solidFill>
                  <a:srgbClr val="006699"/>
                </a:solidFill>
                <a:latin typeface="Book Antiqua" pitchFamily="18" charset="0"/>
              </a:rPr>
              <a:t>Seconda sec. di secondo grado: MATEMATICA</a:t>
            </a:r>
          </a:p>
        </p:txBody>
      </p:sp>
      <p:pic>
        <p:nvPicPr>
          <p:cNvPr id="44039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1025" y="0"/>
            <a:ext cx="9429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0" name="Text Box 15"/>
          <p:cNvSpPr txBox="1">
            <a:spLocks noChangeArrowheads="1"/>
          </p:cNvSpPr>
          <p:nvPr/>
        </p:nvSpPr>
        <p:spPr bwMode="auto">
          <a:xfrm>
            <a:off x="604838" y="1951038"/>
            <a:ext cx="8431212" cy="414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3" indent="-182563">
              <a:lnSpc>
                <a:spcPct val="80000"/>
              </a:lnSpc>
              <a:spcBef>
                <a:spcPct val="20000"/>
              </a:spcBef>
              <a:spcAft>
                <a:spcPts val="4200"/>
              </a:spcAft>
              <a:buClr>
                <a:srgbClr val="006699"/>
              </a:buClr>
              <a:buFont typeface="Arial" pitchFamily="34" charset="0"/>
              <a:buChar char="•"/>
            </a:pPr>
            <a:endParaRPr lang="it-IT" sz="2000">
              <a:latin typeface="Book Antiqua" pitchFamily="18" charset="0"/>
            </a:endParaRPr>
          </a:p>
        </p:txBody>
      </p:sp>
      <p:sp>
        <p:nvSpPr>
          <p:cNvPr id="44041" name="Text Box 8"/>
          <p:cNvSpPr txBox="1">
            <a:spLocks noChangeArrowheads="1"/>
          </p:cNvSpPr>
          <p:nvPr/>
        </p:nvSpPr>
        <p:spPr bwMode="auto">
          <a:xfrm rot="-5400000">
            <a:off x="-1755775" y="4211638"/>
            <a:ext cx="417671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dirty="0" smtClean="0"/>
              <a:t>ROMA – 10 luglio 2014</a:t>
            </a:r>
            <a:endParaRPr lang="it-IT" sz="1400" dirty="0"/>
          </a:p>
        </p:txBody>
      </p:sp>
      <p:pic>
        <p:nvPicPr>
          <p:cNvPr id="11" name="Immagin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1"/>
            <a:ext cx="7992888" cy="5184576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ChangeArrowheads="1"/>
          </p:cNvSpPr>
          <p:nvPr/>
        </p:nvSpPr>
        <p:spPr bwMode="auto">
          <a:xfrm>
            <a:off x="250825" y="908050"/>
            <a:ext cx="8229600" cy="3651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4034" name="Rectangle 3"/>
          <p:cNvSpPr>
            <a:spLocks noChangeArrowheads="1"/>
          </p:cNvSpPr>
          <p:nvPr/>
        </p:nvSpPr>
        <p:spPr bwMode="auto">
          <a:xfrm rot="5400000">
            <a:off x="-2461418" y="3407568"/>
            <a:ext cx="6096000" cy="3651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it-IT"/>
          </a:p>
        </p:txBody>
      </p:sp>
      <p:sp>
        <p:nvSpPr>
          <p:cNvPr id="44035" name="Rectangle 4"/>
          <p:cNvSpPr>
            <a:spLocks noChangeArrowheads="1"/>
          </p:cNvSpPr>
          <p:nvPr/>
        </p:nvSpPr>
        <p:spPr bwMode="auto">
          <a:xfrm flipH="1">
            <a:off x="7315200" y="6553200"/>
            <a:ext cx="1600200" cy="1746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" charset="0"/>
            </a:endParaRPr>
          </a:p>
        </p:txBody>
      </p:sp>
      <p:sp>
        <p:nvSpPr>
          <p:cNvPr id="44036" name="Rectangle 5"/>
          <p:cNvSpPr>
            <a:spLocks noChangeArrowheads="1"/>
          </p:cNvSpPr>
          <p:nvPr/>
        </p:nvSpPr>
        <p:spPr bwMode="auto">
          <a:xfrm rot="-5400000">
            <a:off x="8420894" y="6423819"/>
            <a:ext cx="685800" cy="17462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it-IT"/>
          </a:p>
        </p:txBody>
      </p:sp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4140200" y="112553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600"/>
          </a:p>
        </p:txBody>
      </p:sp>
      <p:sp>
        <p:nvSpPr>
          <p:cNvPr id="44038" name="Text Box 9"/>
          <p:cNvSpPr txBox="1">
            <a:spLocks noChangeArrowheads="1"/>
          </p:cNvSpPr>
          <p:nvPr/>
        </p:nvSpPr>
        <p:spPr bwMode="auto">
          <a:xfrm>
            <a:off x="684213" y="333375"/>
            <a:ext cx="7129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>
                <a:solidFill>
                  <a:srgbClr val="006699"/>
                </a:solidFill>
                <a:latin typeface="Book Antiqua" pitchFamily="18" charset="0"/>
              </a:rPr>
              <a:t>Seconda sec. di secondo grado: MATEMATICA</a:t>
            </a:r>
          </a:p>
        </p:txBody>
      </p:sp>
      <p:pic>
        <p:nvPicPr>
          <p:cNvPr id="44039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01025" y="0"/>
            <a:ext cx="9429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0" name="Text Box 15"/>
          <p:cNvSpPr txBox="1">
            <a:spLocks noChangeArrowheads="1"/>
          </p:cNvSpPr>
          <p:nvPr/>
        </p:nvSpPr>
        <p:spPr bwMode="auto">
          <a:xfrm>
            <a:off x="604838" y="1951038"/>
            <a:ext cx="8431212" cy="414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3" indent="-182563">
              <a:lnSpc>
                <a:spcPct val="80000"/>
              </a:lnSpc>
              <a:spcBef>
                <a:spcPct val="20000"/>
              </a:spcBef>
              <a:spcAft>
                <a:spcPts val="4200"/>
              </a:spcAft>
              <a:buClr>
                <a:srgbClr val="006699"/>
              </a:buClr>
              <a:buFont typeface="Arial" pitchFamily="34" charset="0"/>
              <a:buChar char="•"/>
            </a:pPr>
            <a:endParaRPr lang="it-IT" sz="2000">
              <a:latin typeface="Book Antiqua" pitchFamily="18" charset="0"/>
            </a:endParaRPr>
          </a:p>
        </p:txBody>
      </p:sp>
      <p:sp>
        <p:nvSpPr>
          <p:cNvPr id="44041" name="Text Box 8"/>
          <p:cNvSpPr txBox="1">
            <a:spLocks noChangeArrowheads="1"/>
          </p:cNvSpPr>
          <p:nvPr/>
        </p:nvSpPr>
        <p:spPr bwMode="auto">
          <a:xfrm rot="-5400000">
            <a:off x="-1755775" y="4211638"/>
            <a:ext cx="417671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dirty="0" smtClean="0"/>
              <a:t>ROMA – 10 luglio 2014</a:t>
            </a:r>
            <a:endParaRPr lang="it-IT" sz="1400" dirty="0"/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06413498"/>
              </p:ext>
            </p:extLst>
          </p:nvPr>
        </p:nvGraphicFramePr>
        <p:xfrm>
          <a:off x="1115616" y="1484784"/>
          <a:ext cx="7848872" cy="4968552"/>
        </p:xfrm>
        <a:graphic>
          <a:graphicData uri="http://schemas.openxmlformats.org/presentationml/2006/ole">
            <p:oleObj spid="_x0000_s1025" name="Documento" r:id="rId5" imgW="6210071" imgH="4432137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7389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ChangeArrowheads="1"/>
          </p:cNvSpPr>
          <p:nvPr/>
        </p:nvSpPr>
        <p:spPr bwMode="auto">
          <a:xfrm>
            <a:off x="250825" y="908050"/>
            <a:ext cx="8229600" cy="3651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6082" name="Rectangle 3"/>
          <p:cNvSpPr>
            <a:spLocks noChangeArrowheads="1"/>
          </p:cNvSpPr>
          <p:nvPr/>
        </p:nvSpPr>
        <p:spPr bwMode="auto">
          <a:xfrm rot="5400000">
            <a:off x="-2461418" y="3407568"/>
            <a:ext cx="6096000" cy="3651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it-IT"/>
          </a:p>
        </p:txBody>
      </p:sp>
      <p:sp>
        <p:nvSpPr>
          <p:cNvPr id="46083" name="Rectangle 4"/>
          <p:cNvSpPr>
            <a:spLocks noChangeArrowheads="1"/>
          </p:cNvSpPr>
          <p:nvPr/>
        </p:nvSpPr>
        <p:spPr bwMode="auto">
          <a:xfrm flipH="1">
            <a:off x="7315200" y="6553200"/>
            <a:ext cx="1600200" cy="1746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" charset="0"/>
            </a:endParaRPr>
          </a:p>
        </p:txBody>
      </p:sp>
      <p:sp>
        <p:nvSpPr>
          <p:cNvPr id="46084" name="Rectangle 5"/>
          <p:cNvSpPr>
            <a:spLocks noChangeArrowheads="1"/>
          </p:cNvSpPr>
          <p:nvPr/>
        </p:nvSpPr>
        <p:spPr bwMode="auto">
          <a:xfrm rot="-5400000">
            <a:off x="8420894" y="6423819"/>
            <a:ext cx="685800" cy="17462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it-IT"/>
          </a:p>
        </p:txBody>
      </p:sp>
      <p:sp>
        <p:nvSpPr>
          <p:cNvPr id="46085" name="Text Box 6"/>
          <p:cNvSpPr txBox="1">
            <a:spLocks noChangeArrowheads="1"/>
          </p:cNvSpPr>
          <p:nvPr/>
        </p:nvSpPr>
        <p:spPr bwMode="auto">
          <a:xfrm>
            <a:off x="4140200" y="112553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600"/>
          </a:p>
        </p:txBody>
      </p:sp>
      <p:pic>
        <p:nvPicPr>
          <p:cNvPr id="46086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1025" y="0"/>
            <a:ext cx="9429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7" name="Text Box 15"/>
          <p:cNvSpPr txBox="1">
            <a:spLocks noChangeArrowheads="1"/>
          </p:cNvSpPr>
          <p:nvPr/>
        </p:nvSpPr>
        <p:spPr bwMode="auto">
          <a:xfrm>
            <a:off x="604838" y="1951038"/>
            <a:ext cx="8431212" cy="414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3" indent="-182563">
              <a:lnSpc>
                <a:spcPct val="80000"/>
              </a:lnSpc>
              <a:spcBef>
                <a:spcPct val="20000"/>
              </a:spcBef>
              <a:spcAft>
                <a:spcPts val="4200"/>
              </a:spcAft>
              <a:buClr>
                <a:srgbClr val="006699"/>
              </a:buClr>
              <a:buFont typeface="Arial" pitchFamily="34" charset="0"/>
              <a:buChar char="•"/>
            </a:pPr>
            <a:endParaRPr lang="it-IT" sz="2000">
              <a:latin typeface="Book Antiqua" pitchFamily="18" charset="0"/>
            </a:endParaRPr>
          </a:p>
        </p:txBody>
      </p:sp>
      <p:sp>
        <p:nvSpPr>
          <p:cNvPr id="46088" name="Text Box 9"/>
          <p:cNvSpPr txBox="1">
            <a:spLocks noChangeArrowheads="1"/>
          </p:cNvSpPr>
          <p:nvPr/>
        </p:nvSpPr>
        <p:spPr bwMode="auto">
          <a:xfrm>
            <a:off x="684213" y="333375"/>
            <a:ext cx="7129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>
                <a:solidFill>
                  <a:srgbClr val="006699"/>
                </a:solidFill>
                <a:latin typeface="Book Antiqua" pitchFamily="18" charset="0"/>
              </a:rPr>
              <a:t>Le differenze di genere: ITALIANO</a:t>
            </a:r>
            <a:endParaRPr lang="it-IT" sz="2400" b="1" i="1">
              <a:solidFill>
                <a:srgbClr val="006699"/>
              </a:solidFill>
              <a:latin typeface="Book Antiqua" pitchFamily="18" charset="0"/>
            </a:endParaRPr>
          </a:p>
        </p:txBody>
      </p:sp>
      <p:sp>
        <p:nvSpPr>
          <p:cNvPr id="46089" name="Text Box 8"/>
          <p:cNvSpPr txBox="1">
            <a:spLocks noChangeArrowheads="1"/>
          </p:cNvSpPr>
          <p:nvPr/>
        </p:nvSpPr>
        <p:spPr bwMode="auto">
          <a:xfrm rot="-5400000">
            <a:off x="-1755775" y="4211638"/>
            <a:ext cx="417671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dirty="0" smtClean="0"/>
              <a:t>ROMA – 10 luglio 2014</a:t>
            </a:r>
            <a:endParaRPr lang="it-IT" sz="1400" dirty="0"/>
          </a:p>
        </p:txBody>
      </p:sp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7" y="1268760"/>
            <a:ext cx="7992889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ChangeArrowheads="1"/>
          </p:cNvSpPr>
          <p:nvPr/>
        </p:nvSpPr>
        <p:spPr bwMode="auto">
          <a:xfrm>
            <a:off x="250825" y="908050"/>
            <a:ext cx="8229600" cy="3651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8130" name="Rectangle 3"/>
          <p:cNvSpPr>
            <a:spLocks noChangeArrowheads="1"/>
          </p:cNvSpPr>
          <p:nvPr/>
        </p:nvSpPr>
        <p:spPr bwMode="auto">
          <a:xfrm rot="5400000">
            <a:off x="-2461418" y="3407568"/>
            <a:ext cx="6096000" cy="3651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it-IT"/>
          </a:p>
        </p:txBody>
      </p:sp>
      <p:sp>
        <p:nvSpPr>
          <p:cNvPr id="48131" name="Rectangle 4"/>
          <p:cNvSpPr>
            <a:spLocks noChangeArrowheads="1"/>
          </p:cNvSpPr>
          <p:nvPr/>
        </p:nvSpPr>
        <p:spPr bwMode="auto">
          <a:xfrm flipH="1">
            <a:off x="7315200" y="6553200"/>
            <a:ext cx="1600200" cy="1746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" charset="0"/>
            </a:endParaRPr>
          </a:p>
        </p:txBody>
      </p:sp>
      <p:sp>
        <p:nvSpPr>
          <p:cNvPr id="48132" name="Rectangle 5"/>
          <p:cNvSpPr>
            <a:spLocks noChangeArrowheads="1"/>
          </p:cNvSpPr>
          <p:nvPr/>
        </p:nvSpPr>
        <p:spPr bwMode="auto">
          <a:xfrm rot="-5400000">
            <a:off x="8420894" y="6423819"/>
            <a:ext cx="685800" cy="17462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it-IT"/>
          </a:p>
        </p:txBody>
      </p:sp>
      <p:sp>
        <p:nvSpPr>
          <p:cNvPr id="48133" name="Text Box 6"/>
          <p:cNvSpPr txBox="1">
            <a:spLocks noChangeArrowheads="1"/>
          </p:cNvSpPr>
          <p:nvPr/>
        </p:nvSpPr>
        <p:spPr bwMode="auto">
          <a:xfrm>
            <a:off x="4140200" y="112553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600"/>
          </a:p>
        </p:txBody>
      </p:sp>
      <p:pic>
        <p:nvPicPr>
          <p:cNvPr id="4813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1025" y="0"/>
            <a:ext cx="9429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5" name="Text Box 15"/>
          <p:cNvSpPr txBox="1">
            <a:spLocks noChangeArrowheads="1"/>
          </p:cNvSpPr>
          <p:nvPr/>
        </p:nvSpPr>
        <p:spPr bwMode="auto">
          <a:xfrm>
            <a:off x="604838" y="1951038"/>
            <a:ext cx="8431212" cy="414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3" indent="-182563">
              <a:lnSpc>
                <a:spcPct val="80000"/>
              </a:lnSpc>
              <a:spcBef>
                <a:spcPct val="20000"/>
              </a:spcBef>
              <a:spcAft>
                <a:spcPts val="4200"/>
              </a:spcAft>
              <a:buClr>
                <a:srgbClr val="006699"/>
              </a:buClr>
              <a:buFont typeface="Arial" pitchFamily="34" charset="0"/>
              <a:buChar char="•"/>
            </a:pPr>
            <a:endParaRPr lang="it-IT" sz="2000">
              <a:latin typeface="Book Antiqua" pitchFamily="18" charset="0"/>
            </a:endParaRPr>
          </a:p>
        </p:txBody>
      </p:sp>
      <p:sp>
        <p:nvSpPr>
          <p:cNvPr id="48136" name="Text Box 9"/>
          <p:cNvSpPr txBox="1">
            <a:spLocks noChangeArrowheads="1"/>
          </p:cNvSpPr>
          <p:nvPr/>
        </p:nvSpPr>
        <p:spPr bwMode="auto">
          <a:xfrm>
            <a:off x="684213" y="333375"/>
            <a:ext cx="7129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>
                <a:solidFill>
                  <a:srgbClr val="006699"/>
                </a:solidFill>
                <a:latin typeface="Book Antiqua" pitchFamily="18" charset="0"/>
              </a:rPr>
              <a:t>Le differenze di genere: MATEMATICA</a:t>
            </a:r>
          </a:p>
        </p:txBody>
      </p:sp>
      <p:sp>
        <p:nvSpPr>
          <p:cNvPr id="48137" name="Text Box 8"/>
          <p:cNvSpPr txBox="1">
            <a:spLocks noChangeArrowheads="1"/>
          </p:cNvSpPr>
          <p:nvPr/>
        </p:nvSpPr>
        <p:spPr bwMode="auto">
          <a:xfrm rot="-5400000">
            <a:off x="-1755775" y="4211638"/>
            <a:ext cx="417671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dirty="0" smtClean="0"/>
              <a:t>ROMA – 10 luglio 2014</a:t>
            </a:r>
            <a:endParaRPr lang="it-IT" sz="1400" dirty="0"/>
          </a:p>
        </p:txBody>
      </p:sp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268760"/>
            <a:ext cx="799288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250825" y="908050"/>
            <a:ext cx="8229600" cy="3651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7410" name="Rectangle 3"/>
          <p:cNvSpPr>
            <a:spLocks noChangeArrowheads="1"/>
          </p:cNvSpPr>
          <p:nvPr/>
        </p:nvSpPr>
        <p:spPr bwMode="auto">
          <a:xfrm rot="5400000">
            <a:off x="-2461418" y="3407568"/>
            <a:ext cx="6096000" cy="3651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it-IT"/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 flipH="1">
            <a:off x="7315200" y="6553200"/>
            <a:ext cx="1600200" cy="1746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" charset="0"/>
            </a:endParaRP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 rot="-5400000">
            <a:off x="8420894" y="6423819"/>
            <a:ext cx="685800" cy="17462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it-IT"/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4140200" y="112553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600"/>
          </a:p>
        </p:txBody>
      </p:sp>
      <p:sp>
        <p:nvSpPr>
          <p:cNvPr id="17414" name="Text Box 9"/>
          <p:cNvSpPr txBox="1">
            <a:spLocks noChangeArrowheads="1"/>
          </p:cNvSpPr>
          <p:nvPr/>
        </p:nvSpPr>
        <p:spPr bwMode="auto">
          <a:xfrm>
            <a:off x="684213" y="333375"/>
            <a:ext cx="7129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>
                <a:solidFill>
                  <a:srgbClr val="006699"/>
                </a:solidFill>
                <a:latin typeface="Book Antiqua" pitchFamily="18" charset="0"/>
              </a:rPr>
              <a:t>La presentazione</a:t>
            </a:r>
            <a:endParaRPr lang="it-IT" sz="2400" b="1" i="1">
              <a:solidFill>
                <a:srgbClr val="006699"/>
              </a:solidFill>
              <a:latin typeface="Book Antiqua" pitchFamily="18" charset="0"/>
            </a:endParaRPr>
          </a:p>
        </p:txBody>
      </p:sp>
      <p:pic>
        <p:nvPicPr>
          <p:cNvPr id="1741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1025" y="0"/>
            <a:ext cx="9429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Text Box 15"/>
          <p:cNvSpPr txBox="1">
            <a:spLocks noChangeArrowheads="1"/>
          </p:cNvSpPr>
          <p:nvPr/>
        </p:nvSpPr>
        <p:spPr bwMode="auto">
          <a:xfrm>
            <a:off x="965200" y="1243013"/>
            <a:ext cx="8720138" cy="492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3" indent="-182563">
              <a:lnSpc>
                <a:spcPct val="150000"/>
              </a:lnSpc>
              <a:spcBef>
                <a:spcPct val="20000"/>
              </a:spcBef>
              <a:buClr>
                <a:srgbClr val="006699"/>
              </a:buClr>
              <a:buFont typeface="Arial" pitchFamily="34" charset="0"/>
              <a:buChar char="•"/>
            </a:pPr>
            <a:r>
              <a:rPr lang="it-IT" sz="2000" b="1" u="sng" dirty="0">
                <a:latin typeface="Book Antiqua" pitchFamily="18" charset="0"/>
              </a:rPr>
              <a:t>Introduzione</a:t>
            </a:r>
            <a:endParaRPr lang="it-IT" sz="2000" dirty="0">
              <a:latin typeface="Book Antiqua" pitchFamily="18" charset="0"/>
            </a:endParaRPr>
          </a:p>
          <a:p>
            <a:pPr marL="182563" indent="-182563">
              <a:lnSpc>
                <a:spcPct val="150000"/>
              </a:lnSpc>
              <a:spcBef>
                <a:spcPct val="20000"/>
              </a:spcBef>
              <a:buClr>
                <a:srgbClr val="006699"/>
              </a:buClr>
              <a:buFont typeface="Arial" pitchFamily="34" charset="0"/>
              <a:buChar char="•"/>
            </a:pPr>
            <a:r>
              <a:rPr lang="it-IT" sz="2000" b="1" u="sng" dirty="0">
                <a:latin typeface="Book Antiqua" pitchFamily="18" charset="0"/>
              </a:rPr>
              <a:t>Le prove INVALSI </a:t>
            </a:r>
            <a:r>
              <a:rPr lang="it-IT" sz="2000" b="1" u="sng" dirty="0" smtClean="0">
                <a:latin typeface="Book Antiqua" pitchFamily="18" charset="0"/>
              </a:rPr>
              <a:t>2014</a:t>
            </a:r>
            <a:endParaRPr lang="it-IT" sz="2000" b="1" u="sng" dirty="0">
              <a:latin typeface="Book Antiqua" pitchFamily="18" charset="0"/>
            </a:endParaRPr>
          </a:p>
          <a:p>
            <a:pPr marL="182563" indent="-182563">
              <a:lnSpc>
                <a:spcPct val="150000"/>
              </a:lnSpc>
              <a:spcBef>
                <a:spcPct val="20000"/>
              </a:spcBef>
              <a:buClr>
                <a:srgbClr val="006699"/>
              </a:buClr>
              <a:buFont typeface="Arial" pitchFamily="34" charset="0"/>
              <a:buChar char="•"/>
            </a:pPr>
            <a:r>
              <a:rPr lang="it-IT" sz="2000" b="1" u="sng" dirty="0">
                <a:latin typeface="Book Antiqua" pitchFamily="18" charset="0"/>
              </a:rPr>
              <a:t>L</a:t>
            </a:r>
            <a:r>
              <a:rPr lang="it-IT" altLang="it-IT" sz="2000" b="1" u="sng" dirty="0">
                <a:latin typeface="Book Antiqua" pitchFamily="18" charset="0"/>
              </a:rPr>
              <a:t>’</a:t>
            </a:r>
            <a:r>
              <a:rPr lang="it-IT" sz="2000" b="1" u="sng" dirty="0">
                <a:latin typeface="Book Antiqua" pitchFamily="18" charset="0"/>
              </a:rPr>
              <a:t>attendibilità dei dati</a:t>
            </a:r>
          </a:p>
          <a:p>
            <a:pPr marL="182563" indent="-182563">
              <a:lnSpc>
                <a:spcPct val="150000"/>
              </a:lnSpc>
              <a:spcBef>
                <a:spcPct val="20000"/>
              </a:spcBef>
              <a:buClr>
                <a:srgbClr val="006699"/>
              </a:buClr>
              <a:buFont typeface="Arial" pitchFamily="34" charset="0"/>
              <a:buChar char="•"/>
            </a:pPr>
            <a:r>
              <a:rPr lang="it-IT" sz="2000" b="1" u="sng" dirty="0">
                <a:latin typeface="Book Antiqua" pitchFamily="18" charset="0"/>
              </a:rPr>
              <a:t>La rappresentazione dei dati nel rapporto </a:t>
            </a:r>
            <a:r>
              <a:rPr lang="it-IT" sz="2000" b="1" u="sng" dirty="0" smtClean="0">
                <a:latin typeface="Book Antiqua" pitchFamily="18" charset="0"/>
              </a:rPr>
              <a:t>2014</a:t>
            </a:r>
            <a:endParaRPr lang="it-IT" sz="2000" b="1" u="sng" dirty="0">
              <a:latin typeface="Book Antiqua" pitchFamily="18" charset="0"/>
            </a:endParaRPr>
          </a:p>
          <a:p>
            <a:pPr marL="182563" indent="-182563">
              <a:lnSpc>
                <a:spcPct val="150000"/>
              </a:lnSpc>
              <a:spcBef>
                <a:spcPct val="20000"/>
              </a:spcBef>
              <a:buClr>
                <a:srgbClr val="006699"/>
              </a:buClr>
              <a:buFont typeface="Arial" pitchFamily="34" charset="0"/>
              <a:buChar char="•"/>
            </a:pPr>
            <a:r>
              <a:rPr lang="it-IT" sz="2000" b="1" u="sng" dirty="0">
                <a:latin typeface="Book Antiqua" pitchFamily="18" charset="0"/>
              </a:rPr>
              <a:t>I risultati nelle aree del Paese, nei livelli e nel tempo</a:t>
            </a:r>
          </a:p>
          <a:p>
            <a:pPr marL="182563" indent="-182563">
              <a:lnSpc>
                <a:spcPct val="150000"/>
              </a:lnSpc>
              <a:spcBef>
                <a:spcPct val="20000"/>
              </a:spcBef>
              <a:buClr>
                <a:srgbClr val="006699"/>
              </a:buClr>
              <a:buFont typeface="Arial" pitchFamily="34" charset="0"/>
              <a:buChar char="•"/>
            </a:pPr>
            <a:r>
              <a:rPr lang="it-IT" sz="2000" b="1" u="sng" dirty="0">
                <a:latin typeface="Book Antiqua" pitchFamily="18" charset="0"/>
              </a:rPr>
              <a:t>La variabilità dei risultati</a:t>
            </a:r>
          </a:p>
          <a:p>
            <a:pPr marL="182563" indent="-182563">
              <a:lnSpc>
                <a:spcPct val="150000"/>
              </a:lnSpc>
              <a:spcBef>
                <a:spcPct val="20000"/>
              </a:spcBef>
              <a:buClr>
                <a:srgbClr val="006699"/>
              </a:buClr>
              <a:buFont typeface="Arial" pitchFamily="34" charset="0"/>
              <a:buChar char="•"/>
            </a:pPr>
            <a:r>
              <a:rPr lang="it-IT" sz="2000" b="1" u="sng" dirty="0">
                <a:latin typeface="Book Antiqua" pitchFamily="18" charset="0"/>
              </a:rPr>
              <a:t>Gli effetti di composizione</a:t>
            </a:r>
          </a:p>
          <a:p>
            <a:pPr marL="182563" indent="-182563">
              <a:lnSpc>
                <a:spcPct val="150000"/>
              </a:lnSpc>
              <a:spcBef>
                <a:spcPct val="20000"/>
              </a:spcBef>
              <a:buClr>
                <a:srgbClr val="006699"/>
              </a:buClr>
              <a:buFont typeface="Arial" pitchFamily="34" charset="0"/>
              <a:buChar char="•"/>
            </a:pPr>
            <a:r>
              <a:rPr lang="it-IT" sz="2000" b="1" u="sng" dirty="0">
                <a:latin typeface="Book Antiqua" pitchFamily="18" charset="0"/>
              </a:rPr>
              <a:t>Le competenze dei nostri studenti</a:t>
            </a:r>
          </a:p>
          <a:p>
            <a:pPr marL="182563" indent="-182563">
              <a:lnSpc>
                <a:spcPct val="150000"/>
              </a:lnSpc>
              <a:spcBef>
                <a:spcPct val="20000"/>
              </a:spcBef>
              <a:buClr>
                <a:srgbClr val="006699"/>
              </a:buClr>
              <a:buFont typeface="Arial" pitchFamily="34" charset="0"/>
              <a:buChar char="•"/>
            </a:pPr>
            <a:r>
              <a:rPr lang="it-IT" sz="2000" b="1" u="sng" dirty="0">
                <a:latin typeface="Book Antiqua" pitchFamily="18" charset="0"/>
              </a:rPr>
              <a:t>Considerazioni conclusive</a:t>
            </a:r>
          </a:p>
          <a:p>
            <a:pPr marL="400050" lvl="1">
              <a:lnSpc>
                <a:spcPct val="150000"/>
              </a:lnSpc>
              <a:spcBef>
                <a:spcPct val="20000"/>
              </a:spcBef>
              <a:spcAft>
                <a:spcPts val="1200"/>
              </a:spcAft>
              <a:buClr>
                <a:srgbClr val="006699"/>
              </a:buClr>
            </a:pPr>
            <a:endParaRPr lang="it-IT" sz="2000" dirty="0">
              <a:latin typeface="Book Antiqua" pitchFamily="18" charset="0"/>
            </a:endParaRPr>
          </a:p>
        </p:txBody>
      </p:sp>
      <p:sp>
        <p:nvSpPr>
          <p:cNvPr id="17417" name="Text Box 8"/>
          <p:cNvSpPr txBox="1">
            <a:spLocks noChangeArrowheads="1"/>
          </p:cNvSpPr>
          <p:nvPr/>
        </p:nvSpPr>
        <p:spPr bwMode="auto">
          <a:xfrm rot="-5400000">
            <a:off x="-1755775" y="4211638"/>
            <a:ext cx="417671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dirty="0" smtClean="0"/>
              <a:t>ROMA – 10 luglio 2014</a:t>
            </a:r>
            <a:endParaRPr lang="it-IT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ChangeArrowheads="1"/>
          </p:cNvSpPr>
          <p:nvPr/>
        </p:nvSpPr>
        <p:spPr bwMode="auto">
          <a:xfrm>
            <a:off x="250825" y="908050"/>
            <a:ext cx="8229600" cy="3651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0178" name="Rectangle 3"/>
          <p:cNvSpPr>
            <a:spLocks noChangeArrowheads="1"/>
          </p:cNvSpPr>
          <p:nvPr/>
        </p:nvSpPr>
        <p:spPr bwMode="auto">
          <a:xfrm rot="5400000">
            <a:off x="-2461418" y="3407568"/>
            <a:ext cx="6096000" cy="3651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it-IT"/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 flipH="1">
            <a:off x="7315200" y="6553200"/>
            <a:ext cx="1600200" cy="1746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" charset="0"/>
            </a:endParaRPr>
          </a:p>
        </p:txBody>
      </p:sp>
      <p:sp>
        <p:nvSpPr>
          <p:cNvPr id="50180" name="Rectangle 5"/>
          <p:cNvSpPr>
            <a:spLocks noChangeArrowheads="1"/>
          </p:cNvSpPr>
          <p:nvPr/>
        </p:nvSpPr>
        <p:spPr bwMode="auto">
          <a:xfrm rot="-5400000">
            <a:off x="8420894" y="6423819"/>
            <a:ext cx="685800" cy="17462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it-IT"/>
          </a:p>
        </p:txBody>
      </p:sp>
      <p:sp>
        <p:nvSpPr>
          <p:cNvPr id="50181" name="Text Box 6"/>
          <p:cNvSpPr txBox="1">
            <a:spLocks noChangeArrowheads="1"/>
          </p:cNvSpPr>
          <p:nvPr/>
        </p:nvSpPr>
        <p:spPr bwMode="auto">
          <a:xfrm>
            <a:off x="4140200" y="112553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600"/>
          </a:p>
        </p:txBody>
      </p:sp>
      <p:pic>
        <p:nvPicPr>
          <p:cNvPr id="50182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1025" y="0"/>
            <a:ext cx="9429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3" name="Text Box 15"/>
          <p:cNvSpPr txBox="1">
            <a:spLocks noChangeArrowheads="1"/>
          </p:cNvSpPr>
          <p:nvPr/>
        </p:nvSpPr>
        <p:spPr bwMode="auto">
          <a:xfrm>
            <a:off x="712788" y="1916113"/>
            <a:ext cx="8431212" cy="414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3" indent="-182563">
              <a:lnSpc>
                <a:spcPct val="80000"/>
              </a:lnSpc>
              <a:spcBef>
                <a:spcPct val="20000"/>
              </a:spcBef>
              <a:spcAft>
                <a:spcPts val="4200"/>
              </a:spcAft>
              <a:buClr>
                <a:srgbClr val="006699"/>
              </a:buClr>
              <a:buFont typeface="Arial" pitchFamily="34" charset="0"/>
              <a:buChar char="•"/>
            </a:pPr>
            <a:endParaRPr lang="it-IT" sz="2000">
              <a:latin typeface="Book Antiqua" pitchFamily="18" charset="0"/>
            </a:endParaRPr>
          </a:p>
        </p:txBody>
      </p:sp>
      <p:sp>
        <p:nvSpPr>
          <p:cNvPr id="50184" name="Text Box 9"/>
          <p:cNvSpPr txBox="1">
            <a:spLocks noChangeArrowheads="1"/>
          </p:cNvSpPr>
          <p:nvPr/>
        </p:nvSpPr>
        <p:spPr bwMode="auto">
          <a:xfrm>
            <a:off x="684213" y="333375"/>
            <a:ext cx="7129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>
                <a:solidFill>
                  <a:srgbClr val="006699"/>
                </a:solidFill>
                <a:latin typeface="Book Antiqua" pitchFamily="18" charset="0"/>
              </a:rPr>
              <a:t>La presenza di allievi di origine immigrata</a:t>
            </a:r>
            <a:endParaRPr lang="it-IT" sz="2400" b="1" i="1">
              <a:solidFill>
                <a:srgbClr val="006699"/>
              </a:solidFill>
              <a:latin typeface="Book Antiqua" pitchFamily="18" charset="0"/>
            </a:endParaRPr>
          </a:p>
        </p:txBody>
      </p:sp>
      <p:sp>
        <p:nvSpPr>
          <p:cNvPr id="50185" name="Text Box 8"/>
          <p:cNvSpPr txBox="1">
            <a:spLocks noChangeArrowheads="1"/>
          </p:cNvSpPr>
          <p:nvPr/>
        </p:nvSpPr>
        <p:spPr bwMode="auto">
          <a:xfrm rot="-5400000">
            <a:off x="-1755775" y="4211638"/>
            <a:ext cx="417671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dirty="0" smtClean="0"/>
              <a:t>ROMA – 10 luglio 2014</a:t>
            </a:r>
            <a:endParaRPr lang="it-IT" sz="1400" dirty="0"/>
          </a:p>
        </p:txBody>
      </p:sp>
      <p:graphicFrame>
        <p:nvGraphicFramePr>
          <p:cNvPr id="14" name="Grafic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81748433"/>
              </p:ext>
            </p:extLst>
          </p:nvPr>
        </p:nvGraphicFramePr>
        <p:xfrm>
          <a:off x="611560" y="908719"/>
          <a:ext cx="8280920" cy="5332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ChangeArrowheads="1"/>
          </p:cNvSpPr>
          <p:nvPr/>
        </p:nvSpPr>
        <p:spPr bwMode="auto">
          <a:xfrm>
            <a:off x="250825" y="908050"/>
            <a:ext cx="8229600" cy="3651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2226" name="Rectangle 3"/>
          <p:cNvSpPr>
            <a:spLocks noChangeArrowheads="1"/>
          </p:cNvSpPr>
          <p:nvPr/>
        </p:nvSpPr>
        <p:spPr bwMode="auto">
          <a:xfrm rot="5400000">
            <a:off x="-2461418" y="3407568"/>
            <a:ext cx="6096000" cy="3651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it-IT"/>
          </a:p>
        </p:txBody>
      </p:sp>
      <p:sp>
        <p:nvSpPr>
          <p:cNvPr id="52227" name="Rectangle 4"/>
          <p:cNvSpPr>
            <a:spLocks noChangeArrowheads="1"/>
          </p:cNvSpPr>
          <p:nvPr/>
        </p:nvSpPr>
        <p:spPr bwMode="auto">
          <a:xfrm flipH="1">
            <a:off x="7315200" y="6553200"/>
            <a:ext cx="1600200" cy="1746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" charset="0"/>
            </a:endParaRPr>
          </a:p>
        </p:txBody>
      </p:sp>
      <p:sp>
        <p:nvSpPr>
          <p:cNvPr id="52228" name="Rectangle 5"/>
          <p:cNvSpPr>
            <a:spLocks noChangeArrowheads="1"/>
          </p:cNvSpPr>
          <p:nvPr/>
        </p:nvSpPr>
        <p:spPr bwMode="auto">
          <a:xfrm rot="-5400000">
            <a:off x="8420894" y="6423819"/>
            <a:ext cx="685800" cy="17462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it-IT"/>
          </a:p>
        </p:txBody>
      </p:sp>
      <p:sp>
        <p:nvSpPr>
          <p:cNvPr id="52229" name="Text Box 6"/>
          <p:cNvSpPr txBox="1">
            <a:spLocks noChangeArrowheads="1"/>
          </p:cNvSpPr>
          <p:nvPr/>
        </p:nvSpPr>
        <p:spPr bwMode="auto">
          <a:xfrm>
            <a:off x="4140200" y="112553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600"/>
          </a:p>
        </p:txBody>
      </p:sp>
      <p:pic>
        <p:nvPicPr>
          <p:cNvPr id="52230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1025" y="0"/>
            <a:ext cx="9429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1" name="Text Box 15"/>
          <p:cNvSpPr txBox="1">
            <a:spLocks noChangeArrowheads="1"/>
          </p:cNvSpPr>
          <p:nvPr/>
        </p:nvSpPr>
        <p:spPr bwMode="auto">
          <a:xfrm>
            <a:off x="712788" y="1916113"/>
            <a:ext cx="8431212" cy="414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3" indent="-182563">
              <a:lnSpc>
                <a:spcPct val="80000"/>
              </a:lnSpc>
              <a:spcBef>
                <a:spcPct val="20000"/>
              </a:spcBef>
              <a:spcAft>
                <a:spcPts val="4200"/>
              </a:spcAft>
              <a:buClr>
                <a:srgbClr val="006699"/>
              </a:buClr>
              <a:buFont typeface="Arial" pitchFamily="34" charset="0"/>
              <a:buChar char="•"/>
            </a:pPr>
            <a:endParaRPr lang="it-IT" sz="2000">
              <a:latin typeface="Book Antiqua" pitchFamily="18" charset="0"/>
            </a:endParaRPr>
          </a:p>
        </p:txBody>
      </p:sp>
      <p:sp>
        <p:nvSpPr>
          <p:cNvPr id="52232" name="Text Box 9"/>
          <p:cNvSpPr txBox="1">
            <a:spLocks noChangeArrowheads="1"/>
          </p:cNvSpPr>
          <p:nvPr/>
        </p:nvSpPr>
        <p:spPr bwMode="auto">
          <a:xfrm>
            <a:off x="684213" y="333375"/>
            <a:ext cx="7129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>
                <a:solidFill>
                  <a:srgbClr val="006699"/>
                </a:solidFill>
                <a:latin typeface="Book Antiqua" pitchFamily="18" charset="0"/>
              </a:rPr>
              <a:t>I risultati rispetto all</a:t>
            </a:r>
            <a:r>
              <a:rPr lang="it-IT" altLang="it-IT" sz="2400" b="1">
                <a:solidFill>
                  <a:srgbClr val="006699"/>
                </a:solidFill>
                <a:latin typeface="Book Antiqua" pitchFamily="18" charset="0"/>
              </a:rPr>
              <a:t>’</a:t>
            </a:r>
            <a:r>
              <a:rPr lang="it-IT" sz="2400" b="1">
                <a:solidFill>
                  <a:srgbClr val="006699"/>
                </a:solidFill>
                <a:latin typeface="Book Antiqua" pitchFamily="18" charset="0"/>
              </a:rPr>
              <a:t>origine: ITALIANO</a:t>
            </a:r>
            <a:endParaRPr lang="it-IT" sz="2400" b="1" i="1">
              <a:solidFill>
                <a:srgbClr val="006699"/>
              </a:solidFill>
              <a:latin typeface="Book Antiqua" pitchFamily="18" charset="0"/>
            </a:endParaRPr>
          </a:p>
        </p:txBody>
      </p:sp>
      <p:sp>
        <p:nvSpPr>
          <p:cNvPr id="52233" name="Text Box 8"/>
          <p:cNvSpPr txBox="1">
            <a:spLocks noChangeArrowheads="1"/>
          </p:cNvSpPr>
          <p:nvPr/>
        </p:nvSpPr>
        <p:spPr bwMode="auto">
          <a:xfrm rot="-5400000">
            <a:off x="-1755775" y="4211638"/>
            <a:ext cx="417671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dirty="0" smtClean="0"/>
              <a:t>ROMA – 10 luglio 2014</a:t>
            </a:r>
            <a:endParaRPr lang="it-IT" sz="1400" dirty="0"/>
          </a:p>
        </p:txBody>
      </p:sp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124744"/>
            <a:ext cx="792088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ChangeArrowheads="1"/>
          </p:cNvSpPr>
          <p:nvPr/>
        </p:nvSpPr>
        <p:spPr bwMode="auto">
          <a:xfrm>
            <a:off x="250825" y="908050"/>
            <a:ext cx="8229600" cy="3651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4274" name="Rectangle 3"/>
          <p:cNvSpPr>
            <a:spLocks noChangeArrowheads="1"/>
          </p:cNvSpPr>
          <p:nvPr/>
        </p:nvSpPr>
        <p:spPr bwMode="auto">
          <a:xfrm rot="5400000">
            <a:off x="-2461418" y="3407568"/>
            <a:ext cx="6096000" cy="3651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it-IT"/>
          </a:p>
        </p:txBody>
      </p:sp>
      <p:sp>
        <p:nvSpPr>
          <p:cNvPr id="54275" name="Rectangle 4"/>
          <p:cNvSpPr>
            <a:spLocks noChangeArrowheads="1"/>
          </p:cNvSpPr>
          <p:nvPr/>
        </p:nvSpPr>
        <p:spPr bwMode="auto">
          <a:xfrm flipH="1">
            <a:off x="7315200" y="6553200"/>
            <a:ext cx="1600200" cy="1746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" charset="0"/>
            </a:endParaRPr>
          </a:p>
        </p:txBody>
      </p:sp>
      <p:sp>
        <p:nvSpPr>
          <p:cNvPr id="54276" name="Rectangle 5"/>
          <p:cNvSpPr>
            <a:spLocks noChangeArrowheads="1"/>
          </p:cNvSpPr>
          <p:nvPr/>
        </p:nvSpPr>
        <p:spPr bwMode="auto">
          <a:xfrm rot="-5400000">
            <a:off x="8420894" y="6423819"/>
            <a:ext cx="685800" cy="17462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it-IT"/>
          </a:p>
        </p:txBody>
      </p:sp>
      <p:sp>
        <p:nvSpPr>
          <p:cNvPr id="54277" name="Text Box 6"/>
          <p:cNvSpPr txBox="1">
            <a:spLocks noChangeArrowheads="1"/>
          </p:cNvSpPr>
          <p:nvPr/>
        </p:nvSpPr>
        <p:spPr bwMode="auto">
          <a:xfrm>
            <a:off x="4140200" y="112553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600"/>
          </a:p>
        </p:txBody>
      </p:sp>
      <p:pic>
        <p:nvPicPr>
          <p:cNvPr id="54278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1025" y="0"/>
            <a:ext cx="9429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9" name="Text Box 15"/>
          <p:cNvSpPr txBox="1">
            <a:spLocks noChangeArrowheads="1"/>
          </p:cNvSpPr>
          <p:nvPr/>
        </p:nvSpPr>
        <p:spPr bwMode="auto">
          <a:xfrm>
            <a:off x="712788" y="1916113"/>
            <a:ext cx="8431212" cy="414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3" indent="-182563">
              <a:lnSpc>
                <a:spcPct val="80000"/>
              </a:lnSpc>
              <a:spcBef>
                <a:spcPct val="20000"/>
              </a:spcBef>
              <a:spcAft>
                <a:spcPts val="4200"/>
              </a:spcAft>
              <a:buClr>
                <a:srgbClr val="006699"/>
              </a:buClr>
              <a:buFont typeface="Arial" pitchFamily="34" charset="0"/>
              <a:buChar char="•"/>
            </a:pPr>
            <a:endParaRPr lang="it-IT" sz="2000">
              <a:latin typeface="Book Antiqua" pitchFamily="18" charset="0"/>
            </a:endParaRPr>
          </a:p>
        </p:txBody>
      </p:sp>
      <p:sp>
        <p:nvSpPr>
          <p:cNvPr id="54280" name="Text Box 9"/>
          <p:cNvSpPr txBox="1">
            <a:spLocks noChangeArrowheads="1"/>
          </p:cNvSpPr>
          <p:nvPr/>
        </p:nvSpPr>
        <p:spPr bwMode="auto">
          <a:xfrm>
            <a:off x="684213" y="333375"/>
            <a:ext cx="7129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>
                <a:solidFill>
                  <a:srgbClr val="006699"/>
                </a:solidFill>
                <a:latin typeface="Book Antiqua" pitchFamily="18" charset="0"/>
              </a:rPr>
              <a:t>I risultati rispetto all</a:t>
            </a:r>
            <a:r>
              <a:rPr lang="it-IT" altLang="it-IT" sz="2400" b="1">
                <a:solidFill>
                  <a:srgbClr val="006699"/>
                </a:solidFill>
                <a:latin typeface="Book Antiqua" pitchFamily="18" charset="0"/>
              </a:rPr>
              <a:t>’</a:t>
            </a:r>
            <a:r>
              <a:rPr lang="it-IT" sz="2400" b="1">
                <a:solidFill>
                  <a:srgbClr val="006699"/>
                </a:solidFill>
                <a:latin typeface="Book Antiqua" pitchFamily="18" charset="0"/>
              </a:rPr>
              <a:t>origine: MATEMATICA</a:t>
            </a:r>
          </a:p>
        </p:txBody>
      </p:sp>
      <p:sp>
        <p:nvSpPr>
          <p:cNvPr id="54281" name="Text Box 8"/>
          <p:cNvSpPr txBox="1">
            <a:spLocks noChangeArrowheads="1"/>
          </p:cNvSpPr>
          <p:nvPr/>
        </p:nvSpPr>
        <p:spPr bwMode="auto">
          <a:xfrm rot="-5400000">
            <a:off x="-1755775" y="4211638"/>
            <a:ext cx="417671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dirty="0" smtClean="0"/>
              <a:t>ROMA – 10 luglio 2014</a:t>
            </a:r>
            <a:endParaRPr lang="it-IT" sz="1400" dirty="0"/>
          </a:p>
        </p:txBody>
      </p:sp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124744"/>
            <a:ext cx="7920880" cy="526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ChangeArrowheads="1"/>
          </p:cNvSpPr>
          <p:nvPr/>
        </p:nvSpPr>
        <p:spPr bwMode="auto">
          <a:xfrm>
            <a:off x="250825" y="908050"/>
            <a:ext cx="8229600" cy="3651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8370" name="Rectangle 3"/>
          <p:cNvSpPr>
            <a:spLocks noChangeArrowheads="1"/>
          </p:cNvSpPr>
          <p:nvPr/>
        </p:nvSpPr>
        <p:spPr bwMode="auto">
          <a:xfrm rot="5400000">
            <a:off x="-2461418" y="3407568"/>
            <a:ext cx="6096000" cy="3651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it-IT"/>
          </a:p>
        </p:txBody>
      </p:sp>
      <p:sp>
        <p:nvSpPr>
          <p:cNvPr id="58371" name="Rectangle 4"/>
          <p:cNvSpPr>
            <a:spLocks noChangeArrowheads="1"/>
          </p:cNvSpPr>
          <p:nvPr/>
        </p:nvSpPr>
        <p:spPr bwMode="auto">
          <a:xfrm flipH="1">
            <a:off x="7315200" y="6553200"/>
            <a:ext cx="1600200" cy="1746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" charset="0"/>
            </a:endParaRPr>
          </a:p>
        </p:txBody>
      </p:sp>
      <p:sp>
        <p:nvSpPr>
          <p:cNvPr id="58372" name="Rectangle 5"/>
          <p:cNvSpPr>
            <a:spLocks noChangeArrowheads="1"/>
          </p:cNvSpPr>
          <p:nvPr/>
        </p:nvSpPr>
        <p:spPr bwMode="auto">
          <a:xfrm rot="-5400000">
            <a:off x="8420894" y="6423819"/>
            <a:ext cx="685800" cy="17462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it-IT"/>
          </a:p>
        </p:txBody>
      </p:sp>
      <p:sp>
        <p:nvSpPr>
          <p:cNvPr id="58373" name="Text Box 6"/>
          <p:cNvSpPr txBox="1">
            <a:spLocks noChangeArrowheads="1"/>
          </p:cNvSpPr>
          <p:nvPr/>
        </p:nvSpPr>
        <p:spPr bwMode="auto">
          <a:xfrm>
            <a:off x="4140200" y="112553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600"/>
          </a:p>
        </p:txBody>
      </p:sp>
      <p:pic>
        <p:nvPicPr>
          <p:cNvPr id="5837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1025" y="0"/>
            <a:ext cx="9429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5" name="Text Box 8"/>
          <p:cNvSpPr txBox="1">
            <a:spLocks noChangeArrowheads="1"/>
          </p:cNvSpPr>
          <p:nvPr/>
        </p:nvSpPr>
        <p:spPr bwMode="auto">
          <a:xfrm rot="-5400000">
            <a:off x="-1755775" y="4211638"/>
            <a:ext cx="417671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dirty="0" smtClean="0"/>
              <a:t>ROMA – 10 luglio 2014</a:t>
            </a:r>
            <a:endParaRPr lang="it-IT" sz="1400" dirty="0"/>
          </a:p>
        </p:txBody>
      </p:sp>
      <p:sp>
        <p:nvSpPr>
          <p:cNvPr id="58376" name="Text Box 9"/>
          <p:cNvSpPr txBox="1">
            <a:spLocks noChangeArrowheads="1"/>
          </p:cNvSpPr>
          <p:nvPr/>
        </p:nvSpPr>
        <p:spPr bwMode="auto">
          <a:xfrm>
            <a:off x="684213" y="333375"/>
            <a:ext cx="71294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 dirty="0" smtClean="0">
                <a:solidFill>
                  <a:srgbClr val="006699"/>
                </a:solidFill>
                <a:latin typeface="Book Antiqua" pitchFamily="18" charset="0"/>
              </a:rPr>
              <a:t>I risultati all</a:t>
            </a:r>
            <a:r>
              <a:rPr lang="it-IT" altLang="it-IT" sz="2400" b="1" dirty="0" smtClean="0">
                <a:solidFill>
                  <a:srgbClr val="006699"/>
                </a:solidFill>
                <a:latin typeface="Book Antiqua" pitchFamily="18" charset="0"/>
              </a:rPr>
              <a:t>’</a:t>
            </a:r>
            <a:r>
              <a:rPr lang="it-IT" sz="2400" b="1" dirty="0" smtClean="0">
                <a:solidFill>
                  <a:srgbClr val="006699"/>
                </a:solidFill>
                <a:latin typeface="Book Antiqua" pitchFamily="18" charset="0"/>
              </a:rPr>
              <a:t>interno della prova: ITALIANO </a:t>
            </a:r>
            <a:endParaRPr lang="it-IT" sz="2400" b="1" i="1" dirty="0">
              <a:solidFill>
                <a:srgbClr val="006699"/>
              </a:solidFill>
              <a:latin typeface="Book Antiqua" pitchFamily="18" charset="0"/>
            </a:endParaRPr>
          </a:p>
        </p:txBody>
      </p:sp>
      <p:graphicFrame>
        <p:nvGraphicFramePr>
          <p:cNvPr id="10" name="Tabella 9"/>
          <p:cNvGraphicFramePr>
            <a:graphicFrameLocks noGrp="1"/>
          </p:cNvGraphicFramePr>
          <p:nvPr/>
        </p:nvGraphicFramePr>
        <p:xfrm>
          <a:off x="827584" y="1124744"/>
          <a:ext cx="7704856" cy="1872208"/>
        </p:xfrm>
        <a:graphic>
          <a:graphicData uri="http://schemas.openxmlformats.org/drawingml/2006/table">
            <a:tbl>
              <a:tblPr/>
              <a:tblGrid>
                <a:gridCol w="3623547"/>
                <a:gridCol w="2045279"/>
                <a:gridCol w="2036030"/>
              </a:tblGrid>
              <a:tr h="4680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b="1" dirty="0">
                          <a:latin typeface="Times New Roman"/>
                          <a:ea typeface="Calibri"/>
                          <a:cs typeface="Arial"/>
                        </a:rPr>
                        <a:t>Sezione</a:t>
                      </a:r>
                      <a:endParaRPr lang="it-IT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b="1" dirty="0">
                          <a:latin typeface="Times New Roman"/>
                          <a:ea typeface="Calibri"/>
                          <a:cs typeface="Arial"/>
                        </a:rPr>
                        <a:t>Difficoltà media</a:t>
                      </a:r>
                      <a:endParaRPr lang="it-IT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b="1">
                          <a:latin typeface="Times New Roman"/>
                          <a:ea typeface="Calibri"/>
                          <a:cs typeface="Arial"/>
                        </a:rPr>
                        <a:t>% risposte corrette</a:t>
                      </a:r>
                      <a:endParaRPr lang="it-IT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dirty="0">
                          <a:latin typeface="Times New Roman"/>
                          <a:ea typeface="Calibri"/>
                          <a:cs typeface="Arial"/>
                        </a:rPr>
                        <a:t>Testo narrativo</a:t>
                      </a:r>
                      <a:endParaRPr lang="it-IT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211,5</a:t>
                      </a:r>
                      <a:endParaRPr lang="it-IT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56,7</a:t>
                      </a:r>
                      <a:endParaRPr lang="it-IT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dirty="0">
                          <a:latin typeface="Times New Roman"/>
                          <a:ea typeface="Calibri"/>
                          <a:cs typeface="Arial"/>
                        </a:rPr>
                        <a:t>Testo espositivo</a:t>
                      </a:r>
                      <a:endParaRPr lang="it-IT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207,7</a:t>
                      </a:r>
                      <a:endParaRPr lang="it-IT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61,7</a:t>
                      </a:r>
                      <a:endParaRPr lang="it-IT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dirty="0">
                          <a:latin typeface="Times New Roman"/>
                          <a:ea typeface="Calibri"/>
                          <a:cs typeface="Arial"/>
                        </a:rPr>
                        <a:t>Grammatica</a:t>
                      </a:r>
                      <a:endParaRPr lang="it-IT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206,4</a:t>
                      </a:r>
                      <a:endParaRPr lang="it-IT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67,4</a:t>
                      </a:r>
                      <a:endParaRPr lang="it-IT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827584" y="3068960"/>
          <a:ext cx="7704857" cy="2275454"/>
        </p:xfrm>
        <a:graphic>
          <a:graphicData uri="http://schemas.openxmlformats.org/drawingml/2006/table">
            <a:tbl>
              <a:tblPr/>
              <a:tblGrid>
                <a:gridCol w="3620465"/>
                <a:gridCol w="2045279"/>
                <a:gridCol w="2039113"/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b="1" dirty="0">
                          <a:latin typeface="Times New Roman"/>
                          <a:ea typeface="Calibri"/>
                          <a:cs typeface="Arial"/>
                        </a:rPr>
                        <a:t>Macro-categoria</a:t>
                      </a:r>
                      <a:endParaRPr lang="it-IT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b="1" dirty="0">
                          <a:latin typeface="Times New Roman"/>
                          <a:ea typeface="Calibri"/>
                          <a:cs typeface="Arial"/>
                        </a:rPr>
                        <a:t>Difficoltà media</a:t>
                      </a:r>
                      <a:endParaRPr lang="it-IT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b="1">
                          <a:latin typeface="Times New Roman"/>
                          <a:ea typeface="Calibri"/>
                          <a:cs typeface="Arial"/>
                        </a:rPr>
                        <a:t>% risposte corrette</a:t>
                      </a:r>
                      <a:endParaRPr lang="it-IT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>
                          <a:latin typeface="Times New Roman"/>
                          <a:ea typeface="Calibri"/>
                          <a:cs typeface="Arial"/>
                        </a:rPr>
                        <a:t>Comprendere e ricostruire il testo</a:t>
                      </a:r>
                      <a:endParaRPr lang="it-IT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209,7</a:t>
                      </a:r>
                      <a:endParaRPr lang="it-IT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58,7</a:t>
                      </a:r>
                      <a:endParaRPr lang="it-IT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>
                          <a:latin typeface="Times New Roman"/>
                          <a:ea typeface="Calibri"/>
                          <a:cs typeface="Arial"/>
                        </a:rPr>
                        <a:t>Individuare informazioni</a:t>
                      </a:r>
                      <a:endParaRPr lang="it-IT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203,8</a:t>
                      </a:r>
                      <a:endParaRPr lang="it-IT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65,3</a:t>
                      </a:r>
                      <a:endParaRPr lang="it-IT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dirty="0">
                          <a:latin typeface="Times New Roman"/>
                          <a:ea typeface="Calibri"/>
                          <a:cs typeface="Arial"/>
                        </a:rPr>
                        <a:t>Rielaborare il testo</a:t>
                      </a:r>
                      <a:endParaRPr lang="it-IT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219,4</a:t>
                      </a:r>
                      <a:endParaRPr lang="it-IT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45,1</a:t>
                      </a:r>
                      <a:endParaRPr lang="it-IT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539552" y="5942937"/>
            <a:ext cx="83164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1600" b="1" dirty="0" smtClean="0">
                <a:latin typeface="Times New Roman" pitchFamily="18" charset="0"/>
                <a:cs typeface="Times New Roman" pitchFamily="18" charset="0"/>
              </a:rPr>
              <a:t>Risultati relativi alla prova di Italiano della terza sec. di primo grado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ChangeArrowheads="1"/>
          </p:cNvSpPr>
          <p:nvPr/>
        </p:nvSpPr>
        <p:spPr bwMode="auto">
          <a:xfrm>
            <a:off x="250825" y="908050"/>
            <a:ext cx="8229600" cy="3651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6322" name="Rectangle 3"/>
          <p:cNvSpPr>
            <a:spLocks noChangeArrowheads="1"/>
          </p:cNvSpPr>
          <p:nvPr/>
        </p:nvSpPr>
        <p:spPr bwMode="auto">
          <a:xfrm rot="5400000">
            <a:off x="-2461418" y="3407568"/>
            <a:ext cx="6096000" cy="3651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it-IT"/>
          </a:p>
        </p:txBody>
      </p:sp>
      <p:sp>
        <p:nvSpPr>
          <p:cNvPr id="56323" name="Rectangle 4"/>
          <p:cNvSpPr>
            <a:spLocks noChangeArrowheads="1"/>
          </p:cNvSpPr>
          <p:nvPr/>
        </p:nvSpPr>
        <p:spPr bwMode="auto">
          <a:xfrm flipH="1">
            <a:off x="7315200" y="6553200"/>
            <a:ext cx="1600200" cy="1746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" charset="0"/>
            </a:endParaRPr>
          </a:p>
        </p:txBody>
      </p:sp>
      <p:sp>
        <p:nvSpPr>
          <p:cNvPr id="56324" name="Rectangle 5"/>
          <p:cNvSpPr>
            <a:spLocks noChangeArrowheads="1"/>
          </p:cNvSpPr>
          <p:nvPr/>
        </p:nvSpPr>
        <p:spPr bwMode="auto">
          <a:xfrm rot="-5400000">
            <a:off x="8420894" y="6423819"/>
            <a:ext cx="685800" cy="17462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it-IT"/>
          </a:p>
        </p:txBody>
      </p:sp>
      <p:sp>
        <p:nvSpPr>
          <p:cNvPr id="56325" name="Text Box 6"/>
          <p:cNvSpPr txBox="1">
            <a:spLocks noChangeArrowheads="1"/>
          </p:cNvSpPr>
          <p:nvPr/>
        </p:nvSpPr>
        <p:spPr bwMode="auto">
          <a:xfrm>
            <a:off x="4140200" y="112553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600"/>
          </a:p>
        </p:txBody>
      </p:sp>
      <p:pic>
        <p:nvPicPr>
          <p:cNvPr id="56326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1025" y="0"/>
            <a:ext cx="9429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7" name="Text Box 15"/>
          <p:cNvSpPr txBox="1">
            <a:spLocks noChangeArrowheads="1"/>
          </p:cNvSpPr>
          <p:nvPr/>
        </p:nvSpPr>
        <p:spPr bwMode="auto">
          <a:xfrm>
            <a:off x="712788" y="1916113"/>
            <a:ext cx="8431212" cy="414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3" indent="-182563">
              <a:lnSpc>
                <a:spcPct val="80000"/>
              </a:lnSpc>
              <a:spcBef>
                <a:spcPct val="20000"/>
              </a:spcBef>
              <a:spcAft>
                <a:spcPts val="4200"/>
              </a:spcAft>
              <a:buClr>
                <a:srgbClr val="006699"/>
              </a:buClr>
              <a:buFont typeface="Arial" pitchFamily="34" charset="0"/>
              <a:buChar char="•"/>
            </a:pPr>
            <a:endParaRPr lang="it-IT" sz="2000">
              <a:latin typeface="Book Antiqua" pitchFamily="18" charset="0"/>
            </a:endParaRPr>
          </a:p>
        </p:txBody>
      </p:sp>
      <p:sp>
        <p:nvSpPr>
          <p:cNvPr id="56328" name="Text Box 9"/>
          <p:cNvSpPr txBox="1">
            <a:spLocks noChangeArrowheads="1"/>
          </p:cNvSpPr>
          <p:nvPr/>
        </p:nvSpPr>
        <p:spPr bwMode="auto">
          <a:xfrm>
            <a:off x="684213" y="333375"/>
            <a:ext cx="71294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 dirty="0">
                <a:solidFill>
                  <a:srgbClr val="006699"/>
                </a:solidFill>
                <a:latin typeface="Book Antiqua" pitchFamily="18" charset="0"/>
              </a:rPr>
              <a:t>I risultati all</a:t>
            </a:r>
            <a:r>
              <a:rPr lang="it-IT" altLang="it-IT" sz="2400" b="1" dirty="0">
                <a:solidFill>
                  <a:srgbClr val="006699"/>
                </a:solidFill>
                <a:latin typeface="Book Antiqua" pitchFamily="18" charset="0"/>
              </a:rPr>
              <a:t>’</a:t>
            </a:r>
            <a:r>
              <a:rPr lang="it-IT" sz="2400" b="1" dirty="0">
                <a:solidFill>
                  <a:srgbClr val="006699"/>
                </a:solidFill>
                <a:latin typeface="Book Antiqua" pitchFamily="18" charset="0"/>
              </a:rPr>
              <a:t>interno della prova: </a:t>
            </a:r>
            <a:r>
              <a:rPr lang="it-IT" sz="2400" b="1" dirty="0" smtClean="0">
                <a:solidFill>
                  <a:srgbClr val="006699"/>
                </a:solidFill>
                <a:latin typeface="Book Antiqua" pitchFamily="18" charset="0"/>
              </a:rPr>
              <a:t>ITALIANO</a:t>
            </a:r>
            <a:endParaRPr lang="it-IT" sz="2400" b="1" i="1" dirty="0">
              <a:solidFill>
                <a:srgbClr val="006699"/>
              </a:solidFill>
              <a:latin typeface="Book Antiqua" pitchFamily="18" charset="0"/>
            </a:endParaRPr>
          </a:p>
        </p:txBody>
      </p:sp>
      <p:sp>
        <p:nvSpPr>
          <p:cNvPr id="56329" name="Text Box 8"/>
          <p:cNvSpPr txBox="1">
            <a:spLocks noChangeArrowheads="1"/>
          </p:cNvSpPr>
          <p:nvPr/>
        </p:nvSpPr>
        <p:spPr bwMode="auto">
          <a:xfrm rot="-5400000">
            <a:off x="-1755775" y="4211638"/>
            <a:ext cx="417671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dirty="0" smtClean="0"/>
              <a:t>ROMA – 10 luglio 2014</a:t>
            </a:r>
            <a:endParaRPr lang="it-IT" sz="1400" dirty="0"/>
          </a:p>
        </p:txBody>
      </p:sp>
      <p:graphicFrame>
        <p:nvGraphicFramePr>
          <p:cNvPr id="15" name="Tabella 14"/>
          <p:cNvGraphicFramePr>
            <a:graphicFrameLocks noGrp="1"/>
          </p:cNvGraphicFramePr>
          <p:nvPr/>
        </p:nvGraphicFramePr>
        <p:xfrm>
          <a:off x="844505" y="3573017"/>
          <a:ext cx="7687935" cy="1944215"/>
        </p:xfrm>
        <a:graphic>
          <a:graphicData uri="http://schemas.openxmlformats.org/drawingml/2006/table">
            <a:tbl>
              <a:tblPr/>
              <a:tblGrid>
                <a:gridCol w="3118691"/>
                <a:gridCol w="2537685"/>
                <a:gridCol w="2031559"/>
              </a:tblGrid>
              <a:tr h="7776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b="1" dirty="0">
                          <a:latin typeface="Times New Roman"/>
                          <a:ea typeface="Calibri"/>
                          <a:cs typeface="Arial"/>
                        </a:rPr>
                        <a:t>Macro-categoria</a:t>
                      </a:r>
                      <a:endParaRPr lang="it-IT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b="1" dirty="0" smtClean="0">
                          <a:latin typeface="Times New Roman"/>
                          <a:ea typeface="Calibri"/>
                          <a:cs typeface="Arial"/>
                        </a:rPr>
                        <a:t>Difficoltà media</a:t>
                      </a:r>
                      <a:endParaRPr lang="it-IT" sz="16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b="1" dirty="0">
                          <a:latin typeface="Times New Roman"/>
                          <a:ea typeface="Calibri"/>
                          <a:cs typeface="Arial"/>
                        </a:rPr>
                        <a:t>% risposte corrette</a:t>
                      </a:r>
                      <a:endParaRPr lang="it-IT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8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Arial"/>
                        </a:rPr>
                        <a:t>Comprendere e ricostruire il testo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194,2</a:t>
                      </a:r>
                      <a:endParaRPr lang="it-IT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52,1</a:t>
                      </a:r>
                      <a:endParaRPr lang="it-IT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8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Arial"/>
                        </a:rPr>
                        <a:t>Individuare informazioni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172,5</a:t>
                      </a:r>
                      <a:endParaRPr lang="it-IT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62,9</a:t>
                      </a:r>
                      <a:endParaRPr lang="it-IT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8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Arial"/>
                        </a:rPr>
                        <a:t>Rielaborare il testo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166,1</a:t>
                      </a:r>
                      <a:endParaRPr lang="it-IT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60,0</a:t>
                      </a:r>
                      <a:endParaRPr lang="it-IT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ella 15"/>
          <p:cNvGraphicFramePr>
            <a:graphicFrameLocks noGrp="1"/>
          </p:cNvGraphicFramePr>
          <p:nvPr/>
        </p:nvGraphicFramePr>
        <p:xfrm>
          <a:off x="827584" y="1124744"/>
          <a:ext cx="7704856" cy="2376262"/>
        </p:xfrm>
        <a:graphic>
          <a:graphicData uri="http://schemas.openxmlformats.org/drawingml/2006/table">
            <a:tbl>
              <a:tblPr/>
              <a:tblGrid>
                <a:gridCol w="3168352"/>
                <a:gridCol w="2500474"/>
                <a:gridCol w="2036030"/>
              </a:tblGrid>
              <a:tr h="6789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b="1" dirty="0">
                          <a:latin typeface="Times New Roman"/>
                          <a:ea typeface="Calibri"/>
                          <a:cs typeface="Arial"/>
                        </a:rPr>
                        <a:t>Sezione</a:t>
                      </a:r>
                      <a:endParaRPr lang="it-IT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b="1" dirty="0" smtClean="0">
                          <a:latin typeface="Times New Roman"/>
                          <a:ea typeface="Calibri"/>
                          <a:cs typeface="Arial"/>
                        </a:rPr>
                        <a:t>Difficoltà media</a:t>
                      </a:r>
                      <a:endParaRPr lang="it-IT" sz="16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b="1" dirty="0">
                          <a:latin typeface="Times New Roman"/>
                          <a:ea typeface="Calibri"/>
                          <a:cs typeface="Arial"/>
                        </a:rPr>
                        <a:t>% risposte corrette</a:t>
                      </a:r>
                      <a:endParaRPr lang="it-IT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dirty="0">
                          <a:latin typeface="Times New Roman"/>
                          <a:ea typeface="Calibri"/>
                          <a:cs typeface="Arial"/>
                        </a:rPr>
                        <a:t>Testo regolativo misto</a:t>
                      </a:r>
                      <a:endParaRPr lang="it-IT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143,0</a:t>
                      </a:r>
                      <a:endParaRPr lang="it-IT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69,5</a:t>
                      </a:r>
                      <a:endParaRPr lang="it-IT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dirty="0">
                          <a:latin typeface="Times New Roman"/>
                          <a:ea typeface="Calibri"/>
                          <a:cs typeface="Arial"/>
                        </a:rPr>
                        <a:t>Testo narrativo letterario </a:t>
                      </a:r>
                      <a:endParaRPr lang="it-IT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191,5</a:t>
                      </a:r>
                      <a:endParaRPr lang="it-IT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53,6</a:t>
                      </a:r>
                      <a:endParaRPr lang="it-IT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dirty="0">
                          <a:latin typeface="Times New Roman"/>
                          <a:ea typeface="Calibri"/>
                          <a:cs typeface="Arial"/>
                        </a:rPr>
                        <a:t>Testo espositivo</a:t>
                      </a:r>
                      <a:endParaRPr lang="it-IT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191,1</a:t>
                      </a:r>
                      <a:endParaRPr lang="it-IT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54,0</a:t>
                      </a:r>
                      <a:endParaRPr lang="it-IT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dirty="0">
                          <a:latin typeface="Times New Roman"/>
                          <a:ea typeface="Calibri"/>
                          <a:cs typeface="Arial"/>
                        </a:rPr>
                        <a:t>Testo non continuo</a:t>
                      </a:r>
                      <a:endParaRPr lang="it-IT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186,3</a:t>
                      </a:r>
                      <a:endParaRPr lang="it-IT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55,2</a:t>
                      </a:r>
                      <a:endParaRPr lang="it-IT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dirty="0">
                          <a:latin typeface="Times New Roman"/>
                          <a:ea typeface="Calibri"/>
                          <a:cs typeface="Arial"/>
                        </a:rPr>
                        <a:t>Grammatica</a:t>
                      </a:r>
                      <a:endParaRPr lang="it-IT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227,0</a:t>
                      </a:r>
                      <a:endParaRPr lang="it-IT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38,1</a:t>
                      </a:r>
                      <a:endParaRPr lang="it-IT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539552" y="5942937"/>
            <a:ext cx="83164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1600" b="1" dirty="0" smtClean="0">
                <a:latin typeface="Times New Roman" pitchFamily="18" charset="0"/>
                <a:cs typeface="Times New Roman" pitchFamily="18" charset="0"/>
              </a:rPr>
              <a:t>Risultati relativi alla prova di Italiano della seconda sec. di secondo grado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ChangeArrowheads="1"/>
          </p:cNvSpPr>
          <p:nvPr/>
        </p:nvSpPr>
        <p:spPr bwMode="auto">
          <a:xfrm>
            <a:off x="250825" y="908050"/>
            <a:ext cx="8229600" cy="3651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0418" name="Rectangle 3"/>
          <p:cNvSpPr>
            <a:spLocks noChangeArrowheads="1"/>
          </p:cNvSpPr>
          <p:nvPr/>
        </p:nvSpPr>
        <p:spPr bwMode="auto">
          <a:xfrm rot="5400000">
            <a:off x="-2461418" y="3407568"/>
            <a:ext cx="6096000" cy="3651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it-IT"/>
          </a:p>
        </p:txBody>
      </p:sp>
      <p:sp>
        <p:nvSpPr>
          <p:cNvPr id="60419" name="Rectangle 4"/>
          <p:cNvSpPr>
            <a:spLocks noChangeArrowheads="1"/>
          </p:cNvSpPr>
          <p:nvPr/>
        </p:nvSpPr>
        <p:spPr bwMode="auto">
          <a:xfrm flipH="1">
            <a:off x="7315200" y="6553200"/>
            <a:ext cx="1600200" cy="1746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" charset="0"/>
            </a:endParaRPr>
          </a:p>
        </p:txBody>
      </p:sp>
      <p:sp>
        <p:nvSpPr>
          <p:cNvPr id="60420" name="Rectangle 5"/>
          <p:cNvSpPr>
            <a:spLocks noChangeArrowheads="1"/>
          </p:cNvSpPr>
          <p:nvPr/>
        </p:nvSpPr>
        <p:spPr bwMode="auto">
          <a:xfrm rot="-5400000">
            <a:off x="8420894" y="6423819"/>
            <a:ext cx="685800" cy="17462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it-IT"/>
          </a:p>
        </p:txBody>
      </p:sp>
      <p:sp>
        <p:nvSpPr>
          <p:cNvPr id="60421" name="Text Box 6"/>
          <p:cNvSpPr txBox="1">
            <a:spLocks noChangeArrowheads="1"/>
          </p:cNvSpPr>
          <p:nvPr/>
        </p:nvSpPr>
        <p:spPr bwMode="auto">
          <a:xfrm>
            <a:off x="4140200" y="112553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600"/>
          </a:p>
        </p:txBody>
      </p:sp>
      <p:pic>
        <p:nvPicPr>
          <p:cNvPr id="60422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1025" y="0"/>
            <a:ext cx="9429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3" name="Text Box 9"/>
          <p:cNvSpPr txBox="1">
            <a:spLocks noChangeArrowheads="1"/>
          </p:cNvSpPr>
          <p:nvPr/>
        </p:nvSpPr>
        <p:spPr bwMode="auto">
          <a:xfrm>
            <a:off x="684213" y="333375"/>
            <a:ext cx="71294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 dirty="0">
                <a:solidFill>
                  <a:srgbClr val="006699"/>
                </a:solidFill>
                <a:latin typeface="Book Antiqua" pitchFamily="18" charset="0"/>
              </a:rPr>
              <a:t> risultati all</a:t>
            </a:r>
            <a:r>
              <a:rPr lang="it-IT" altLang="it-IT" sz="2400" b="1" dirty="0">
                <a:solidFill>
                  <a:srgbClr val="006699"/>
                </a:solidFill>
                <a:latin typeface="Book Antiqua" pitchFamily="18" charset="0"/>
              </a:rPr>
              <a:t>’</a:t>
            </a:r>
            <a:r>
              <a:rPr lang="it-IT" sz="2400" b="1" dirty="0">
                <a:solidFill>
                  <a:srgbClr val="006699"/>
                </a:solidFill>
                <a:latin typeface="Book Antiqua" pitchFamily="18" charset="0"/>
              </a:rPr>
              <a:t>interno della prova: </a:t>
            </a:r>
            <a:r>
              <a:rPr lang="it-IT" sz="2400" b="1" dirty="0" smtClean="0">
                <a:solidFill>
                  <a:srgbClr val="006699"/>
                </a:solidFill>
                <a:latin typeface="Book Antiqua" pitchFamily="18" charset="0"/>
              </a:rPr>
              <a:t>MATEMATICA</a:t>
            </a:r>
            <a:endParaRPr lang="it-IT" sz="2400" b="1" dirty="0">
              <a:solidFill>
                <a:srgbClr val="006699"/>
              </a:solidFill>
              <a:latin typeface="Book Antiqua" pitchFamily="18" charset="0"/>
            </a:endParaRP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 rot="-5400000">
            <a:off x="-1755775" y="4211638"/>
            <a:ext cx="417671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dirty="0" smtClean="0"/>
              <a:t>ROMA – 10 luglio 2014</a:t>
            </a:r>
            <a:endParaRPr lang="it-IT" sz="1400" dirty="0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539552" y="5942937"/>
            <a:ext cx="83164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1600" b="1" dirty="0" smtClean="0">
                <a:latin typeface="Times New Roman" pitchFamily="18" charset="0"/>
                <a:cs typeface="Times New Roman" pitchFamily="18" charset="0"/>
              </a:rPr>
              <a:t>Risultati relativi alla prova di Matematica della terza sec. di primo grado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Tabella 14"/>
          <p:cNvGraphicFramePr>
            <a:graphicFrameLocks noGrp="1"/>
          </p:cNvGraphicFramePr>
          <p:nvPr/>
        </p:nvGraphicFramePr>
        <p:xfrm>
          <a:off x="827584" y="1268760"/>
          <a:ext cx="7560840" cy="2263860"/>
        </p:xfrm>
        <a:graphic>
          <a:graphicData uri="http://schemas.openxmlformats.org/drawingml/2006/table">
            <a:tbl>
              <a:tblPr/>
              <a:tblGrid>
                <a:gridCol w="3555817"/>
                <a:gridCol w="2007049"/>
                <a:gridCol w="1997974"/>
              </a:tblGrid>
              <a:tr h="5760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b="1" dirty="0">
                          <a:latin typeface="Times New Roman"/>
                          <a:ea typeface="Calibri"/>
                          <a:cs typeface="Arial"/>
                        </a:rPr>
                        <a:t>Ambito</a:t>
                      </a:r>
                      <a:endParaRPr lang="it-IT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b="1" dirty="0" smtClean="0">
                          <a:latin typeface="Times New Roman"/>
                          <a:ea typeface="Calibri"/>
                          <a:cs typeface="Arial"/>
                        </a:rPr>
                        <a:t>Difficoltà media</a:t>
                      </a:r>
                      <a:endParaRPr lang="it-IT" sz="16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b="1">
                          <a:latin typeface="Times New Roman"/>
                          <a:ea typeface="Calibri"/>
                          <a:cs typeface="Arial"/>
                        </a:rPr>
                        <a:t>% risposte corrette</a:t>
                      </a:r>
                      <a:endParaRPr lang="it-IT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9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dirty="0">
                          <a:latin typeface="Times New Roman"/>
                          <a:ea typeface="Calibri"/>
                          <a:cs typeface="Arial"/>
                        </a:rPr>
                        <a:t>Numeri</a:t>
                      </a:r>
                      <a:endParaRPr lang="it-IT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221,0</a:t>
                      </a:r>
                      <a:endParaRPr lang="it-IT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48,5</a:t>
                      </a:r>
                      <a:endParaRPr lang="it-IT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9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>
                          <a:latin typeface="Times New Roman"/>
                          <a:ea typeface="Calibri"/>
                          <a:cs typeface="Arial"/>
                        </a:rPr>
                        <a:t>Spazio e figure</a:t>
                      </a:r>
                      <a:endParaRPr lang="it-IT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217,7</a:t>
                      </a:r>
                      <a:endParaRPr lang="it-IT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51,9</a:t>
                      </a:r>
                      <a:endParaRPr lang="it-IT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9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>
                          <a:latin typeface="Times New Roman"/>
                          <a:ea typeface="Calibri"/>
                          <a:cs typeface="Arial"/>
                        </a:rPr>
                        <a:t>Dati e previsioni</a:t>
                      </a:r>
                      <a:endParaRPr lang="it-IT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208,5</a:t>
                      </a:r>
                      <a:endParaRPr lang="it-IT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64,3</a:t>
                      </a:r>
                      <a:endParaRPr lang="it-IT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9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>
                          <a:latin typeface="Times New Roman"/>
                          <a:ea typeface="Calibri"/>
                          <a:cs typeface="Arial"/>
                        </a:rPr>
                        <a:t>Relazioni e funzioni</a:t>
                      </a:r>
                      <a:endParaRPr lang="it-IT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209,1</a:t>
                      </a:r>
                      <a:endParaRPr lang="it-IT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65,3</a:t>
                      </a:r>
                      <a:endParaRPr lang="it-IT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ella 15"/>
          <p:cNvGraphicFramePr>
            <a:graphicFrameLocks noGrp="1"/>
          </p:cNvGraphicFramePr>
          <p:nvPr/>
        </p:nvGraphicFramePr>
        <p:xfrm>
          <a:off x="827584" y="3627022"/>
          <a:ext cx="7560840" cy="2178242"/>
        </p:xfrm>
        <a:graphic>
          <a:graphicData uri="http://schemas.openxmlformats.org/drawingml/2006/table">
            <a:tbl>
              <a:tblPr/>
              <a:tblGrid>
                <a:gridCol w="3555817"/>
                <a:gridCol w="2007049"/>
                <a:gridCol w="1997974"/>
              </a:tblGrid>
              <a:tr h="7200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b="1" dirty="0">
                          <a:latin typeface="Times New Roman"/>
                          <a:ea typeface="Calibri"/>
                          <a:cs typeface="Arial"/>
                        </a:rPr>
                        <a:t>Macro-processo</a:t>
                      </a:r>
                      <a:endParaRPr lang="it-IT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b="1" dirty="0" smtClean="0">
                          <a:latin typeface="Times New Roman"/>
                          <a:ea typeface="Calibri"/>
                          <a:cs typeface="Arial"/>
                        </a:rPr>
                        <a:t>Difficoltà media</a:t>
                      </a:r>
                      <a:endParaRPr lang="it-IT" sz="16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b="1">
                          <a:latin typeface="Times New Roman"/>
                          <a:ea typeface="Calibri"/>
                          <a:cs typeface="Arial"/>
                        </a:rPr>
                        <a:t>% risposte corrette</a:t>
                      </a:r>
                      <a:endParaRPr lang="it-IT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0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>
                          <a:latin typeface="Times New Roman"/>
                          <a:ea typeface="Calibri"/>
                          <a:cs typeface="Arial"/>
                        </a:rPr>
                        <a:t>Formulare</a:t>
                      </a:r>
                      <a:endParaRPr lang="it-IT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217,0</a:t>
                      </a:r>
                      <a:endParaRPr lang="it-IT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52,3</a:t>
                      </a:r>
                      <a:endParaRPr lang="it-IT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0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>
                          <a:latin typeface="Times New Roman"/>
                          <a:ea typeface="Calibri"/>
                          <a:cs typeface="Arial"/>
                        </a:rPr>
                        <a:t>Utilizzare</a:t>
                      </a:r>
                      <a:endParaRPr lang="it-IT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213,7</a:t>
                      </a:r>
                      <a:endParaRPr lang="it-IT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58,3</a:t>
                      </a:r>
                      <a:endParaRPr lang="it-IT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0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>
                          <a:latin typeface="Times New Roman"/>
                          <a:ea typeface="Calibri"/>
                          <a:cs typeface="Arial"/>
                        </a:rPr>
                        <a:t>Interpretare</a:t>
                      </a:r>
                      <a:endParaRPr lang="it-IT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213,2</a:t>
                      </a:r>
                      <a:endParaRPr lang="it-IT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60,4</a:t>
                      </a:r>
                      <a:endParaRPr lang="it-IT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ChangeArrowheads="1"/>
          </p:cNvSpPr>
          <p:nvPr/>
        </p:nvSpPr>
        <p:spPr bwMode="auto">
          <a:xfrm>
            <a:off x="250825" y="908050"/>
            <a:ext cx="8229600" cy="3651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0418" name="Rectangle 3"/>
          <p:cNvSpPr>
            <a:spLocks noChangeArrowheads="1"/>
          </p:cNvSpPr>
          <p:nvPr/>
        </p:nvSpPr>
        <p:spPr bwMode="auto">
          <a:xfrm rot="5400000">
            <a:off x="-2461418" y="3407568"/>
            <a:ext cx="6096000" cy="3651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it-IT"/>
          </a:p>
        </p:txBody>
      </p:sp>
      <p:sp>
        <p:nvSpPr>
          <p:cNvPr id="60419" name="Rectangle 4"/>
          <p:cNvSpPr>
            <a:spLocks noChangeArrowheads="1"/>
          </p:cNvSpPr>
          <p:nvPr/>
        </p:nvSpPr>
        <p:spPr bwMode="auto">
          <a:xfrm flipH="1">
            <a:off x="7315200" y="6553200"/>
            <a:ext cx="1600200" cy="1746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" charset="0"/>
            </a:endParaRPr>
          </a:p>
        </p:txBody>
      </p:sp>
      <p:sp>
        <p:nvSpPr>
          <p:cNvPr id="60420" name="Rectangle 5"/>
          <p:cNvSpPr>
            <a:spLocks noChangeArrowheads="1"/>
          </p:cNvSpPr>
          <p:nvPr/>
        </p:nvSpPr>
        <p:spPr bwMode="auto">
          <a:xfrm rot="-5400000">
            <a:off x="8420894" y="6423819"/>
            <a:ext cx="685800" cy="17462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it-IT"/>
          </a:p>
        </p:txBody>
      </p:sp>
      <p:sp>
        <p:nvSpPr>
          <p:cNvPr id="60421" name="Text Box 6"/>
          <p:cNvSpPr txBox="1">
            <a:spLocks noChangeArrowheads="1"/>
          </p:cNvSpPr>
          <p:nvPr/>
        </p:nvSpPr>
        <p:spPr bwMode="auto">
          <a:xfrm>
            <a:off x="4140200" y="112553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600"/>
          </a:p>
        </p:txBody>
      </p:sp>
      <p:pic>
        <p:nvPicPr>
          <p:cNvPr id="60422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1025" y="0"/>
            <a:ext cx="9429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3" name="Text Box 9"/>
          <p:cNvSpPr txBox="1">
            <a:spLocks noChangeArrowheads="1"/>
          </p:cNvSpPr>
          <p:nvPr/>
        </p:nvSpPr>
        <p:spPr bwMode="auto">
          <a:xfrm>
            <a:off x="684213" y="333375"/>
            <a:ext cx="71294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 dirty="0">
                <a:solidFill>
                  <a:srgbClr val="006699"/>
                </a:solidFill>
                <a:latin typeface="Book Antiqua" pitchFamily="18" charset="0"/>
              </a:rPr>
              <a:t> risultati all</a:t>
            </a:r>
            <a:r>
              <a:rPr lang="it-IT" altLang="it-IT" sz="2400" b="1" dirty="0">
                <a:solidFill>
                  <a:srgbClr val="006699"/>
                </a:solidFill>
                <a:latin typeface="Book Antiqua" pitchFamily="18" charset="0"/>
              </a:rPr>
              <a:t>’</a:t>
            </a:r>
            <a:r>
              <a:rPr lang="it-IT" sz="2400" b="1" dirty="0">
                <a:solidFill>
                  <a:srgbClr val="006699"/>
                </a:solidFill>
                <a:latin typeface="Book Antiqua" pitchFamily="18" charset="0"/>
              </a:rPr>
              <a:t>interno della prova: </a:t>
            </a:r>
            <a:r>
              <a:rPr lang="it-IT" sz="2400" b="1" dirty="0" smtClean="0">
                <a:solidFill>
                  <a:srgbClr val="006699"/>
                </a:solidFill>
                <a:latin typeface="Book Antiqua" pitchFamily="18" charset="0"/>
              </a:rPr>
              <a:t>MATEMATICA </a:t>
            </a:r>
            <a:endParaRPr lang="it-IT" sz="2400" b="1" dirty="0">
              <a:solidFill>
                <a:srgbClr val="006699"/>
              </a:solidFill>
              <a:latin typeface="Book Antiqua" pitchFamily="18" charset="0"/>
            </a:endParaRP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 rot="-5400000">
            <a:off x="-1755775" y="4211638"/>
            <a:ext cx="417671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dirty="0" smtClean="0"/>
              <a:t>ROMA – 10 luglio 2014</a:t>
            </a:r>
            <a:endParaRPr lang="it-IT" sz="1400" dirty="0"/>
          </a:p>
        </p:txBody>
      </p:sp>
      <p:graphicFrame>
        <p:nvGraphicFramePr>
          <p:cNvPr id="10" name="Tabella 9"/>
          <p:cNvGraphicFramePr>
            <a:graphicFrameLocks noGrp="1"/>
          </p:cNvGraphicFramePr>
          <p:nvPr/>
        </p:nvGraphicFramePr>
        <p:xfrm>
          <a:off x="683568" y="1124744"/>
          <a:ext cx="7848872" cy="2448270"/>
        </p:xfrm>
        <a:graphic>
          <a:graphicData uri="http://schemas.openxmlformats.org/drawingml/2006/table">
            <a:tbl>
              <a:tblPr/>
              <a:tblGrid>
                <a:gridCol w="3691277"/>
                <a:gridCol w="2083508"/>
                <a:gridCol w="2074087"/>
              </a:tblGrid>
              <a:tr h="816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b="1" dirty="0">
                          <a:latin typeface="Times New Roman"/>
                          <a:ea typeface="Calibri"/>
                          <a:cs typeface="Arial"/>
                        </a:rPr>
                        <a:t>Ambito</a:t>
                      </a:r>
                      <a:endParaRPr lang="it-IT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b="1" dirty="0">
                          <a:latin typeface="Times New Roman"/>
                          <a:ea typeface="Calibri"/>
                          <a:cs typeface="Arial"/>
                        </a:rPr>
                        <a:t>Difficoltà media</a:t>
                      </a:r>
                      <a:endParaRPr lang="it-IT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b="1">
                          <a:latin typeface="Times New Roman"/>
                          <a:ea typeface="Calibri"/>
                          <a:cs typeface="Arial"/>
                        </a:rPr>
                        <a:t>% risposte corrette</a:t>
                      </a:r>
                      <a:endParaRPr lang="it-IT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>
                          <a:latin typeface="Times New Roman"/>
                          <a:ea typeface="Calibri"/>
                          <a:cs typeface="Arial"/>
                        </a:rPr>
                        <a:t>Numeri</a:t>
                      </a:r>
                      <a:endParaRPr lang="it-IT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211,1</a:t>
                      </a:r>
                      <a:endParaRPr lang="it-IT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44,4</a:t>
                      </a:r>
                      <a:endParaRPr lang="it-IT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dirty="0">
                          <a:latin typeface="Times New Roman"/>
                          <a:ea typeface="Calibri"/>
                          <a:cs typeface="Arial"/>
                        </a:rPr>
                        <a:t>Spazio e figure</a:t>
                      </a:r>
                      <a:endParaRPr lang="it-IT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224,1</a:t>
                      </a:r>
                      <a:endParaRPr lang="it-IT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38,9</a:t>
                      </a:r>
                      <a:endParaRPr lang="it-IT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>
                          <a:latin typeface="Times New Roman"/>
                          <a:ea typeface="Calibri"/>
                          <a:cs typeface="Arial"/>
                        </a:rPr>
                        <a:t>Dati e previsioni</a:t>
                      </a:r>
                      <a:endParaRPr lang="it-IT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182,3</a:t>
                      </a:r>
                      <a:endParaRPr lang="it-IT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55,1</a:t>
                      </a:r>
                      <a:endParaRPr lang="it-IT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>
                          <a:latin typeface="Times New Roman"/>
                          <a:ea typeface="Calibri"/>
                          <a:cs typeface="Arial"/>
                        </a:rPr>
                        <a:t>Relazioni e funzioni</a:t>
                      </a:r>
                      <a:endParaRPr lang="it-IT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186,8</a:t>
                      </a:r>
                      <a:endParaRPr lang="it-IT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55,5</a:t>
                      </a:r>
                      <a:endParaRPr lang="it-IT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683568" y="3717032"/>
          <a:ext cx="7884368" cy="2088231"/>
        </p:xfrm>
        <a:graphic>
          <a:graphicData uri="http://schemas.openxmlformats.org/drawingml/2006/table">
            <a:tbl>
              <a:tblPr/>
              <a:tblGrid>
                <a:gridCol w="3726773"/>
                <a:gridCol w="2083508"/>
                <a:gridCol w="2074087"/>
              </a:tblGrid>
              <a:tr h="8352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b="1" dirty="0">
                          <a:latin typeface="Times New Roman"/>
                          <a:ea typeface="Calibri"/>
                          <a:cs typeface="Arial"/>
                        </a:rPr>
                        <a:t>Macro-processo</a:t>
                      </a:r>
                      <a:endParaRPr lang="it-IT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b="1" dirty="0">
                          <a:latin typeface="Times New Roman"/>
                          <a:ea typeface="Calibri"/>
                          <a:cs typeface="Arial"/>
                        </a:rPr>
                        <a:t>Difficoltà media</a:t>
                      </a:r>
                      <a:endParaRPr lang="it-IT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b="1">
                          <a:latin typeface="Times New Roman"/>
                          <a:ea typeface="Calibri"/>
                          <a:cs typeface="Arial"/>
                        </a:rPr>
                        <a:t>% risposte corrette</a:t>
                      </a:r>
                      <a:endParaRPr lang="it-IT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6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dirty="0">
                          <a:latin typeface="Times New Roman"/>
                          <a:ea typeface="Calibri"/>
                          <a:cs typeface="Arial"/>
                        </a:rPr>
                        <a:t>Formulare</a:t>
                      </a:r>
                      <a:endParaRPr lang="it-IT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216,2</a:t>
                      </a:r>
                      <a:endParaRPr lang="it-IT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42,7</a:t>
                      </a:r>
                      <a:endParaRPr lang="it-IT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6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>
                          <a:latin typeface="Times New Roman"/>
                          <a:ea typeface="Calibri"/>
                          <a:cs typeface="Arial"/>
                        </a:rPr>
                        <a:t>Utilizzare</a:t>
                      </a:r>
                      <a:endParaRPr lang="it-IT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212,9</a:t>
                      </a:r>
                      <a:endParaRPr lang="it-IT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43,6</a:t>
                      </a:r>
                      <a:endParaRPr lang="it-IT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6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dirty="0">
                          <a:latin typeface="Times New Roman"/>
                          <a:ea typeface="Calibri"/>
                          <a:cs typeface="Arial"/>
                        </a:rPr>
                        <a:t>Interpretare</a:t>
                      </a:r>
                      <a:endParaRPr lang="it-IT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158,7</a:t>
                      </a:r>
                      <a:endParaRPr lang="it-IT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65,7</a:t>
                      </a:r>
                      <a:endParaRPr lang="it-IT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539552" y="5942937"/>
            <a:ext cx="83164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1600" b="1" dirty="0" smtClean="0">
                <a:latin typeface="Times New Roman" pitchFamily="18" charset="0"/>
                <a:cs typeface="Times New Roman" pitchFamily="18" charset="0"/>
              </a:rPr>
              <a:t>Risultati relativi alla prova di Matematica della seconda sec. di secondo grado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ChangeArrowheads="1"/>
          </p:cNvSpPr>
          <p:nvPr/>
        </p:nvSpPr>
        <p:spPr bwMode="auto">
          <a:xfrm>
            <a:off x="250825" y="908050"/>
            <a:ext cx="8229600" cy="3651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4514" name="Rectangle 3"/>
          <p:cNvSpPr>
            <a:spLocks noChangeArrowheads="1"/>
          </p:cNvSpPr>
          <p:nvPr/>
        </p:nvSpPr>
        <p:spPr bwMode="auto">
          <a:xfrm rot="5400000">
            <a:off x="-2461418" y="3407568"/>
            <a:ext cx="6096000" cy="3651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it-IT"/>
          </a:p>
        </p:txBody>
      </p:sp>
      <p:sp>
        <p:nvSpPr>
          <p:cNvPr id="64515" name="Rectangle 4"/>
          <p:cNvSpPr>
            <a:spLocks noChangeArrowheads="1"/>
          </p:cNvSpPr>
          <p:nvPr/>
        </p:nvSpPr>
        <p:spPr bwMode="auto">
          <a:xfrm flipH="1">
            <a:off x="7315200" y="6553200"/>
            <a:ext cx="1600200" cy="1746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" charset="0"/>
            </a:endParaRPr>
          </a:p>
        </p:txBody>
      </p:sp>
      <p:sp>
        <p:nvSpPr>
          <p:cNvPr id="64516" name="Rectangle 5"/>
          <p:cNvSpPr>
            <a:spLocks noChangeArrowheads="1"/>
          </p:cNvSpPr>
          <p:nvPr/>
        </p:nvSpPr>
        <p:spPr bwMode="auto">
          <a:xfrm rot="-5400000">
            <a:off x="8420894" y="6423819"/>
            <a:ext cx="685800" cy="17462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it-IT"/>
          </a:p>
        </p:txBody>
      </p:sp>
      <p:sp>
        <p:nvSpPr>
          <p:cNvPr id="64517" name="Text Box 6"/>
          <p:cNvSpPr txBox="1">
            <a:spLocks noChangeArrowheads="1"/>
          </p:cNvSpPr>
          <p:nvPr/>
        </p:nvSpPr>
        <p:spPr bwMode="auto">
          <a:xfrm>
            <a:off x="4140200" y="112553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600"/>
          </a:p>
        </p:txBody>
      </p:sp>
      <p:pic>
        <p:nvPicPr>
          <p:cNvPr id="64518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1025" y="0"/>
            <a:ext cx="9429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9" name="Text Box 9"/>
          <p:cNvSpPr txBox="1">
            <a:spLocks noChangeArrowheads="1"/>
          </p:cNvSpPr>
          <p:nvPr/>
        </p:nvSpPr>
        <p:spPr bwMode="auto">
          <a:xfrm>
            <a:off x="1071563" y="2636838"/>
            <a:ext cx="71294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 b="1">
                <a:solidFill>
                  <a:srgbClr val="006699"/>
                </a:solidFill>
                <a:latin typeface="Book Antiqua" pitchFamily="18" charset="0"/>
              </a:rPr>
              <a:t>I risultati complessivi</a:t>
            </a:r>
          </a:p>
          <a:p>
            <a:pPr algn="ctr">
              <a:spcBef>
                <a:spcPct val="50000"/>
              </a:spcBef>
            </a:pPr>
            <a:r>
              <a:rPr lang="it-IT" sz="2400" b="1" i="1">
                <a:solidFill>
                  <a:srgbClr val="006699"/>
                </a:solidFill>
                <a:latin typeface="Book Antiqua" pitchFamily="18" charset="0"/>
              </a:rPr>
              <a:t>- Le differenze territoriali - </a:t>
            </a: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 rot="-5400000">
            <a:off x="-1755775" y="4211638"/>
            <a:ext cx="417671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dirty="0" smtClean="0"/>
              <a:t>ROMA – 10 luglio 2014</a:t>
            </a:r>
            <a:endParaRPr lang="it-IT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ChangeArrowheads="1"/>
          </p:cNvSpPr>
          <p:nvPr/>
        </p:nvSpPr>
        <p:spPr bwMode="auto">
          <a:xfrm>
            <a:off x="250825" y="908050"/>
            <a:ext cx="8229600" cy="3651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6562" name="Rectangle 3"/>
          <p:cNvSpPr>
            <a:spLocks noChangeArrowheads="1"/>
          </p:cNvSpPr>
          <p:nvPr/>
        </p:nvSpPr>
        <p:spPr bwMode="auto">
          <a:xfrm rot="5400000">
            <a:off x="-2461418" y="3407568"/>
            <a:ext cx="6096000" cy="3651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it-IT"/>
          </a:p>
        </p:txBody>
      </p:sp>
      <p:sp>
        <p:nvSpPr>
          <p:cNvPr id="66563" name="Rectangle 4"/>
          <p:cNvSpPr>
            <a:spLocks noChangeArrowheads="1"/>
          </p:cNvSpPr>
          <p:nvPr/>
        </p:nvSpPr>
        <p:spPr bwMode="auto">
          <a:xfrm flipH="1">
            <a:off x="7315200" y="6553200"/>
            <a:ext cx="1600200" cy="1746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" charset="0"/>
            </a:endParaRPr>
          </a:p>
        </p:txBody>
      </p:sp>
      <p:sp>
        <p:nvSpPr>
          <p:cNvPr id="66564" name="Rectangle 5"/>
          <p:cNvSpPr>
            <a:spLocks noChangeArrowheads="1"/>
          </p:cNvSpPr>
          <p:nvPr/>
        </p:nvSpPr>
        <p:spPr bwMode="auto">
          <a:xfrm rot="-5400000">
            <a:off x="8420894" y="6423819"/>
            <a:ext cx="685800" cy="17462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it-IT"/>
          </a:p>
        </p:txBody>
      </p:sp>
      <p:sp>
        <p:nvSpPr>
          <p:cNvPr id="66565" name="Text Box 6"/>
          <p:cNvSpPr txBox="1">
            <a:spLocks noChangeArrowheads="1"/>
          </p:cNvSpPr>
          <p:nvPr/>
        </p:nvSpPr>
        <p:spPr bwMode="auto">
          <a:xfrm>
            <a:off x="4140200" y="112553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600"/>
          </a:p>
        </p:txBody>
      </p:sp>
      <p:pic>
        <p:nvPicPr>
          <p:cNvPr id="66566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1025" y="0"/>
            <a:ext cx="9429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7" name="Text Box 9"/>
          <p:cNvSpPr txBox="1">
            <a:spLocks noChangeArrowheads="1"/>
          </p:cNvSpPr>
          <p:nvPr/>
        </p:nvSpPr>
        <p:spPr bwMode="auto">
          <a:xfrm>
            <a:off x="684213" y="436563"/>
            <a:ext cx="7991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>
                <a:solidFill>
                  <a:srgbClr val="006699"/>
                </a:solidFill>
                <a:latin typeface="Book Antiqua" pitchFamily="18" charset="0"/>
              </a:rPr>
              <a:t>I risultati per livello e per aree geografiche: ITALIANO</a:t>
            </a:r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 rot="-5400000">
            <a:off x="-1755775" y="4211638"/>
            <a:ext cx="417671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dirty="0" smtClean="0"/>
              <a:t>ROMA – 10 luglio 2014</a:t>
            </a:r>
            <a:endParaRPr lang="it-IT" sz="1400" dirty="0"/>
          </a:p>
        </p:txBody>
      </p:sp>
      <p:pic>
        <p:nvPicPr>
          <p:cNvPr id="66571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124743"/>
            <a:ext cx="7992888" cy="5225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ChangeArrowheads="1"/>
          </p:cNvSpPr>
          <p:nvPr/>
        </p:nvSpPr>
        <p:spPr bwMode="auto">
          <a:xfrm>
            <a:off x="250825" y="908050"/>
            <a:ext cx="8229600" cy="3651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8610" name="Rectangle 3"/>
          <p:cNvSpPr>
            <a:spLocks noChangeArrowheads="1"/>
          </p:cNvSpPr>
          <p:nvPr/>
        </p:nvSpPr>
        <p:spPr bwMode="auto">
          <a:xfrm rot="5400000">
            <a:off x="-2461418" y="3407568"/>
            <a:ext cx="6096000" cy="3651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it-IT"/>
          </a:p>
        </p:txBody>
      </p:sp>
      <p:sp>
        <p:nvSpPr>
          <p:cNvPr id="68611" name="Rectangle 4"/>
          <p:cNvSpPr>
            <a:spLocks noChangeArrowheads="1"/>
          </p:cNvSpPr>
          <p:nvPr/>
        </p:nvSpPr>
        <p:spPr bwMode="auto">
          <a:xfrm flipH="1">
            <a:off x="7315200" y="6553200"/>
            <a:ext cx="1600200" cy="1746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" charset="0"/>
            </a:endParaRPr>
          </a:p>
        </p:txBody>
      </p:sp>
      <p:sp>
        <p:nvSpPr>
          <p:cNvPr id="68612" name="Rectangle 5"/>
          <p:cNvSpPr>
            <a:spLocks noChangeArrowheads="1"/>
          </p:cNvSpPr>
          <p:nvPr/>
        </p:nvSpPr>
        <p:spPr bwMode="auto">
          <a:xfrm rot="-5400000">
            <a:off x="8420894" y="6423819"/>
            <a:ext cx="685800" cy="17462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it-IT"/>
          </a:p>
        </p:txBody>
      </p:sp>
      <p:sp>
        <p:nvSpPr>
          <p:cNvPr id="68613" name="Text Box 6"/>
          <p:cNvSpPr txBox="1">
            <a:spLocks noChangeArrowheads="1"/>
          </p:cNvSpPr>
          <p:nvPr/>
        </p:nvSpPr>
        <p:spPr bwMode="auto">
          <a:xfrm>
            <a:off x="4140200" y="112553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600"/>
          </a:p>
        </p:txBody>
      </p:sp>
      <p:pic>
        <p:nvPicPr>
          <p:cNvPr id="6861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1025" y="0"/>
            <a:ext cx="9429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5" name="Text Box 9"/>
          <p:cNvSpPr txBox="1">
            <a:spLocks noChangeArrowheads="1"/>
          </p:cNvSpPr>
          <p:nvPr/>
        </p:nvSpPr>
        <p:spPr bwMode="auto">
          <a:xfrm>
            <a:off x="684213" y="436563"/>
            <a:ext cx="74310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>
                <a:solidFill>
                  <a:srgbClr val="006699"/>
                </a:solidFill>
                <a:latin typeface="Book Antiqua" pitchFamily="18" charset="0"/>
              </a:rPr>
              <a:t>I risultati per livello e per aree geografiche: MATEMATICA</a:t>
            </a:r>
          </a:p>
        </p:txBody>
      </p:sp>
      <p:sp>
        <p:nvSpPr>
          <p:cNvPr id="68616" name="Text Box 8"/>
          <p:cNvSpPr txBox="1">
            <a:spLocks noChangeArrowheads="1"/>
          </p:cNvSpPr>
          <p:nvPr/>
        </p:nvSpPr>
        <p:spPr bwMode="auto">
          <a:xfrm rot="-5400000">
            <a:off x="-1755775" y="4211638"/>
            <a:ext cx="417671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dirty="0" smtClean="0"/>
              <a:t>ROMA – 10 luglio 2014</a:t>
            </a:r>
            <a:endParaRPr lang="it-IT" sz="1400" dirty="0"/>
          </a:p>
        </p:txBody>
      </p:sp>
      <p:pic>
        <p:nvPicPr>
          <p:cNvPr id="6861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124744"/>
            <a:ext cx="7992888" cy="5225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ChangeArrowheads="1"/>
          </p:cNvSpPr>
          <p:nvPr/>
        </p:nvSpPr>
        <p:spPr bwMode="auto">
          <a:xfrm>
            <a:off x="250825" y="908050"/>
            <a:ext cx="8229600" cy="3651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458" name="Rectangle 3"/>
          <p:cNvSpPr>
            <a:spLocks noChangeArrowheads="1"/>
          </p:cNvSpPr>
          <p:nvPr/>
        </p:nvSpPr>
        <p:spPr bwMode="auto">
          <a:xfrm rot="5400000">
            <a:off x="-2461418" y="3407568"/>
            <a:ext cx="6096000" cy="3651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it-IT"/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 flipH="1">
            <a:off x="7315200" y="6553200"/>
            <a:ext cx="1600200" cy="1746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" charset="0"/>
            </a:endParaRPr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 rot="-5400000">
            <a:off x="8420894" y="6423819"/>
            <a:ext cx="685800" cy="17462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it-IT"/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4140200" y="112553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600"/>
          </a:p>
        </p:txBody>
      </p:sp>
      <p:sp>
        <p:nvSpPr>
          <p:cNvPr id="19462" name="Text Box 9"/>
          <p:cNvSpPr txBox="1">
            <a:spLocks noChangeArrowheads="1"/>
          </p:cNvSpPr>
          <p:nvPr/>
        </p:nvSpPr>
        <p:spPr bwMode="auto">
          <a:xfrm>
            <a:off x="684213" y="333375"/>
            <a:ext cx="7129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>
                <a:solidFill>
                  <a:srgbClr val="006699"/>
                </a:solidFill>
                <a:latin typeface="Book Antiqua" pitchFamily="18" charset="0"/>
              </a:rPr>
              <a:t>Disegno della rilevazione</a:t>
            </a:r>
            <a:endParaRPr lang="it-IT" sz="2400" b="1" i="1">
              <a:solidFill>
                <a:srgbClr val="006699"/>
              </a:solidFill>
              <a:latin typeface="Book Antiqua" pitchFamily="18" charset="0"/>
            </a:endParaRPr>
          </a:p>
        </p:txBody>
      </p:sp>
      <p:pic>
        <p:nvPicPr>
          <p:cNvPr id="1946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1025" y="0"/>
            <a:ext cx="9429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Text Box 15"/>
          <p:cNvSpPr txBox="1">
            <a:spLocks noChangeArrowheads="1"/>
          </p:cNvSpPr>
          <p:nvPr/>
        </p:nvSpPr>
        <p:spPr bwMode="auto">
          <a:xfrm>
            <a:off x="604838" y="1169988"/>
            <a:ext cx="8431212" cy="492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3" indent="-182563">
              <a:lnSpc>
                <a:spcPct val="150000"/>
              </a:lnSpc>
              <a:spcBef>
                <a:spcPct val="20000"/>
              </a:spcBef>
              <a:buClr>
                <a:srgbClr val="006699"/>
              </a:buClr>
              <a:buFont typeface="Arial" pitchFamily="34" charset="0"/>
              <a:buChar char="•"/>
            </a:pPr>
            <a:r>
              <a:rPr lang="it-IT" sz="2000" b="1" u="sng" dirty="0">
                <a:latin typeface="Book Antiqua" pitchFamily="18" charset="0"/>
              </a:rPr>
              <a:t>Universale</a:t>
            </a:r>
            <a:r>
              <a:rPr lang="it-IT" sz="2000" dirty="0">
                <a:latin typeface="Book Antiqua" pitchFamily="18" charset="0"/>
              </a:rPr>
              <a:t>: tutte le classi dei livelli interessati delle scuole, statali e paritarie</a:t>
            </a:r>
          </a:p>
          <a:p>
            <a:pPr marL="182563" indent="-182563">
              <a:lnSpc>
                <a:spcPct val="150000"/>
              </a:lnSpc>
              <a:spcBef>
                <a:spcPct val="20000"/>
              </a:spcBef>
              <a:buClr>
                <a:srgbClr val="006699"/>
              </a:buClr>
              <a:buFont typeface="Arial" pitchFamily="34" charset="0"/>
              <a:buChar char="•"/>
            </a:pPr>
            <a:r>
              <a:rPr lang="it-IT" sz="2000" b="1" u="sng" dirty="0">
                <a:latin typeface="Book Antiqua" pitchFamily="18" charset="0"/>
              </a:rPr>
              <a:t>Classi/scuole campione:</a:t>
            </a:r>
          </a:p>
          <a:p>
            <a:pPr marL="582613" lvl="1" indent="-182563">
              <a:lnSpc>
                <a:spcPct val="150000"/>
              </a:lnSpc>
              <a:spcBef>
                <a:spcPct val="20000"/>
              </a:spcBef>
              <a:buClr>
                <a:srgbClr val="006699"/>
              </a:buClr>
              <a:buFont typeface="Arial" pitchFamily="34" charset="0"/>
              <a:buChar char="•"/>
            </a:pPr>
            <a:r>
              <a:rPr lang="it-IT" sz="2000" dirty="0">
                <a:latin typeface="Book Antiqua" pitchFamily="18" charset="0"/>
              </a:rPr>
              <a:t>rappresentatività regionale e per </a:t>
            </a:r>
            <a:r>
              <a:rPr lang="it-IT" sz="2000" i="1" dirty="0">
                <a:latin typeface="Book Antiqua" pitchFamily="18" charset="0"/>
              </a:rPr>
              <a:t>macro-indirizzo</a:t>
            </a:r>
            <a:r>
              <a:rPr lang="it-IT" sz="2000" dirty="0">
                <a:latin typeface="Book Antiqua" pitchFamily="18" charset="0"/>
              </a:rPr>
              <a:t> (solo sec. II gr.)</a:t>
            </a:r>
          </a:p>
          <a:p>
            <a:pPr marL="582613" lvl="1" indent="-182563">
              <a:lnSpc>
                <a:spcPct val="150000"/>
              </a:lnSpc>
              <a:spcBef>
                <a:spcPct val="20000"/>
              </a:spcBef>
              <a:buClr>
                <a:srgbClr val="006699"/>
              </a:buClr>
              <a:buFont typeface="Arial" pitchFamily="34" charset="0"/>
              <a:buChar char="•"/>
            </a:pPr>
            <a:r>
              <a:rPr lang="it-IT" sz="2000" dirty="0">
                <a:latin typeface="Book Antiqua" pitchFamily="18" charset="0"/>
              </a:rPr>
              <a:t>una o due classi per scuola campionata,</a:t>
            </a:r>
          </a:p>
          <a:p>
            <a:pPr marL="582613" lvl="1" indent="-182563">
              <a:lnSpc>
                <a:spcPct val="150000"/>
              </a:lnSpc>
              <a:spcBef>
                <a:spcPct val="20000"/>
              </a:spcBef>
              <a:buClr>
                <a:srgbClr val="006699"/>
              </a:buClr>
              <a:buFont typeface="Arial" pitchFamily="34" charset="0"/>
              <a:buChar char="•"/>
            </a:pPr>
            <a:r>
              <a:rPr lang="it-IT" sz="2000" dirty="0">
                <a:latin typeface="Book Antiqua" pitchFamily="18" charset="0"/>
              </a:rPr>
              <a:t>osservatore esterno per ogni classe campionata (osservatore di I livello),</a:t>
            </a:r>
          </a:p>
          <a:p>
            <a:pPr marL="582613" lvl="1" indent="-182563">
              <a:lnSpc>
                <a:spcPct val="150000"/>
              </a:lnSpc>
              <a:spcBef>
                <a:spcPct val="20000"/>
              </a:spcBef>
              <a:buClr>
                <a:srgbClr val="006699"/>
              </a:buClr>
              <a:buFont typeface="Arial" pitchFamily="34" charset="0"/>
              <a:buChar char="•"/>
            </a:pPr>
            <a:r>
              <a:rPr lang="it-IT" sz="2000" dirty="0" smtClean="0">
                <a:latin typeface="Book Antiqua" pitchFamily="18" charset="0"/>
              </a:rPr>
              <a:t>trasmissione </a:t>
            </a:r>
            <a:r>
              <a:rPr lang="it-IT" sz="2000" dirty="0">
                <a:latin typeface="Book Antiqua" pitchFamily="18" charset="0"/>
              </a:rPr>
              <a:t>elettronica dei risultati (anche per le classi NON campione). </a:t>
            </a:r>
          </a:p>
          <a:p>
            <a:pPr marL="582613" lvl="1" indent="-182563">
              <a:lnSpc>
                <a:spcPct val="150000"/>
              </a:lnSpc>
              <a:spcBef>
                <a:spcPct val="20000"/>
              </a:spcBef>
              <a:spcAft>
                <a:spcPts val="1200"/>
              </a:spcAft>
              <a:buClr>
                <a:srgbClr val="006699"/>
              </a:buClr>
              <a:buFont typeface="Arial" pitchFamily="34" charset="0"/>
              <a:buChar char="•"/>
            </a:pPr>
            <a:endParaRPr lang="it-IT" sz="2000" dirty="0">
              <a:latin typeface="Book Antiqua" pitchFamily="18" charset="0"/>
            </a:endParaRPr>
          </a:p>
        </p:txBody>
      </p:sp>
      <p:sp>
        <p:nvSpPr>
          <p:cNvPr id="19465" name="Text Box 8"/>
          <p:cNvSpPr txBox="1">
            <a:spLocks noChangeArrowheads="1"/>
          </p:cNvSpPr>
          <p:nvPr/>
        </p:nvSpPr>
        <p:spPr bwMode="auto">
          <a:xfrm rot="-5400000">
            <a:off x="-1755775" y="4210943"/>
            <a:ext cx="41767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dirty="0" smtClean="0"/>
              <a:t>ROMA – 10 luglio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ChangeArrowheads="1"/>
          </p:cNvSpPr>
          <p:nvPr/>
        </p:nvSpPr>
        <p:spPr bwMode="auto">
          <a:xfrm>
            <a:off x="250825" y="908050"/>
            <a:ext cx="8229600" cy="3651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0658" name="Rectangle 3"/>
          <p:cNvSpPr>
            <a:spLocks noChangeArrowheads="1"/>
          </p:cNvSpPr>
          <p:nvPr/>
        </p:nvSpPr>
        <p:spPr bwMode="auto">
          <a:xfrm rot="5400000">
            <a:off x="-2461418" y="3407568"/>
            <a:ext cx="6096000" cy="3651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it-IT"/>
          </a:p>
        </p:txBody>
      </p:sp>
      <p:sp>
        <p:nvSpPr>
          <p:cNvPr id="70659" name="Rectangle 4"/>
          <p:cNvSpPr>
            <a:spLocks noChangeArrowheads="1"/>
          </p:cNvSpPr>
          <p:nvPr/>
        </p:nvSpPr>
        <p:spPr bwMode="auto">
          <a:xfrm flipH="1">
            <a:off x="7315200" y="6553200"/>
            <a:ext cx="1600200" cy="1746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" charset="0"/>
            </a:endParaRPr>
          </a:p>
        </p:txBody>
      </p:sp>
      <p:sp>
        <p:nvSpPr>
          <p:cNvPr id="70660" name="Rectangle 5"/>
          <p:cNvSpPr>
            <a:spLocks noChangeArrowheads="1"/>
          </p:cNvSpPr>
          <p:nvPr/>
        </p:nvSpPr>
        <p:spPr bwMode="auto">
          <a:xfrm rot="-5400000">
            <a:off x="8420894" y="6423819"/>
            <a:ext cx="685800" cy="17462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it-IT"/>
          </a:p>
        </p:txBody>
      </p:sp>
      <p:sp>
        <p:nvSpPr>
          <p:cNvPr id="70661" name="Text Box 6"/>
          <p:cNvSpPr txBox="1">
            <a:spLocks noChangeArrowheads="1"/>
          </p:cNvSpPr>
          <p:nvPr/>
        </p:nvSpPr>
        <p:spPr bwMode="auto">
          <a:xfrm>
            <a:off x="4140200" y="112553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600"/>
          </a:p>
        </p:txBody>
      </p:sp>
      <p:sp>
        <p:nvSpPr>
          <p:cNvPr id="70662" name="Text Box 9"/>
          <p:cNvSpPr txBox="1">
            <a:spLocks noChangeArrowheads="1"/>
          </p:cNvSpPr>
          <p:nvPr/>
        </p:nvSpPr>
        <p:spPr bwMode="auto">
          <a:xfrm>
            <a:off x="684213" y="333375"/>
            <a:ext cx="7129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>
                <a:solidFill>
                  <a:srgbClr val="006699"/>
                </a:solidFill>
                <a:latin typeface="Book Antiqua" pitchFamily="18" charset="0"/>
              </a:rPr>
              <a:t>Le differenze negli indirizzi di studio (Italiano)</a:t>
            </a:r>
            <a:endParaRPr lang="it-IT" sz="2400" b="1" i="1">
              <a:solidFill>
                <a:srgbClr val="006699"/>
              </a:solidFill>
              <a:latin typeface="Book Antiqua" pitchFamily="18" charset="0"/>
            </a:endParaRPr>
          </a:p>
        </p:txBody>
      </p:sp>
      <p:pic>
        <p:nvPicPr>
          <p:cNvPr id="7066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1025" y="0"/>
            <a:ext cx="9429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4" name="Text Box 8"/>
          <p:cNvSpPr txBox="1">
            <a:spLocks noChangeArrowheads="1"/>
          </p:cNvSpPr>
          <p:nvPr/>
        </p:nvSpPr>
        <p:spPr bwMode="auto">
          <a:xfrm rot="-5400000">
            <a:off x="-1755775" y="4211638"/>
            <a:ext cx="417671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dirty="0" smtClean="0"/>
              <a:t>ROMA – 10 luglio 2014</a:t>
            </a:r>
            <a:endParaRPr lang="it-IT" sz="1400" dirty="0"/>
          </a:p>
        </p:txBody>
      </p:sp>
      <p:pic>
        <p:nvPicPr>
          <p:cNvPr id="11" name="Immagin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7776864" cy="5256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ChangeArrowheads="1"/>
          </p:cNvSpPr>
          <p:nvPr/>
        </p:nvSpPr>
        <p:spPr bwMode="auto">
          <a:xfrm>
            <a:off x="250825" y="908050"/>
            <a:ext cx="8229600" cy="3651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2706" name="Rectangle 3"/>
          <p:cNvSpPr>
            <a:spLocks noChangeArrowheads="1"/>
          </p:cNvSpPr>
          <p:nvPr/>
        </p:nvSpPr>
        <p:spPr bwMode="auto">
          <a:xfrm rot="5400000">
            <a:off x="-2461418" y="3407568"/>
            <a:ext cx="6096000" cy="3651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it-IT"/>
          </a:p>
        </p:txBody>
      </p:sp>
      <p:sp>
        <p:nvSpPr>
          <p:cNvPr id="72707" name="Rectangle 4"/>
          <p:cNvSpPr>
            <a:spLocks noChangeArrowheads="1"/>
          </p:cNvSpPr>
          <p:nvPr/>
        </p:nvSpPr>
        <p:spPr bwMode="auto">
          <a:xfrm flipH="1">
            <a:off x="7315200" y="6553200"/>
            <a:ext cx="1600200" cy="1746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" charset="0"/>
            </a:endParaRPr>
          </a:p>
        </p:txBody>
      </p:sp>
      <p:sp>
        <p:nvSpPr>
          <p:cNvPr id="72708" name="Rectangle 5"/>
          <p:cNvSpPr>
            <a:spLocks noChangeArrowheads="1"/>
          </p:cNvSpPr>
          <p:nvPr/>
        </p:nvSpPr>
        <p:spPr bwMode="auto">
          <a:xfrm rot="-5400000">
            <a:off x="8420894" y="6423819"/>
            <a:ext cx="685800" cy="17462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it-IT"/>
          </a:p>
        </p:txBody>
      </p:sp>
      <p:sp>
        <p:nvSpPr>
          <p:cNvPr id="72709" name="Text Box 6"/>
          <p:cNvSpPr txBox="1">
            <a:spLocks noChangeArrowheads="1"/>
          </p:cNvSpPr>
          <p:nvPr/>
        </p:nvSpPr>
        <p:spPr bwMode="auto">
          <a:xfrm>
            <a:off x="4140200" y="112553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600"/>
          </a:p>
        </p:txBody>
      </p:sp>
      <p:sp>
        <p:nvSpPr>
          <p:cNvPr id="72710" name="Text Box 9"/>
          <p:cNvSpPr txBox="1">
            <a:spLocks noChangeArrowheads="1"/>
          </p:cNvSpPr>
          <p:nvPr/>
        </p:nvSpPr>
        <p:spPr bwMode="auto">
          <a:xfrm>
            <a:off x="684213" y="333375"/>
            <a:ext cx="74310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 dirty="0">
                <a:solidFill>
                  <a:srgbClr val="006699"/>
                </a:solidFill>
                <a:latin typeface="Book Antiqua" pitchFamily="18" charset="0"/>
              </a:rPr>
              <a:t>Le differenze negli indirizzi di studio (Matematica)</a:t>
            </a:r>
            <a:endParaRPr lang="it-IT" sz="2400" b="1" i="1" dirty="0">
              <a:solidFill>
                <a:srgbClr val="006699"/>
              </a:solidFill>
              <a:latin typeface="Book Antiqua" pitchFamily="18" charset="0"/>
            </a:endParaRPr>
          </a:p>
        </p:txBody>
      </p:sp>
      <p:pic>
        <p:nvPicPr>
          <p:cNvPr id="72711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1025" y="0"/>
            <a:ext cx="9429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2" name="Text Box 8"/>
          <p:cNvSpPr txBox="1">
            <a:spLocks noChangeArrowheads="1"/>
          </p:cNvSpPr>
          <p:nvPr/>
        </p:nvSpPr>
        <p:spPr bwMode="auto">
          <a:xfrm rot="-5400000">
            <a:off x="-1755775" y="4211638"/>
            <a:ext cx="417671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dirty="0" smtClean="0"/>
              <a:t>ROMA – 10 luglio 2014</a:t>
            </a:r>
            <a:endParaRPr lang="it-IT" sz="1400" dirty="0"/>
          </a:p>
        </p:txBody>
      </p:sp>
      <p:pic>
        <p:nvPicPr>
          <p:cNvPr id="11" name="Immagin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7776864" cy="5256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ChangeArrowheads="1"/>
          </p:cNvSpPr>
          <p:nvPr/>
        </p:nvSpPr>
        <p:spPr bwMode="auto">
          <a:xfrm>
            <a:off x="250825" y="908050"/>
            <a:ext cx="8229600" cy="3651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4754" name="Rectangle 3"/>
          <p:cNvSpPr>
            <a:spLocks noChangeArrowheads="1"/>
          </p:cNvSpPr>
          <p:nvPr/>
        </p:nvSpPr>
        <p:spPr bwMode="auto">
          <a:xfrm rot="5400000">
            <a:off x="-2461418" y="3407568"/>
            <a:ext cx="6096000" cy="3651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it-IT"/>
          </a:p>
        </p:txBody>
      </p:sp>
      <p:sp>
        <p:nvSpPr>
          <p:cNvPr id="74755" name="Rectangle 4"/>
          <p:cNvSpPr>
            <a:spLocks noChangeArrowheads="1"/>
          </p:cNvSpPr>
          <p:nvPr/>
        </p:nvSpPr>
        <p:spPr bwMode="auto">
          <a:xfrm flipH="1">
            <a:off x="7315200" y="6553200"/>
            <a:ext cx="1600200" cy="1746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" charset="0"/>
            </a:endParaRPr>
          </a:p>
        </p:txBody>
      </p:sp>
      <p:sp>
        <p:nvSpPr>
          <p:cNvPr id="74756" name="Rectangle 5"/>
          <p:cNvSpPr>
            <a:spLocks noChangeArrowheads="1"/>
          </p:cNvSpPr>
          <p:nvPr/>
        </p:nvSpPr>
        <p:spPr bwMode="auto">
          <a:xfrm rot="-5400000">
            <a:off x="8420894" y="6423819"/>
            <a:ext cx="685800" cy="17462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it-IT"/>
          </a:p>
        </p:txBody>
      </p:sp>
      <p:sp>
        <p:nvSpPr>
          <p:cNvPr id="74757" name="Text Box 6"/>
          <p:cNvSpPr txBox="1">
            <a:spLocks noChangeArrowheads="1"/>
          </p:cNvSpPr>
          <p:nvPr/>
        </p:nvSpPr>
        <p:spPr bwMode="auto">
          <a:xfrm>
            <a:off x="4140200" y="112553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600"/>
          </a:p>
        </p:txBody>
      </p:sp>
      <p:pic>
        <p:nvPicPr>
          <p:cNvPr id="74758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1025" y="0"/>
            <a:ext cx="9429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9" name="Text Box 9"/>
          <p:cNvSpPr txBox="1">
            <a:spLocks noChangeArrowheads="1"/>
          </p:cNvSpPr>
          <p:nvPr/>
        </p:nvSpPr>
        <p:spPr bwMode="auto">
          <a:xfrm>
            <a:off x="684213" y="333375"/>
            <a:ext cx="7129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>
                <a:solidFill>
                  <a:srgbClr val="006699"/>
                </a:solidFill>
                <a:latin typeface="Book Antiqua" pitchFamily="18" charset="0"/>
              </a:rPr>
              <a:t>Le differenze negli indirizzi di studio (Italiano)</a:t>
            </a:r>
            <a:endParaRPr lang="it-IT" sz="2400" b="1" i="1">
              <a:solidFill>
                <a:srgbClr val="006699"/>
              </a:solidFill>
              <a:latin typeface="Book Antiqua" pitchFamily="18" charset="0"/>
            </a:endParaRPr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 rot="-5400000">
            <a:off x="-1755775" y="4211638"/>
            <a:ext cx="417671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dirty="0" smtClean="0"/>
              <a:t>ROMA – 10 luglio 2014</a:t>
            </a:r>
            <a:endParaRPr lang="it-IT" sz="1400" dirty="0"/>
          </a:p>
        </p:txBody>
      </p:sp>
      <p:pic>
        <p:nvPicPr>
          <p:cNvPr id="11" name="Immagin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848872" cy="5184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ChangeArrowheads="1"/>
          </p:cNvSpPr>
          <p:nvPr/>
        </p:nvSpPr>
        <p:spPr bwMode="auto">
          <a:xfrm>
            <a:off x="250825" y="908050"/>
            <a:ext cx="8229600" cy="3651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6802" name="Rectangle 3"/>
          <p:cNvSpPr>
            <a:spLocks noChangeArrowheads="1"/>
          </p:cNvSpPr>
          <p:nvPr/>
        </p:nvSpPr>
        <p:spPr bwMode="auto">
          <a:xfrm rot="5400000">
            <a:off x="-2461418" y="3407568"/>
            <a:ext cx="6096000" cy="3651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it-IT"/>
          </a:p>
        </p:txBody>
      </p:sp>
      <p:sp>
        <p:nvSpPr>
          <p:cNvPr id="76803" name="Rectangle 4"/>
          <p:cNvSpPr>
            <a:spLocks noChangeArrowheads="1"/>
          </p:cNvSpPr>
          <p:nvPr/>
        </p:nvSpPr>
        <p:spPr bwMode="auto">
          <a:xfrm flipH="1">
            <a:off x="7315200" y="6553200"/>
            <a:ext cx="1600200" cy="1746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" charset="0"/>
            </a:endParaRPr>
          </a:p>
        </p:txBody>
      </p:sp>
      <p:sp>
        <p:nvSpPr>
          <p:cNvPr id="76804" name="Rectangle 5"/>
          <p:cNvSpPr>
            <a:spLocks noChangeArrowheads="1"/>
          </p:cNvSpPr>
          <p:nvPr/>
        </p:nvSpPr>
        <p:spPr bwMode="auto">
          <a:xfrm rot="-5400000">
            <a:off x="8420894" y="6423819"/>
            <a:ext cx="685800" cy="17462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it-IT"/>
          </a:p>
        </p:txBody>
      </p:sp>
      <p:sp>
        <p:nvSpPr>
          <p:cNvPr id="76805" name="Text Box 6"/>
          <p:cNvSpPr txBox="1">
            <a:spLocks noChangeArrowheads="1"/>
          </p:cNvSpPr>
          <p:nvPr/>
        </p:nvSpPr>
        <p:spPr bwMode="auto">
          <a:xfrm>
            <a:off x="4140200" y="112553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600"/>
          </a:p>
        </p:txBody>
      </p:sp>
      <p:pic>
        <p:nvPicPr>
          <p:cNvPr id="76806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1025" y="0"/>
            <a:ext cx="9429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7" name="Text Box 9"/>
          <p:cNvSpPr txBox="1">
            <a:spLocks noChangeArrowheads="1"/>
          </p:cNvSpPr>
          <p:nvPr/>
        </p:nvSpPr>
        <p:spPr bwMode="auto">
          <a:xfrm>
            <a:off x="684213" y="333375"/>
            <a:ext cx="74310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>
                <a:solidFill>
                  <a:srgbClr val="006699"/>
                </a:solidFill>
                <a:latin typeface="Book Antiqua" pitchFamily="18" charset="0"/>
              </a:rPr>
              <a:t>Le differenze negli indirizzi di studio (Matematica)</a:t>
            </a:r>
            <a:endParaRPr lang="it-IT" sz="2400" b="1" i="1">
              <a:solidFill>
                <a:srgbClr val="006699"/>
              </a:solidFill>
              <a:latin typeface="Book Antiqua" pitchFamily="18" charset="0"/>
            </a:endParaRPr>
          </a:p>
        </p:txBody>
      </p:sp>
      <p:sp>
        <p:nvSpPr>
          <p:cNvPr id="76808" name="Text Box 8"/>
          <p:cNvSpPr txBox="1">
            <a:spLocks noChangeArrowheads="1"/>
          </p:cNvSpPr>
          <p:nvPr/>
        </p:nvSpPr>
        <p:spPr bwMode="auto">
          <a:xfrm rot="-5400000">
            <a:off x="-1755775" y="4211638"/>
            <a:ext cx="417671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dirty="0" smtClean="0"/>
              <a:t>ROMA – 10 luglio 2014</a:t>
            </a:r>
            <a:endParaRPr lang="it-IT" sz="1400" dirty="0"/>
          </a:p>
        </p:txBody>
      </p:sp>
      <p:pic>
        <p:nvPicPr>
          <p:cNvPr id="11" name="Immagin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776864" cy="5184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ChangeArrowheads="1"/>
          </p:cNvSpPr>
          <p:nvPr/>
        </p:nvSpPr>
        <p:spPr bwMode="auto">
          <a:xfrm>
            <a:off x="250825" y="908050"/>
            <a:ext cx="8229600" cy="3651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8850" name="Rectangle 3"/>
          <p:cNvSpPr>
            <a:spLocks noChangeArrowheads="1"/>
          </p:cNvSpPr>
          <p:nvPr/>
        </p:nvSpPr>
        <p:spPr bwMode="auto">
          <a:xfrm rot="5400000">
            <a:off x="-2461418" y="3407568"/>
            <a:ext cx="6096000" cy="3651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it-IT"/>
          </a:p>
        </p:txBody>
      </p:sp>
      <p:sp>
        <p:nvSpPr>
          <p:cNvPr id="78851" name="Rectangle 4"/>
          <p:cNvSpPr>
            <a:spLocks noChangeArrowheads="1"/>
          </p:cNvSpPr>
          <p:nvPr/>
        </p:nvSpPr>
        <p:spPr bwMode="auto">
          <a:xfrm flipH="1">
            <a:off x="7315200" y="6553200"/>
            <a:ext cx="1600200" cy="1746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" charset="0"/>
            </a:endParaRPr>
          </a:p>
        </p:txBody>
      </p:sp>
      <p:sp>
        <p:nvSpPr>
          <p:cNvPr id="78852" name="Rectangle 5"/>
          <p:cNvSpPr>
            <a:spLocks noChangeArrowheads="1"/>
          </p:cNvSpPr>
          <p:nvPr/>
        </p:nvSpPr>
        <p:spPr bwMode="auto">
          <a:xfrm rot="-5400000">
            <a:off x="8420894" y="6423819"/>
            <a:ext cx="685800" cy="17462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it-IT"/>
          </a:p>
        </p:txBody>
      </p:sp>
      <p:sp>
        <p:nvSpPr>
          <p:cNvPr id="78853" name="Text Box 6"/>
          <p:cNvSpPr txBox="1">
            <a:spLocks noChangeArrowheads="1"/>
          </p:cNvSpPr>
          <p:nvPr/>
        </p:nvSpPr>
        <p:spPr bwMode="auto">
          <a:xfrm>
            <a:off x="4140200" y="112553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600"/>
          </a:p>
        </p:txBody>
      </p:sp>
      <p:pic>
        <p:nvPicPr>
          <p:cNvPr id="7885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1025" y="0"/>
            <a:ext cx="9429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5" name="Text Box 9"/>
          <p:cNvSpPr txBox="1">
            <a:spLocks noChangeArrowheads="1"/>
          </p:cNvSpPr>
          <p:nvPr/>
        </p:nvSpPr>
        <p:spPr bwMode="auto">
          <a:xfrm>
            <a:off x="684213" y="333375"/>
            <a:ext cx="7431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>
                <a:solidFill>
                  <a:srgbClr val="006699"/>
                </a:solidFill>
                <a:latin typeface="Book Antiqua" pitchFamily="18" charset="0"/>
              </a:rPr>
              <a:t>L</a:t>
            </a:r>
            <a:r>
              <a:rPr lang="ja-JP" altLang="it-IT" sz="2400" b="1">
                <a:solidFill>
                  <a:srgbClr val="006699"/>
                </a:solidFill>
                <a:latin typeface="Book Antiqua" pitchFamily="18" charset="0"/>
              </a:rPr>
              <a:t>’</a:t>
            </a:r>
            <a:r>
              <a:rPr lang="it-IT" altLang="ja-JP" sz="2400" b="1">
                <a:solidFill>
                  <a:srgbClr val="006699"/>
                </a:solidFill>
                <a:latin typeface="Book Antiqua" pitchFamily="18" charset="0"/>
              </a:rPr>
              <a:t>evoluzione temporale dei risultati: ITALIANO</a:t>
            </a:r>
            <a:endParaRPr lang="it-IT" sz="2400" b="1">
              <a:solidFill>
                <a:srgbClr val="006699"/>
              </a:solidFill>
              <a:latin typeface="Book Antiqua" pitchFamily="18" charset="0"/>
            </a:endParaRPr>
          </a:p>
        </p:txBody>
      </p:sp>
      <p:sp>
        <p:nvSpPr>
          <p:cNvPr id="78856" name="Text Box 8"/>
          <p:cNvSpPr txBox="1">
            <a:spLocks noChangeArrowheads="1"/>
          </p:cNvSpPr>
          <p:nvPr/>
        </p:nvSpPr>
        <p:spPr bwMode="auto">
          <a:xfrm rot="-5400000">
            <a:off x="-1755775" y="4211638"/>
            <a:ext cx="417671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dirty="0" smtClean="0"/>
              <a:t>ROMA – 10 luglio 2014</a:t>
            </a:r>
            <a:endParaRPr lang="it-IT" sz="1400" dirty="0"/>
          </a:p>
        </p:txBody>
      </p:sp>
      <p:pic>
        <p:nvPicPr>
          <p:cNvPr id="7885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196752"/>
            <a:ext cx="8136215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ChangeArrowheads="1"/>
          </p:cNvSpPr>
          <p:nvPr/>
        </p:nvSpPr>
        <p:spPr bwMode="auto">
          <a:xfrm>
            <a:off x="250825" y="908050"/>
            <a:ext cx="8229600" cy="3651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0898" name="Rectangle 3"/>
          <p:cNvSpPr>
            <a:spLocks noChangeArrowheads="1"/>
          </p:cNvSpPr>
          <p:nvPr/>
        </p:nvSpPr>
        <p:spPr bwMode="auto">
          <a:xfrm rot="5400000">
            <a:off x="-2461418" y="3407568"/>
            <a:ext cx="6096000" cy="3651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it-IT"/>
          </a:p>
        </p:txBody>
      </p:sp>
      <p:sp>
        <p:nvSpPr>
          <p:cNvPr id="80899" name="Rectangle 4"/>
          <p:cNvSpPr>
            <a:spLocks noChangeArrowheads="1"/>
          </p:cNvSpPr>
          <p:nvPr/>
        </p:nvSpPr>
        <p:spPr bwMode="auto">
          <a:xfrm flipH="1">
            <a:off x="7315200" y="6553200"/>
            <a:ext cx="1600200" cy="1746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" charset="0"/>
            </a:endParaRPr>
          </a:p>
        </p:txBody>
      </p:sp>
      <p:sp>
        <p:nvSpPr>
          <p:cNvPr id="80900" name="Rectangle 5"/>
          <p:cNvSpPr>
            <a:spLocks noChangeArrowheads="1"/>
          </p:cNvSpPr>
          <p:nvPr/>
        </p:nvSpPr>
        <p:spPr bwMode="auto">
          <a:xfrm rot="-5400000">
            <a:off x="8420894" y="6423819"/>
            <a:ext cx="685800" cy="17462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it-IT"/>
          </a:p>
        </p:txBody>
      </p:sp>
      <p:sp>
        <p:nvSpPr>
          <p:cNvPr id="80901" name="Text Box 6"/>
          <p:cNvSpPr txBox="1">
            <a:spLocks noChangeArrowheads="1"/>
          </p:cNvSpPr>
          <p:nvPr/>
        </p:nvSpPr>
        <p:spPr bwMode="auto">
          <a:xfrm>
            <a:off x="4140200" y="112553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600"/>
          </a:p>
        </p:txBody>
      </p:sp>
      <p:pic>
        <p:nvPicPr>
          <p:cNvPr id="80902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1025" y="0"/>
            <a:ext cx="9429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3" name="Text Box 9"/>
          <p:cNvSpPr txBox="1">
            <a:spLocks noChangeArrowheads="1"/>
          </p:cNvSpPr>
          <p:nvPr/>
        </p:nvSpPr>
        <p:spPr bwMode="auto">
          <a:xfrm>
            <a:off x="539750" y="333375"/>
            <a:ext cx="77771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>
                <a:solidFill>
                  <a:srgbClr val="006699"/>
                </a:solidFill>
                <a:latin typeface="Book Antiqua" pitchFamily="18" charset="0"/>
              </a:rPr>
              <a:t>L</a:t>
            </a:r>
            <a:r>
              <a:rPr lang="ja-JP" altLang="it-IT" sz="2400" b="1">
                <a:solidFill>
                  <a:srgbClr val="006699"/>
                </a:solidFill>
                <a:latin typeface="Book Antiqua" pitchFamily="18" charset="0"/>
              </a:rPr>
              <a:t>’</a:t>
            </a:r>
            <a:r>
              <a:rPr lang="it-IT" altLang="ja-JP" sz="2400" b="1">
                <a:solidFill>
                  <a:srgbClr val="006699"/>
                </a:solidFill>
                <a:latin typeface="Book Antiqua" pitchFamily="18" charset="0"/>
              </a:rPr>
              <a:t>evoluzione temporale dei risultati: MATEMATICA</a:t>
            </a:r>
            <a:endParaRPr lang="it-IT" sz="2400" b="1">
              <a:solidFill>
                <a:srgbClr val="006699"/>
              </a:solidFill>
              <a:latin typeface="Book Antiqua" pitchFamily="18" charset="0"/>
            </a:endParaRPr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 rot="-5400000">
            <a:off x="-1755775" y="4211638"/>
            <a:ext cx="417671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dirty="0" smtClean="0"/>
              <a:t>ROMA – 10 luglio 2014</a:t>
            </a:r>
            <a:endParaRPr lang="it-IT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235645"/>
            <a:ext cx="8136904" cy="4980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ChangeArrowheads="1"/>
          </p:cNvSpPr>
          <p:nvPr/>
        </p:nvSpPr>
        <p:spPr bwMode="auto">
          <a:xfrm>
            <a:off x="250825" y="908050"/>
            <a:ext cx="8229600" cy="3651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2946" name="Rectangle 3"/>
          <p:cNvSpPr>
            <a:spLocks noChangeArrowheads="1"/>
          </p:cNvSpPr>
          <p:nvPr/>
        </p:nvSpPr>
        <p:spPr bwMode="auto">
          <a:xfrm rot="5400000">
            <a:off x="-2461418" y="3407568"/>
            <a:ext cx="6096000" cy="3651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it-IT"/>
          </a:p>
        </p:txBody>
      </p:sp>
      <p:sp>
        <p:nvSpPr>
          <p:cNvPr id="82947" name="Rectangle 4"/>
          <p:cNvSpPr>
            <a:spLocks noChangeArrowheads="1"/>
          </p:cNvSpPr>
          <p:nvPr/>
        </p:nvSpPr>
        <p:spPr bwMode="auto">
          <a:xfrm flipH="1">
            <a:off x="7315200" y="6553200"/>
            <a:ext cx="1600200" cy="1746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" charset="0"/>
            </a:endParaRPr>
          </a:p>
        </p:txBody>
      </p:sp>
      <p:sp>
        <p:nvSpPr>
          <p:cNvPr id="82948" name="Rectangle 5"/>
          <p:cNvSpPr>
            <a:spLocks noChangeArrowheads="1"/>
          </p:cNvSpPr>
          <p:nvPr/>
        </p:nvSpPr>
        <p:spPr bwMode="auto">
          <a:xfrm rot="-5400000">
            <a:off x="8420894" y="6423819"/>
            <a:ext cx="685800" cy="17462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it-IT"/>
          </a:p>
        </p:txBody>
      </p:sp>
      <p:sp>
        <p:nvSpPr>
          <p:cNvPr id="82949" name="Text Box 6"/>
          <p:cNvSpPr txBox="1">
            <a:spLocks noChangeArrowheads="1"/>
          </p:cNvSpPr>
          <p:nvPr/>
        </p:nvSpPr>
        <p:spPr bwMode="auto">
          <a:xfrm>
            <a:off x="4140200" y="112553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600"/>
          </a:p>
        </p:txBody>
      </p:sp>
      <p:pic>
        <p:nvPicPr>
          <p:cNvPr id="82950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1025" y="0"/>
            <a:ext cx="9429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1" name="Text Box 9"/>
          <p:cNvSpPr txBox="1">
            <a:spLocks noChangeArrowheads="1"/>
          </p:cNvSpPr>
          <p:nvPr/>
        </p:nvSpPr>
        <p:spPr bwMode="auto">
          <a:xfrm>
            <a:off x="1071563" y="2636838"/>
            <a:ext cx="71294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 b="1">
                <a:solidFill>
                  <a:srgbClr val="006699"/>
                </a:solidFill>
                <a:latin typeface="Book Antiqua" pitchFamily="18" charset="0"/>
              </a:rPr>
              <a:t>La variabilità dei risultati</a:t>
            </a:r>
          </a:p>
          <a:p>
            <a:pPr algn="ctr">
              <a:spcBef>
                <a:spcPct val="50000"/>
              </a:spcBef>
            </a:pPr>
            <a:r>
              <a:rPr lang="it-IT" sz="2400" b="1" i="1">
                <a:solidFill>
                  <a:srgbClr val="006699"/>
                </a:solidFill>
                <a:latin typeface="Book Antiqua" pitchFamily="18" charset="0"/>
              </a:rPr>
              <a:t>- Un esempio: la scuola primaria - </a:t>
            </a:r>
          </a:p>
        </p:txBody>
      </p:sp>
      <p:sp>
        <p:nvSpPr>
          <p:cNvPr id="82952" name="Text Box 8"/>
          <p:cNvSpPr txBox="1">
            <a:spLocks noChangeArrowheads="1"/>
          </p:cNvSpPr>
          <p:nvPr/>
        </p:nvSpPr>
        <p:spPr bwMode="auto">
          <a:xfrm rot="-5400000">
            <a:off x="-1755775" y="4211638"/>
            <a:ext cx="417671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dirty="0" smtClean="0"/>
              <a:t>ROMA – 10 luglio 2014</a:t>
            </a:r>
            <a:endParaRPr lang="it-IT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ChangeArrowheads="1"/>
          </p:cNvSpPr>
          <p:nvPr/>
        </p:nvSpPr>
        <p:spPr bwMode="auto">
          <a:xfrm>
            <a:off x="250825" y="908050"/>
            <a:ext cx="8229600" cy="3651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4994" name="Rectangle 3"/>
          <p:cNvSpPr>
            <a:spLocks noChangeArrowheads="1"/>
          </p:cNvSpPr>
          <p:nvPr/>
        </p:nvSpPr>
        <p:spPr bwMode="auto">
          <a:xfrm rot="5400000">
            <a:off x="-2461418" y="3407568"/>
            <a:ext cx="6096000" cy="3651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it-IT"/>
          </a:p>
        </p:txBody>
      </p:sp>
      <p:sp>
        <p:nvSpPr>
          <p:cNvPr id="84995" name="Rectangle 4"/>
          <p:cNvSpPr>
            <a:spLocks noChangeArrowheads="1"/>
          </p:cNvSpPr>
          <p:nvPr/>
        </p:nvSpPr>
        <p:spPr bwMode="auto">
          <a:xfrm flipH="1">
            <a:off x="7315200" y="6553200"/>
            <a:ext cx="1600200" cy="1746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" charset="0"/>
            </a:endParaRPr>
          </a:p>
        </p:txBody>
      </p:sp>
      <p:sp>
        <p:nvSpPr>
          <p:cNvPr id="84996" name="Rectangle 5"/>
          <p:cNvSpPr>
            <a:spLocks noChangeArrowheads="1"/>
          </p:cNvSpPr>
          <p:nvPr/>
        </p:nvSpPr>
        <p:spPr bwMode="auto">
          <a:xfrm rot="-5400000">
            <a:off x="8420894" y="6423819"/>
            <a:ext cx="685800" cy="17462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it-IT"/>
          </a:p>
        </p:txBody>
      </p:sp>
      <p:sp>
        <p:nvSpPr>
          <p:cNvPr id="84997" name="Text Box 6"/>
          <p:cNvSpPr txBox="1">
            <a:spLocks noChangeArrowheads="1"/>
          </p:cNvSpPr>
          <p:nvPr/>
        </p:nvSpPr>
        <p:spPr bwMode="auto">
          <a:xfrm>
            <a:off x="4140200" y="112553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600"/>
          </a:p>
        </p:txBody>
      </p:sp>
      <p:sp>
        <p:nvSpPr>
          <p:cNvPr id="84998" name="Text Box 9"/>
          <p:cNvSpPr txBox="1">
            <a:spLocks noChangeArrowheads="1"/>
          </p:cNvSpPr>
          <p:nvPr/>
        </p:nvSpPr>
        <p:spPr bwMode="auto">
          <a:xfrm>
            <a:off x="684213" y="333375"/>
            <a:ext cx="7129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>
                <a:solidFill>
                  <a:srgbClr val="006699"/>
                </a:solidFill>
                <a:latin typeface="Book Antiqua" pitchFamily="18" charset="0"/>
              </a:rPr>
              <a:t>L</a:t>
            </a:r>
            <a:r>
              <a:rPr lang="it-IT" altLang="it-IT" sz="2400" b="1">
                <a:solidFill>
                  <a:srgbClr val="006699"/>
                </a:solidFill>
                <a:latin typeface="Book Antiqua" pitchFamily="18" charset="0"/>
              </a:rPr>
              <a:t>’</a:t>
            </a:r>
            <a:r>
              <a:rPr lang="it-IT" sz="2400" b="1">
                <a:solidFill>
                  <a:srgbClr val="006699"/>
                </a:solidFill>
                <a:latin typeface="Book Antiqua" pitchFamily="18" charset="0"/>
              </a:rPr>
              <a:t>analisi della variabilità dei risultati</a:t>
            </a:r>
            <a:endParaRPr lang="it-IT" sz="2400" b="1" i="1">
              <a:solidFill>
                <a:srgbClr val="006699"/>
              </a:solidFill>
              <a:latin typeface="Book Antiqua" pitchFamily="18" charset="0"/>
            </a:endParaRPr>
          </a:p>
        </p:txBody>
      </p:sp>
      <p:pic>
        <p:nvPicPr>
          <p:cNvPr id="84999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1025" y="0"/>
            <a:ext cx="9429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000" name="Text Box 15"/>
          <p:cNvSpPr txBox="1">
            <a:spLocks noChangeArrowheads="1"/>
          </p:cNvSpPr>
          <p:nvPr/>
        </p:nvSpPr>
        <p:spPr bwMode="auto">
          <a:xfrm>
            <a:off x="965200" y="1530350"/>
            <a:ext cx="8720138" cy="492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3" indent="-182563">
              <a:lnSpc>
                <a:spcPct val="150000"/>
              </a:lnSpc>
              <a:spcBef>
                <a:spcPct val="20000"/>
              </a:spcBef>
              <a:buClr>
                <a:srgbClr val="006699"/>
              </a:buClr>
              <a:buFont typeface="Arial" pitchFamily="34" charset="0"/>
              <a:buChar char="•"/>
            </a:pPr>
            <a:r>
              <a:rPr lang="it-IT" sz="2000" b="1" u="sng">
                <a:latin typeface="Book Antiqua" pitchFamily="18" charset="0"/>
              </a:rPr>
              <a:t>Cosa si intende per variabilità</a:t>
            </a:r>
            <a:endParaRPr lang="it-IT" sz="2000">
              <a:latin typeface="Book Antiqua" pitchFamily="18" charset="0"/>
            </a:endParaRPr>
          </a:p>
          <a:p>
            <a:pPr marL="182563" indent="-182563">
              <a:lnSpc>
                <a:spcPct val="150000"/>
              </a:lnSpc>
              <a:spcBef>
                <a:spcPct val="20000"/>
              </a:spcBef>
              <a:buClr>
                <a:srgbClr val="006699"/>
              </a:buClr>
              <a:buFont typeface="Arial" pitchFamily="34" charset="0"/>
              <a:buChar char="•"/>
            </a:pPr>
            <a:r>
              <a:rPr lang="it-IT" sz="2000" b="1" u="sng">
                <a:latin typeface="Book Antiqua" pitchFamily="18" charset="0"/>
              </a:rPr>
              <a:t>Le componenti della variabilità:</a:t>
            </a:r>
          </a:p>
          <a:p>
            <a:pPr marL="1143000" lvl="2" indent="-228600">
              <a:lnSpc>
                <a:spcPct val="150000"/>
              </a:lnSpc>
              <a:spcBef>
                <a:spcPct val="20000"/>
              </a:spcBef>
              <a:buClr>
                <a:srgbClr val="006699"/>
              </a:buClr>
              <a:buFont typeface="Arial" pitchFamily="34" charset="0"/>
              <a:buChar char="•"/>
            </a:pPr>
            <a:r>
              <a:rPr lang="it-IT" sz="2000" b="1" u="sng">
                <a:latin typeface="Book Antiqua" pitchFamily="18" charset="0"/>
              </a:rPr>
              <a:t>TRA scuola</a:t>
            </a:r>
          </a:p>
          <a:p>
            <a:pPr marL="1143000" lvl="2" indent="-228600">
              <a:lnSpc>
                <a:spcPct val="150000"/>
              </a:lnSpc>
              <a:spcBef>
                <a:spcPct val="20000"/>
              </a:spcBef>
              <a:buClr>
                <a:srgbClr val="006699"/>
              </a:buClr>
              <a:buFont typeface="Arial" pitchFamily="34" charset="0"/>
              <a:buChar char="•"/>
            </a:pPr>
            <a:r>
              <a:rPr lang="it-IT" sz="2000" b="1" u="sng">
                <a:latin typeface="Book Antiqua" pitchFamily="18" charset="0"/>
              </a:rPr>
              <a:t>TRA classi</a:t>
            </a:r>
          </a:p>
          <a:p>
            <a:pPr marL="1143000" lvl="2" indent="-228600">
              <a:lnSpc>
                <a:spcPct val="150000"/>
              </a:lnSpc>
              <a:spcBef>
                <a:spcPct val="20000"/>
              </a:spcBef>
              <a:buClr>
                <a:srgbClr val="006699"/>
              </a:buClr>
              <a:buFont typeface="Arial" pitchFamily="34" charset="0"/>
              <a:buChar char="•"/>
            </a:pPr>
            <a:r>
              <a:rPr lang="it-IT" sz="2000" b="1" u="sng">
                <a:latin typeface="Book Antiqua" pitchFamily="18" charset="0"/>
              </a:rPr>
              <a:t>DENTRO le classi (tra studenti)</a:t>
            </a:r>
          </a:p>
          <a:p>
            <a:pPr marL="182563" indent="-182563">
              <a:lnSpc>
                <a:spcPct val="150000"/>
              </a:lnSpc>
              <a:spcBef>
                <a:spcPct val="20000"/>
              </a:spcBef>
              <a:buClr>
                <a:srgbClr val="006699"/>
              </a:buClr>
              <a:buFont typeface="Arial" pitchFamily="34" charset="0"/>
              <a:buChar char="•"/>
            </a:pPr>
            <a:r>
              <a:rPr lang="it-IT" sz="2000" b="1" u="sng">
                <a:latin typeface="Book Antiqua" pitchFamily="18" charset="0"/>
              </a:rPr>
              <a:t>L</a:t>
            </a:r>
            <a:r>
              <a:rPr lang="it-IT" altLang="it-IT" sz="2000" b="1" u="sng">
                <a:latin typeface="Book Antiqua" pitchFamily="18" charset="0"/>
              </a:rPr>
              <a:t>’</a:t>
            </a:r>
            <a:r>
              <a:rPr lang="it-IT" sz="2000" b="1" u="sng">
                <a:latin typeface="Book Antiqua" pitchFamily="18" charset="0"/>
              </a:rPr>
              <a:t>incidenza di ogni componente sulla variabilità totale</a:t>
            </a:r>
          </a:p>
          <a:p>
            <a:pPr marL="182563" indent="-182563">
              <a:lnSpc>
                <a:spcPct val="150000"/>
              </a:lnSpc>
              <a:spcBef>
                <a:spcPct val="20000"/>
              </a:spcBef>
              <a:buClr>
                <a:srgbClr val="006699"/>
              </a:buClr>
              <a:buFont typeface="Arial" pitchFamily="34" charset="0"/>
              <a:buChar char="•"/>
            </a:pPr>
            <a:r>
              <a:rPr lang="it-IT" sz="2000" b="1" u="sng">
                <a:latin typeface="Book Antiqua" pitchFamily="18" charset="0"/>
              </a:rPr>
              <a:t>Le differenza nel tempo e nello spazio</a:t>
            </a:r>
          </a:p>
          <a:p>
            <a:pPr marL="182563" indent="-182563">
              <a:lnSpc>
                <a:spcPct val="150000"/>
              </a:lnSpc>
              <a:spcBef>
                <a:spcPct val="20000"/>
              </a:spcBef>
              <a:buClr>
                <a:srgbClr val="006699"/>
              </a:buClr>
              <a:buFont typeface="Arial" pitchFamily="34" charset="0"/>
              <a:buChar char="•"/>
            </a:pPr>
            <a:r>
              <a:rPr lang="it-IT" sz="2000" b="1" u="sng">
                <a:latin typeface="Book Antiqua" pitchFamily="18" charset="0"/>
              </a:rPr>
              <a:t>Le implicazioni per i decisori</a:t>
            </a:r>
          </a:p>
        </p:txBody>
      </p:sp>
      <p:sp>
        <p:nvSpPr>
          <p:cNvPr id="85001" name="Text Box 8"/>
          <p:cNvSpPr txBox="1">
            <a:spLocks noChangeArrowheads="1"/>
          </p:cNvSpPr>
          <p:nvPr/>
        </p:nvSpPr>
        <p:spPr bwMode="auto">
          <a:xfrm rot="-5400000">
            <a:off x="-1755775" y="4211638"/>
            <a:ext cx="417671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dirty="0" smtClean="0"/>
              <a:t>ROMA – 10 luglio 2014</a:t>
            </a:r>
            <a:endParaRPr lang="it-IT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ChangeArrowheads="1"/>
          </p:cNvSpPr>
          <p:nvPr/>
        </p:nvSpPr>
        <p:spPr bwMode="auto">
          <a:xfrm>
            <a:off x="250825" y="908050"/>
            <a:ext cx="8229600" cy="3651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7042" name="Rectangle 3"/>
          <p:cNvSpPr>
            <a:spLocks noChangeArrowheads="1"/>
          </p:cNvSpPr>
          <p:nvPr/>
        </p:nvSpPr>
        <p:spPr bwMode="auto">
          <a:xfrm rot="5400000">
            <a:off x="-2461418" y="3407568"/>
            <a:ext cx="6096000" cy="3651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it-IT"/>
          </a:p>
        </p:txBody>
      </p:sp>
      <p:sp>
        <p:nvSpPr>
          <p:cNvPr id="87043" name="Rectangle 4"/>
          <p:cNvSpPr>
            <a:spLocks noChangeArrowheads="1"/>
          </p:cNvSpPr>
          <p:nvPr/>
        </p:nvSpPr>
        <p:spPr bwMode="auto">
          <a:xfrm flipH="1">
            <a:off x="7315200" y="6553200"/>
            <a:ext cx="1600200" cy="1746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" charset="0"/>
            </a:endParaRPr>
          </a:p>
        </p:txBody>
      </p:sp>
      <p:sp>
        <p:nvSpPr>
          <p:cNvPr id="87044" name="Rectangle 5"/>
          <p:cNvSpPr>
            <a:spLocks noChangeArrowheads="1"/>
          </p:cNvSpPr>
          <p:nvPr/>
        </p:nvSpPr>
        <p:spPr bwMode="auto">
          <a:xfrm rot="-5400000">
            <a:off x="8420894" y="6423819"/>
            <a:ext cx="685800" cy="17462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it-IT"/>
          </a:p>
        </p:txBody>
      </p:sp>
      <p:sp>
        <p:nvSpPr>
          <p:cNvPr id="87045" name="Text Box 6"/>
          <p:cNvSpPr txBox="1">
            <a:spLocks noChangeArrowheads="1"/>
          </p:cNvSpPr>
          <p:nvPr/>
        </p:nvSpPr>
        <p:spPr bwMode="auto">
          <a:xfrm>
            <a:off x="4140200" y="112553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600"/>
          </a:p>
        </p:txBody>
      </p:sp>
      <p:sp>
        <p:nvSpPr>
          <p:cNvPr id="87046" name="Text Box 9"/>
          <p:cNvSpPr txBox="1">
            <a:spLocks noChangeArrowheads="1"/>
          </p:cNvSpPr>
          <p:nvPr/>
        </p:nvSpPr>
        <p:spPr bwMode="auto">
          <a:xfrm>
            <a:off x="684213" y="333375"/>
            <a:ext cx="7129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>
                <a:solidFill>
                  <a:srgbClr val="006699"/>
                </a:solidFill>
                <a:latin typeface="Book Antiqua" pitchFamily="18" charset="0"/>
              </a:rPr>
              <a:t>La scomposizione della variabilità: II primaria </a:t>
            </a:r>
            <a:endParaRPr lang="it-IT" sz="2400" b="1" i="1">
              <a:solidFill>
                <a:srgbClr val="006699"/>
              </a:solidFill>
              <a:latin typeface="Book Antiqua" pitchFamily="18" charset="0"/>
            </a:endParaRPr>
          </a:p>
        </p:txBody>
      </p:sp>
      <p:pic>
        <p:nvPicPr>
          <p:cNvPr id="87047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1025" y="0"/>
            <a:ext cx="9429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8" name="Text Box 8"/>
          <p:cNvSpPr txBox="1">
            <a:spLocks noChangeArrowheads="1"/>
          </p:cNvSpPr>
          <p:nvPr/>
        </p:nvSpPr>
        <p:spPr bwMode="auto">
          <a:xfrm rot="-5400000">
            <a:off x="-1755775" y="4211638"/>
            <a:ext cx="417671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dirty="0" smtClean="0"/>
              <a:t>ROMA – 10 luglio 2014</a:t>
            </a:r>
            <a:endParaRPr lang="it-IT" sz="1400" dirty="0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196752"/>
            <a:ext cx="787668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ChangeArrowheads="1"/>
          </p:cNvSpPr>
          <p:nvPr/>
        </p:nvSpPr>
        <p:spPr bwMode="auto">
          <a:xfrm>
            <a:off x="250825" y="908050"/>
            <a:ext cx="8229600" cy="3651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9090" name="Rectangle 3"/>
          <p:cNvSpPr>
            <a:spLocks noChangeArrowheads="1"/>
          </p:cNvSpPr>
          <p:nvPr/>
        </p:nvSpPr>
        <p:spPr bwMode="auto">
          <a:xfrm rot="5400000">
            <a:off x="-2461418" y="3407568"/>
            <a:ext cx="6096000" cy="3651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it-IT"/>
          </a:p>
        </p:txBody>
      </p:sp>
      <p:sp>
        <p:nvSpPr>
          <p:cNvPr id="89091" name="Rectangle 4"/>
          <p:cNvSpPr>
            <a:spLocks noChangeArrowheads="1"/>
          </p:cNvSpPr>
          <p:nvPr/>
        </p:nvSpPr>
        <p:spPr bwMode="auto">
          <a:xfrm flipH="1">
            <a:off x="7315200" y="6553200"/>
            <a:ext cx="1600200" cy="1746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" charset="0"/>
            </a:endParaRPr>
          </a:p>
        </p:txBody>
      </p:sp>
      <p:sp>
        <p:nvSpPr>
          <p:cNvPr id="89092" name="Rectangle 5"/>
          <p:cNvSpPr>
            <a:spLocks noChangeArrowheads="1"/>
          </p:cNvSpPr>
          <p:nvPr/>
        </p:nvSpPr>
        <p:spPr bwMode="auto">
          <a:xfrm rot="-5400000">
            <a:off x="8420894" y="6423819"/>
            <a:ext cx="685800" cy="17462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it-IT"/>
          </a:p>
        </p:txBody>
      </p:sp>
      <p:sp>
        <p:nvSpPr>
          <p:cNvPr id="89093" name="Text Box 6"/>
          <p:cNvSpPr txBox="1">
            <a:spLocks noChangeArrowheads="1"/>
          </p:cNvSpPr>
          <p:nvPr/>
        </p:nvSpPr>
        <p:spPr bwMode="auto">
          <a:xfrm>
            <a:off x="4140200" y="112553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600"/>
          </a:p>
        </p:txBody>
      </p:sp>
      <p:sp>
        <p:nvSpPr>
          <p:cNvPr id="89094" name="Text Box 9"/>
          <p:cNvSpPr txBox="1">
            <a:spLocks noChangeArrowheads="1"/>
          </p:cNvSpPr>
          <p:nvPr/>
        </p:nvSpPr>
        <p:spPr bwMode="auto">
          <a:xfrm>
            <a:off x="684213" y="333375"/>
            <a:ext cx="7129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>
                <a:solidFill>
                  <a:srgbClr val="006699"/>
                </a:solidFill>
                <a:latin typeface="Book Antiqua" pitchFamily="18" charset="0"/>
              </a:rPr>
              <a:t>La scomposizione della variabilità: II primaria </a:t>
            </a:r>
            <a:endParaRPr lang="it-IT" sz="2400" b="1" i="1">
              <a:solidFill>
                <a:srgbClr val="006699"/>
              </a:solidFill>
              <a:latin typeface="Book Antiqua" pitchFamily="18" charset="0"/>
            </a:endParaRPr>
          </a:p>
        </p:txBody>
      </p:sp>
      <p:pic>
        <p:nvPicPr>
          <p:cNvPr id="8909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1025" y="0"/>
            <a:ext cx="9429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6" name="Text Box 8"/>
          <p:cNvSpPr txBox="1">
            <a:spLocks noChangeArrowheads="1"/>
          </p:cNvSpPr>
          <p:nvPr/>
        </p:nvSpPr>
        <p:spPr bwMode="auto">
          <a:xfrm rot="-5400000">
            <a:off x="-1755775" y="4211638"/>
            <a:ext cx="417671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dirty="0" smtClean="0"/>
              <a:t>ROMA – 10 luglio 2014</a:t>
            </a:r>
            <a:endParaRPr lang="it-IT" sz="1400" dirty="0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196752"/>
            <a:ext cx="778379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ChangeArrowheads="1"/>
          </p:cNvSpPr>
          <p:nvPr/>
        </p:nvSpPr>
        <p:spPr bwMode="auto">
          <a:xfrm>
            <a:off x="250825" y="908050"/>
            <a:ext cx="8229600" cy="3651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06" name="Rectangle 3"/>
          <p:cNvSpPr>
            <a:spLocks noChangeArrowheads="1"/>
          </p:cNvSpPr>
          <p:nvPr/>
        </p:nvSpPr>
        <p:spPr bwMode="auto">
          <a:xfrm rot="5400000">
            <a:off x="-2461418" y="3407568"/>
            <a:ext cx="6096000" cy="3651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it-IT"/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 flipH="1">
            <a:off x="7315200" y="6553200"/>
            <a:ext cx="1600200" cy="1746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" charset="0"/>
            </a:endParaRP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 rot="-5400000">
            <a:off x="8420894" y="6423819"/>
            <a:ext cx="685800" cy="17462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it-IT"/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4140200" y="112553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600"/>
          </a:p>
        </p:txBody>
      </p:sp>
      <p:sp>
        <p:nvSpPr>
          <p:cNvPr id="21510" name="Text Box 9"/>
          <p:cNvSpPr txBox="1">
            <a:spLocks noChangeArrowheads="1"/>
          </p:cNvSpPr>
          <p:nvPr/>
        </p:nvSpPr>
        <p:spPr bwMode="auto">
          <a:xfrm>
            <a:off x="684213" y="333375"/>
            <a:ext cx="71294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>
                <a:solidFill>
                  <a:srgbClr val="006699"/>
                </a:solidFill>
                <a:latin typeface="Book Antiqua" pitchFamily="18" charset="0"/>
              </a:rPr>
              <a:t>I numeri delle Prove INVALSI (inclusa PN)</a:t>
            </a:r>
            <a:endParaRPr lang="it-IT" sz="2400" b="1" i="1">
              <a:solidFill>
                <a:srgbClr val="006699"/>
              </a:solidFill>
              <a:latin typeface="Book Antiqua" pitchFamily="18" charset="0"/>
            </a:endParaRPr>
          </a:p>
        </p:txBody>
      </p:sp>
      <p:pic>
        <p:nvPicPr>
          <p:cNvPr id="21511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1025" y="0"/>
            <a:ext cx="9429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Text Box 15"/>
          <p:cNvSpPr txBox="1">
            <a:spLocks noChangeArrowheads="1"/>
          </p:cNvSpPr>
          <p:nvPr/>
        </p:nvSpPr>
        <p:spPr bwMode="auto">
          <a:xfrm>
            <a:off x="604838" y="1951038"/>
            <a:ext cx="8431212" cy="349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6575" indent="-354013">
              <a:lnSpc>
                <a:spcPct val="80000"/>
              </a:lnSpc>
              <a:spcBef>
                <a:spcPct val="20000"/>
              </a:spcBef>
              <a:spcAft>
                <a:spcPts val="4200"/>
              </a:spcAft>
              <a:buClr>
                <a:srgbClr val="006699"/>
              </a:buClr>
              <a:buFont typeface="Arial" pitchFamily="34" charset="0"/>
              <a:buChar char="•"/>
            </a:pPr>
            <a:r>
              <a:rPr lang="it-IT" sz="2800" b="1" dirty="0" smtClean="0">
                <a:latin typeface="Book Antiqua" pitchFamily="18" charset="0"/>
              </a:rPr>
              <a:t>ca. 13.200 scuole</a:t>
            </a:r>
            <a:endParaRPr lang="it-IT" sz="2800" dirty="0">
              <a:latin typeface="Book Antiqua" pitchFamily="18" charset="0"/>
            </a:endParaRPr>
          </a:p>
          <a:p>
            <a:pPr marL="536575" indent="-354013">
              <a:lnSpc>
                <a:spcPct val="80000"/>
              </a:lnSpc>
              <a:spcBef>
                <a:spcPct val="20000"/>
              </a:spcBef>
              <a:spcAft>
                <a:spcPts val="4200"/>
              </a:spcAft>
              <a:buClr>
                <a:srgbClr val="006699"/>
              </a:buClr>
              <a:buFont typeface="Arial" pitchFamily="34" charset="0"/>
              <a:buChar char="•"/>
            </a:pPr>
            <a:r>
              <a:rPr lang="it-IT" sz="2800" b="1" dirty="0" smtClean="0">
                <a:latin typeface="Book Antiqua" pitchFamily="18" charset="0"/>
              </a:rPr>
              <a:t>122.016 </a:t>
            </a:r>
            <a:r>
              <a:rPr lang="it-IT" sz="2800" b="1" dirty="0">
                <a:latin typeface="Book Antiqua" pitchFamily="18" charset="0"/>
              </a:rPr>
              <a:t>classi (ca. </a:t>
            </a:r>
            <a:r>
              <a:rPr lang="it-IT" sz="2800" b="1" dirty="0" smtClean="0">
                <a:latin typeface="Book Antiqua" pitchFamily="18" charset="0"/>
              </a:rPr>
              <a:t>6.610 </a:t>
            </a:r>
            <a:r>
              <a:rPr lang="it-IT" sz="2800" b="1" dirty="0">
                <a:latin typeface="Book Antiqua" pitchFamily="18" charset="0"/>
              </a:rPr>
              <a:t>classi campione)</a:t>
            </a:r>
          </a:p>
          <a:p>
            <a:pPr marL="536575" indent="-354013">
              <a:lnSpc>
                <a:spcPct val="80000"/>
              </a:lnSpc>
              <a:spcBef>
                <a:spcPct val="20000"/>
              </a:spcBef>
              <a:spcAft>
                <a:spcPts val="4200"/>
              </a:spcAft>
              <a:buClr>
                <a:srgbClr val="006699"/>
              </a:buClr>
              <a:buFont typeface="Arial" pitchFamily="34" charset="0"/>
              <a:buChar char="•"/>
            </a:pPr>
            <a:r>
              <a:rPr lang="it-IT" sz="2800" b="1" dirty="0" smtClean="0">
                <a:latin typeface="Book Antiqua" pitchFamily="18" charset="0"/>
              </a:rPr>
              <a:t>2.287.745 studenti</a:t>
            </a:r>
            <a:endParaRPr lang="it-IT" sz="2800" b="1" dirty="0">
              <a:latin typeface="Book Antiqua" pitchFamily="18" charset="0"/>
            </a:endParaRPr>
          </a:p>
          <a:p>
            <a:pPr marL="536575" indent="-354013">
              <a:lnSpc>
                <a:spcPct val="80000"/>
              </a:lnSpc>
              <a:spcBef>
                <a:spcPct val="20000"/>
              </a:spcBef>
              <a:spcAft>
                <a:spcPts val="4200"/>
              </a:spcAft>
              <a:buClr>
                <a:srgbClr val="006699"/>
              </a:buClr>
              <a:buFont typeface="Arial" pitchFamily="34" charset="0"/>
              <a:buChar char="•"/>
            </a:pPr>
            <a:r>
              <a:rPr lang="it-IT" sz="2800" b="1" dirty="0" smtClean="0">
                <a:latin typeface="Book Antiqua" pitchFamily="18" charset="0"/>
              </a:rPr>
              <a:t>6.863.235 </a:t>
            </a:r>
            <a:r>
              <a:rPr lang="it-IT" sz="2800" b="1" dirty="0">
                <a:latin typeface="Book Antiqua" pitchFamily="18" charset="0"/>
              </a:rPr>
              <a:t>fascicoli</a:t>
            </a:r>
          </a:p>
        </p:txBody>
      </p:sp>
      <p:sp>
        <p:nvSpPr>
          <p:cNvPr id="21513" name="Text Box 8"/>
          <p:cNvSpPr txBox="1">
            <a:spLocks noChangeArrowheads="1"/>
          </p:cNvSpPr>
          <p:nvPr/>
        </p:nvSpPr>
        <p:spPr bwMode="auto">
          <a:xfrm rot="-5400000">
            <a:off x="-1755775" y="4211638"/>
            <a:ext cx="417671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dirty="0" smtClean="0"/>
              <a:t>ROMA – 10 luglio 2014</a:t>
            </a:r>
            <a:endParaRPr lang="it-IT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ChangeArrowheads="1"/>
          </p:cNvSpPr>
          <p:nvPr/>
        </p:nvSpPr>
        <p:spPr bwMode="auto">
          <a:xfrm>
            <a:off x="250825" y="908050"/>
            <a:ext cx="8229600" cy="3651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1138" name="Rectangle 3"/>
          <p:cNvSpPr>
            <a:spLocks noChangeArrowheads="1"/>
          </p:cNvSpPr>
          <p:nvPr/>
        </p:nvSpPr>
        <p:spPr bwMode="auto">
          <a:xfrm rot="5400000">
            <a:off x="-2461418" y="3407568"/>
            <a:ext cx="6096000" cy="3651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it-IT"/>
          </a:p>
        </p:txBody>
      </p:sp>
      <p:sp>
        <p:nvSpPr>
          <p:cNvPr id="91139" name="Rectangle 4"/>
          <p:cNvSpPr>
            <a:spLocks noChangeArrowheads="1"/>
          </p:cNvSpPr>
          <p:nvPr/>
        </p:nvSpPr>
        <p:spPr bwMode="auto">
          <a:xfrm flipH="1">
            <a:off x="7315200" y="6553200"/>
            <a:ext cx="1600200" cy="1746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" charset="0"/>
            </a:endParaRPr>
          </a:p>
        </p:txBody>
      </p:sp>
      <p:sp>
        <p:nvSpPr>
          <p:cNvPr id="91140" name="Rectangle 5"/>
          <p:cNvSpPr>
            <a:spLocks noChangeArrowheads="1"/>
          </p:cNvSpPr>
          <p:nvPr/>
        </p:nvSpPr>
        <p:spPr bwMode="auto">
          <a:xfrm rot="-5400000">
            <a:off x="8420894" y="6423819"/>
            <a:ext cx="685800" cy="17462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it-IT"/>
          </a:p>
        </p:txBody>
      </p:sp>
      <p:sp>
        <p:nvSpPr>
          <p:cNvPr id="91141" name="Text Box 6"/>
          <p:cNvSpPr txBox="1">
            <a:spLocks noChangeArrowheads="1"/>
          </p:cNvSpPr>
          <p:nvPr/>
        </p:nvSpPr>
        <p:spPr bwMode="auto">
          <a:xfrm>
            <a:off x="4140200" y="112553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600"/>
          </a:p>
        </p:txBody>
      </p:sp>
      <p:pic>
        <p:nvPicPr>
          <p:cNvPr id="91142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1025" y="0"/>
            <a:ext cx="9429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3" name="Text Box 9"/>
          <p:cNvSpPr txBox="1">
            <a:spLocks noChangeArrowheads="1"/>
          </p:cNvSpPr>
          <p:nvPr/>
        </p:nvSpPr>
        <p:spPr bwMode="auto">
          <a:xfrm>
            <a:off x="684213" y="333375"/>
            <a:ext cx="7129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>
                <a:solidFill>
                  <a:srgbClr val="006699"/>
                </a:solidFill>
                <a:latin typeface="Book Antiqua" pitchFamily="18" charset="0"/>
              </a:rPr>
              <a:t>La scomposizione della variabilità: V primaria </a:t>
            </a:r>
            <a:endParaRPr lang="it-IT" sz="2400" b="1" i="1">
              <a:solidFill>
                <a:srgbClr val="006699"/>
              </a:solidFill>
              <a:latin typeface="Book Antiqua" pitchFamily="18" charset="0"/>
            </a:endParaRPr>
          </a:p>
        </p:txBody>
      </p:sp>
      <p:sp>
        <p:nvSpPr>
          <p:cNvPr id="91144" name="Text Box 8"/>
          <p:cNvSpPr txBox="1">
            <a:spLocks noChangeArrowheads="1"/>
          </p:cNvSpPr>
          <p:nvPr/>
        </p:nvSpPr>
        <p:spPr bwMode="auto">
          <a:xfrm rot="-5400000">
            <a:off x="-1755775" y="4211638"/>
            <a:ext cx="417671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dirty="0" smtClean="0"/>
              <a:t>ROMA – 10 luglio 2014</a:t>
            </a:r>
            <a:endParaRPr lang="it-IT" sz="1400" dirty="0"/>
          </a:p>
        </p:txBody>
      </p:sp>
      <p:pic>
        <p:nvPicPr>
          <p:cNvPr id="11" name="Immagine 1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052736"/>
            <a:ext cx="8064896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ChangeArrowheads="1"/>
          </p:cNvSpPr>
          <p:nvPr/>
        </p:nvSpPr>
        <p:spPr bwMode="auto">
          <a:xfrm>
            <a:off x="250825" y="908050"/>
            <a:ext cx="8229600" cy="3651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3186" name="Rectangle 3"/>
          <p:cNvSpPr>
            <a:spLocks noChangeArrowheads="1"/>
          </p:cNvSpPr>
          <p:nvPr/>
        </p:nvSpPr>
        <p:spPr bwMode="auto">
          <a:xfrm rot="5400000">
            <a:off x="-2461418" y="3407568"/>
            <a:ext cx="6096000" cy="3651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it-IT"/>
          </a:p>
        </p:txBody>
      </p:sp>
      <p:sp>
        <p:nvSpPr>
          <p:cNvPr id="93187" name="Rectangle 4"/>
          <p:cNvSpPr>
            <a:spLocks noChangeArrowheads="1"/>
          </p:cNvSpPr>
          <p:nvPr/>
        </p:nvSpPr>
        <p:spPr bwMode="auto">
          <a:xfrm flipH="1">
            <a:off x="7315200" y="6553200"/>
            <a:ext cx="1600200" cy="1746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" charset="0"/>
            </a:endParaRPr>
          </a:p>
        </p:txBody>
      </p:sp>
      <p:sp>
        <p:nvSpPr>
          <p:cNvPr id="93188" name="Rectangle 5"/>
          <p:cNvSpPr>
            <a:spLocks noChangeArrowheads="1"/>
          </p:cNvSpPr>
          <p:nvPr/>
        </p:nvSpPr>
        <p:spPr bwMode="auto">
          <a:xfrm rot="-5400000">
            <a:off x="8420894" y="6423819"/>
            <a:ext cx="685800" cy="17462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it-IT"/>
          </a:p>
        </p:txBody>
      </p:sp>
      <p:sp>
        <p:nvSpPr>
          <p:cNvPr id="93189" name="Text Box 6"/>
          <p:cNvSpPr txBox="1">
            <a:spLocks noChangeArrowheads="1"/>
          </p:cNvSpPr>
          <p:nvPr/>
        </p:nvSpPr>
        <p:spPr bwMode="auto">
          <a:xfrm>
            <a:off x="4140200" y="112553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600"/>
          </a:p>
        </p:txBody>
      </p:sp>
      <p:pic>
        <p:nvPicPr>
          <p:cNvPr id="93190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1025" y="0"/>
            <a:ext cx="9429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1" name="Text Box 9"/>
          <p:cNvSpPr txBox="1">
            <a:spLocks noChangeArrowheads="1"/>
          </p:cNvSpPr>
          <p:nvPr/>
        </p:nvSpPr>
        <p:spPr bwMode="auto">
          <a:xfrm>
            <a:off x="684213" y="333375"/>
            <a:ext cx="7129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>
                <a:solidFill>
                  <a:srgbClr val="006699"/>
                </a:solidFill>
                <a:latin typeface="Book Antiqua" pitchFamily="18" charset="0"/>
              </a:rPr>
              <a:t>La scomposizione della variabilità: V primaria </a:t>
            </a:r>
            <a:endParaRPr lang="it-IT" sz="2400" b="1" i="1">
              <a:solidFill>
                <a:srgbClr val="006699"/>
              </a:solidFill>
              <a:latin typeface="Book Antiqua" pitchFamily="18" charset="0"/>
            </a:endParaRPr>
          </a:p>
        </p:txBody>
      </p:sp>
      <p:sp>
        <p:nvSpPr>
          <p:cNvPr id="93193" name="Text Box 8"/>
          <p:cNvSpPr txBox="1">
            <a:spLocks noChangeArrowheads="1"/>
          </p:cNvSpPr>
          <p:nvPr/>
        </p:nvSpPr>
        <p:spPr bwMode="auto">
          <a:xfrm rot="-5400000">
            <a:off x="-1755775" y="4211638"/>
            <a:ext cx="417671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dirty="0" smtClean="0"/>
              <a:t>ROMA – 10 luglio 2014</a:t>
            </a:r>
            <a:endParaRPr lang="it-IT" sz="1400" dirty="0"/>
          </a:p>
        </p:txBody>
      </p:sp>
      <p:pic>
        <p:nvPicPr>
          <p:cNvPr id="12" name="Immagine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980728"/>
            <a:ext cx="813690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ChangeArrowheads="1"/>
          </p:cNvSpPr>
          <p:nvPr/>
        </p:nvSpPr>
        <p:spPr bwMode="auto">
          <a:xfrm>
            <a:off x="250825" y="908050"/>
            <a:ext cx="8229600" cy="3651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5234" name="Rectangle 3"/>
          <p:cNvSpPr>
            <a:spLocks noChangeArrowheads="1"/>
          </p:cNvSpPr>
          <p:nvPr/>
        </p:nvSpPr>
        <p:spPr bwMode="auto">
          <a:xfrm rot="5400000">
            <a:off x="-2461418" y="3407568"/>
            <a:ext cx="6096000" cy="3651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it-IT"/>
          </a:p>
        </p:txBody>
      </p:sp>
      <p:sp>
        <p:nvSpPr>
          <p:cNvPr id="95235" name="Rectangle 4"/>
          <p:cNvSpPr>
            <a:spLocks noChangeArrowheads="1"/>
          </p:cNvSpPr>
          <p:nvPr/>
        </p:nvSpPr>
        <p:spPr bwMode="auto">
          <a:xfrm flipH="1">
            <a:off x="7315200" y="6553200"/>
            <a:ext cx="1600200" cy="1746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" charset="0"/>
            </a:endParaRPr>
          </a:p>
        </p:txBody>
      </p:sp>
      <p:sp>
        <p:nvSpPr>
          <p:cNvPr id="95236" name="Rectangle 5"/>
          <p:cNvSpPr>
            <a:spLocks noChangeArrowheads="1"/>
          </p:cNvSpPr>
          <p:nvPr/>
        </p:nvSpPr>
        <p:spPr bwMode="auto">
          <a:xfrm rot="-5400000">
            <a:off x="8420894" y="6423819"/>
            <a:ext cx="685800" cy="17462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it-IT"/>
          </a:p>
        </p:txBody>
      </p:sp>
      <p:sp>
        <p:nvSpPr>
          <p:cNvPr id="95237" name="Text Box 6"/>
          <p:cNvSpPr txBox="1">
            <a:spLocks noChangeArrowheads="1"/>
          </p:cNvSpPr>
          <p:nvPr/>
        </p:nvSpPr>
        <p:spPr bwMode="auto">
          <a:xfrm>
            <a:off x="4140200" y="112553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600"/>
          </a:p>
        </p:txBody>
      </p:sp>
      <p:pic>
        <p:nvPicPr>
          <p:cNvPr id="95238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1025" y="0"/>
            <a:ext cx="9429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9" name="Text Box 9"/>
          <p:cNvSpPr txBox="1">
            <a:spLocks noChangeArrowheads="1"/>
          </p:cNvSpPr>
          <p:nvPr/>
        </p:nvSpPr>
        <p:spPr bwMode="auto">
          <a:xfrm>
            <a:off x="1071563" y="2636838"/>
            <a:ext cx="71294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 b="1">
                <a:solidFill>
                  <a:srgbClr val="006699"/>
                </a:solidFill>
                <a:latin typeface="Book Antiqua" pitchFamily="18" charset="0"/>
              </a:rPr>
              <a:t>Gli effetti di composizione</a:t>
            </a:r>
          </a:p>
          <a:p>
            <a:pPr algn="ctr">
              <a:spcBef>
                <a:spcPct val="50000"/>
              </a:spcBef>
            </a:pPr>
            <a:r>
              <a:rPr lang="it-IT" sz="2400" b="1" i="1">
                <a:solidFill>
                  <a:srgbClr val="006699"/>
                </a:solidFill>
                <a:latin typeface="Book Antiqua" pitchFamily="18" charset="0"/>
              </a:rPr>
              <a:t>- Cosa cambia? - </a:t>
            </a:r>
          </a:p>
        </p:txBody>
      </p:sp>
      <p:sp>
        <p:nvSpPr>
          <p:cNvPr id="95240" name="Text Box 8"/>
          <p:cNvSpPr txBox="1">
            <a:spLocks noChangeArrowheads="1"/>
          </p:cNvSpPr>
          <p:nvPr/>
        </p:nvSpPr>
        <p:spPr bwMode="auto">
          <a:xfrm rot="-5400000">
            <a:off x="-1755775" y="4211638"/>
            <a:ext cx="417671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dirty="0" smtClean="0"/>
              <a:t>ROMA – 10 luglio 2014</a:t>
            </a:r>
            <a:endParaRPr lang="it-IT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ChangeArrowheads="1"/>
          </p:cNvSpPr>
          <p:nvPr/>
        </p:nvSpPr>
        <p:spPr bwMode="auto">
          <a:xfrm>
            <a:off x="250825" y="908050"/>
            <a:ext cx="8229600" cy="3651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7282" name="Rectangle 3"/>
          <p:cNvSpPr>
            <a:spLocks noChangeArrowheads="1"/>
          </p:cNvSpPr>
          <p:nvPr/>
        </p:nvSpPr>
        <p:spPr bwMode="auto">
          <a:xfrm rot="5400000">
            <a:off x="-2461418" y="3407568"/>
            <a:ext cx="6096000" cy="3651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it-IT"/>
          </a:p>
        </p:txBody>
      </p:sp>
      <p:sp>
        <p:nvSpPr>
          <p:cNvPr id="97283" name="Rectangle 4"/>
          <p:cNvSpPr>
            <a:spLocks noChangeArrowheads="1"/>
          </p:cNvSpPr>
          <p:nvPr/>
        </p:nvSpPr>
        <p:spPr bwMode="auto">
          <a:xfrm flipH="1">
            <a:off x="7315200" y="6553200"/>
            <a:ext cx="1600200" cy="1746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" charset="0"/>
            </a:endParaRPr>
          </a:p>
        </p:txBody>
      </p:sp>
      <p:sp>
        <p:nvSpPr>
          <p:cNvPr id="97284" name="Rectangle 5"/>
          <p:cNvSpPr>
            <a:spLocks noChangeArrowheads="1"/>
          </p:cNvSpPr>
          <p:nvPr/>
        </p:nvSpPr>
        <p:spPr bwMode="auto">
          <a:xfrm rot="-5400000">
            <a:off x="8420894" y="6423819"/>
            <a:ext cx="685800" cy="17462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it-IT"/>
          </a:p>
        </p:txBody>
      </p:sp>
      <p:sp>
        <p:nvSpPr>
          <p:cNvPr id="97285" name="Text Box 6"/>
          <p:cNvSpPr txBox="1">
            <a:spLocks noChangeArrowheads="1"/>
          </p:cNvSpPr>
          <p:nvPr/>
        </p:nvSpPr>
        <p:spPr bwMode="auto">
          <a:xfrm>
            <a:off x="4140200" y="112553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600"/>
          </a:p>
        </p:txBody>
      </p:sp>
      <p:sp>
        <p:nvSpPr>
          <p:cNvPr id="97286" name="Text Box 9"/>
          <p:cNvSpPr txBox="1">
            <a:spLocks noChangeArrowheads="1"/>
          </p:cNvSpPr>
          <p:nvPr/>
        </p:nvSpPr>
        <p:spPr bwMode="auto">
          <a:xfrm>
            <a:off x="684213" y="333375"/>
            <a:ext cx="7129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>
                <a:solidFill>
                  <a:srgbClr val="006699"/>
                </a:solidFill>
                <a:latin typeface="Book Antiqua" pitchFamily="18" charset="0"/>
              </a:rPr>
              <a:t>Gli effetti di composizione</a:t>
            </a:r>
            <a:endParaRPr lang="it-IT" sz="2400" b="1" i="1">
              <a:solidFill>
                <a:srgbClr val="006699"/>
              </a:solidFill>
              <a:latin typeface="Book Antiqua" pitchFamily="18" charset="0"/>
            </a:endParaRPr>
          </a:p>
        </p:txBody>
      </p:sp>
      <p:pic>
        <p:nvPicPr>
          <p:cNvPr id="97287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1025" y="0"/>
            <a:ext cx="9429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755650" y="1746250"/>
            <a:ext cx="8720138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2563" indent="-182563">
              <a:lnSpc>
                <a:spcPct val="150000"/>
              </a:lnSpc>
              <a:spcBef>
                <a:spcPct val="20000"/>
              </a:spcBef>
              <a:buClr>
                <a:srgbClr val="006699"/>
              </a:buClr>
              <a:buFont typeface="Arial" pitchFamily="34" charset="0"/>
              <a:buChar char="•"/>
            </a:pPr>
            <a:r>
              <a:rPr lang="it-IT" sz="2000" b="1" u="sng">
                <a:latin typeface="Book Antiqua" pitchFamily="18" charset="0"/>
              </a:rPr>
              <a:t>Il peso delle variabili esplicative</a:t>
            </a:r>
          </a:p>
          <a:p>
            <a:pPr marL="182563" indent="-182563">
              <a:lnSpc>
                <a:spcPct val="150000"/>
              </a:lnSpc>
              <a:spcBef>
                <a:spcPct val="20000"/>
              </a:spcBef>
              <a:buClr>
                <a:srgbClr val="006699"/>
              </a:buClr>
            </a:pPr>
            <a:endParaRPr lang="it-IT" sz="2000">
              <a:latin typeface="Book Antiqua" pitchFamily="18" charset="0"/>
            </a:endParaRPr>
          </a:p>
          <a:p>
            <a:pPr marL="182563" indent="-182563">
              <a:lnSpc>
                <a:spcPct val="150000"/>
              </a:lnSpc>
              <a:spcBef>
                <a:spcPct val="20000"/>
              </a:spcBef>
              <a:buClr>
                <a:srgbClr val="006699"/>
              </a:buClr>
              <a:buFont typeface="Arial" pitchFamily="34" charset="0"/>
              <a:buChar char="•"/>
            </a:pPr>
            <a:r>
              <a:rPr lang="it-IT" sz="2000" b="1" u="sng">
                <a:latin typeface="Book Antiqua" pitchFamily="18" charset="0"/>
              </a:rPr>
              <a:t>Il contesto </a:t>
            </a:r>
            <a:r>
              <a:rPr lang="it-IT" altLang="it-IT" sz="2000" b="1" u="sng">
                <a:latin typeface="Book Antiqua" pitchFamily="18" charset="0"/>
              </a:rPr>
              <a:t>“</a:t>
            </a:r>
            <a:r>
              <a:rPr lang="it-IT" sz="2000" b="1" u="sng">
                <a:latin typeface="Book Antiqua" pitchFamily="18" charset="0"/>
              </a:rPr>
              <a:t>generale</a:t>
            </a:r>
            <a:r>
              <a:rPr lang="it-IT" altLang="it-IT" sz="2000" b="1" u="sng">
                <a:latin typeface="Book Antiqua" pitchFamily="18" charset="0"/>
              </a:rPr>
              <a:t>”</a:t>
            </a:r>
            <a:endParaRPr lang="it-IT" sz="2000" b="1" u="sng">
              <a:latin typeface="Book Antiqua" pitchFamily="18" charset="0"/>
            </a:endParaRPr>
          </a:p>
          <a:p>
            <a:pPr marL="182563" indent="-182563">
              <a:lnSpc>
                <a:spcPct val="150000"/>
              </a:lnSpc>
              <a:spcBef>
                <a:spcPct val="20000"/>
              </a:spcBef>
              <a:buClr>
                <a:srgbClr val="006699"/>
              </a:buClr>
            </a:pPr>
            <a:endParaRPr lang="it-IT" sz="2000" b="1" u="sng">
              <a:latin typeface="Book Antiqua" pitchFamily="18" charset="0"/>
            </a:endParaRPr>
          </a:p>
          <a:p>
            <a:pPr marL="182563" indent="-182563">
              <a:lnSpc>
                <a:spcPct val="150000"/>
              </a:lnSpc>
              <a:spcBef>
                <a:spcPct val="20000"/>
              </a:spcBef>
              <a:buClr>
                <a:srgbClr val="006699"/>
              </a:buClr>
              <a:buFont typeface="Arial" pitchFamily="34" charset="0"/>
              <a:buChar char="•"/>
            </a:pPr>
            <a:r>
              <a:rPr lang="it-IT" sz="2000" b="1" u="sng">
                <a:latin typeface="Book Antiqua" pitchFamily="18" charset="0"/>
              </a:rPr>
              <a:t>Il background socio-economico-culturale (ESCS)</a:t>
            </a:r>
          </a:p>
          <a:p>
            <a:pPr marL="182563" indent="-182563">
              <a:lnSpc>
                <a:spcPct val="150000"/>
              </a:lnSpc>
              <a:spcBef>
                <a:spcPct val="20000"/>
              </a:spcBef>
              <a:buClr>
                <a:srgbClr val="006699"/>
              </a:buClr>
            </a:pPr>
            <a:endParaRPr lang="it-IT" sz="2000" b="1" u="sng">
              <a:latin typeface="Book Antiqua" pitchFamily="18" charset="0"/>
            </a:endParaRPr>
          </a:p>
          <a:p>
            <a:pPr marL="182563" indent="-182563">
              <a:lnSpc>
                <a:spcPct val="150000"/>
              </a:lnSpc>
              <a:spcBef>
                <a:spcPct val="20000"/>
              </a:spcBef>
              <a:buClr>
                <a:srgbClr val="006699"/>
              </a:buClr>
              <a:buFont typeface="Arial" pitchFamily="34" charset="0"/>
              <a:buChar char="•"/>
            </a:pPr>
            <a:r>
              <a:rPr lang="it-IT" sz="2000" b="1" u="sng">
                <a:latin typeface="Book Antiqua" pitchFamily="18" charset="0"/>
              </a:rPr>
              <a:t>I modelli statistici utilizzati</a:t>
            </a:r>
          </a:p>
        </p:txBody>
      </p:sp>
      <p:sp>
        <p:nvSpPr>
          <p:cNvPr id="97289" name="Text Box 8"/>
          <p:cNvSpPr txBox="1">
            <a:spLocks noChangeArrowheads="1"/>
          </p:cNvSpPr>
          <p:nvPr/>
        </p:nvSpPr>
        <p:spPr bwMode="auto">
          <a:xfrm rot="-5400000">
            <a:off x="-1755775" y="4211638"/>
            <a:ext cx="417671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dirty="0" smtClean="0"/>
              <a:t>ROMA – 10 luglio 2014</a:t>
            </a:r>
            <a:endParaRPr lang="it-IT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ChangeArrowheads="1"/>
          </p:cNvSpPr>
          <p:nvPr/>
        </p:nvSpPr>
        <p:spPr bwMode="auto">
          <a:xfrm>
            <a:off x="250825" y="908050"/>
            <a:ext cx="8229600" cy="3651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9330" name="Rectangle 3"/>
          <p:cNvSpPr>
            <a:spLocks noChangeArrowheads="1"/>
          </p:cNvSpPr>
          <p:nvPr/>
        </p:nvSpPr>
        <p:spPr bwMode="auto">
          <a:xfrm rot="5400000">
            <a:off x="-2461418" y="3407568"/>
            <a:ext cx="6096000" cy="3651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it-IT"/>
          </a:p>
        </p:txBody>
      </p:sp>
      <p:sp>
        <p:nvSpPr>
          <p:cNvPr id="99332" name="Rectangle 5"/>
          <p:cNvSpPr>
            <a:spLocks noChangeArrowheads="1"/>
          </p:cNvSpPr>
          <p:nvPr/>
        </p:nvSpPr>
        <p:spPr bwMode="auto">
          <a:xfrm rot="-5400000">
            <a:off x="8420894" y="6423819"/>
            <a:ext cx="685800" cy="17462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it-IT"/>
          </a:p>
        </p:txBody>
      </p:sp>
      <p:sp>
        <p:nvSpPr>
          <p:cNvPr id="99333" name="Text Box 6"/>
          <p:cNvSpPr txBox="1">
            <a:spLocks noChangeArrowheads="1"/>
          </p:cNvSpPr>
          <p:nvPr/>
        </p:nvSpPr>
        <p:spPr bwMode="auto">
          <a:xfrm>
            <a:off x="4140200" y="112553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600"/>
          </a:p>
        </p:txBody>
      </p:sp>
      <p:sp>
        <p:nvSpPr>
          <p:cNvPr id="99334" name="Text Box 9"/>
          <p:cNvSpPr txBox="1">
            <a:spLocks noChangeArrowheads="1"/>
          </p:cNvSpPr>
          <p:nvPr/>
        </p:nvSpPr>
        <p:spPr bwMode="auto">
          <a:xfrm>
            <a:off x="684212" y="333375"/>
            <a:ext cx="75311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 dirty="0">
                <a:solidFill>
                  <a:srgbClr val="006699"/>
                </a:solidFill>
                <a:latin typeface="Book Antiqua" pitchFamily="18" charset="0"/>
              </a:rPr>
              <a:t>Gli effetti di composizione: un </a:t>
            </a:r>
            <a:r>
              <a:rPr lang="it-IT" sz="2400" b="1" dirty="0" smtClean="0">
                <a:solidFill>
                  <a:srgbClr val="006699"/>
                </a:solidFill>
                <a:latin typeface="Book Antiqua" pitchFamily="18" charset="0"/>
              </a:rPr>
              <a:t>esempio</a:t>
            </a:r>
            <a:endParaRPr lang="it-IT" sz="2400" b="1" i="1" dirty="0">
              <a:solidFill>
                <a:srgbClr val="006699"/>
              </a:solidFill>
              <a:latin typeface="Book Antiqua" pitchFamily="18" charset="0"/>
            </a:endParaRPr>
          </a:p>
        </p:txBody>
      </p:sp>
      <p:pic>
        <p:nvPicPr>
          <p:cNvPr id="9933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1025" y="0"/>
            <a:ext cx="9429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6" name="Text Box 8"/>
          <p:cNvSpPr txBox="1">
            <a:spLocks noChangeArrowheads="1"/>
          </p:cNvSpPr>
          <p:nvPr/>
        </p:nvSpPr>
        <p:spPr bwMode="auto">
          <a:xfrm rot="-5400000">
            <a:off x="-1755775" y="4211638"/>
            <a:ext cx="417671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dirty="0" smtClean="0"/>
              <a:t>ROMA – 10 luglio 2014</a:t>
            </a:r>
            <a:endParaRPr lang="it-IT" sz="1400" dirty="0"/>
          </a:p>
        </p:txBody>
      </p:sp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683568" y="1124744"/>
          <a:ext cx="7848868" cy="5789910"/>
        </p:xfrm>
        <a:graphic>
          <a:graphicData uri="http://schemas.openxmlformats.org/drawingml/2006/table">
            <a:tbl>
              <a:tblPr/>
              <a:tblGrid>
                <a:gridCol w="2989416"/>
                <a:gridCol w="1214863"/>
                <a:gridCol w="1214863"/>
                <a:gridCol w="1214863"/>
                <a:gridCol w="1214863"/>
              </a:tblGrid>
              <a:tr h="144016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b="1" dirty="0">
                          <a:latin typeface="Times New Roman"/>
                          <a:ea typeface="Calibri"/>
                          <a:cs typeface="Arial"/>
                        </a:rPr>
                        <a:t>MATEMATICA</a:t>
                      </a:r>
                      <a:endParaRPr lang="it-IT" sz="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4146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6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b="1" dirty="0">
                          <a:latin typeface="Times New Roman"/>
                          <a:ea typeface="Calibri"/>
                          <a:cs typeface="Arial"/>
                        </a:rPr>
                        <a:t>Livello 5</a:t>
                      </a:r>
                      <a:endParaRPr lang="it-IT" sz="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b="1" dirty="0">
                          <a:latin typeface="Times New Roman"/>
                          <a:ea typeface="Calibri"/>
                          <a:cs typeface="Arial"/>
                        </a:rPr>
                        <a:t>Livello 10</a:t>
                      </a:r>
                      <a:endParaRPr lang="it-IT" sz="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4146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 err="1">
                          <a:latin typeface="Times New Roman"/>
                          <a:ea typeface="Calibri"/>
                          <a:cs typeface="Arial"/>
                        </a:rPr>
                        <a:t>Mod</a:t>
                      </a:r>
                      <a:r>
                        <a:rPr lang="it-IT" sz="600" dirty="0">
                          <a:latin typeface="Times New Roman"/>
                          <a:ea typeface="Calibri"/>
                          <a:cs typeface="Arial"/>
                        </a:rPr>
                        <a:t> 1</a:t>
                      </a:r>
                      <a:endParaRPr lang="it-IT" sz="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>
                          <a:latin typeface="Times New Roman"/>
                          <a:ea typeface="Calibri"/>
                          <a:cs typeface="Arial"/>
                        </a:rPr>
                        <a:t>Mod 2</a:t>
                      </a:r>
                      <a:endParaRPr lang="it-IT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>
                          <a:latin typeface="Times New Roman"/>
                          <a:ea typeface="Calibri"/>
                          <a:cs typeface="Arial"/>
                        </a:rPr>
                        <a:t>Mod 1</a:t>
                      </a:r>
                      <a:endParaRPr lang="it-IT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 err="1">
                          <a:latin typeface="Times New Roman"/>
                          <a:ea typeface="Calibri"/>
                          <a:cs typeface="Arial"/>
                        </a:rPr>
                        <a:t>Mod</a:t>
                      </a:r>
                      <a:r>
                        <a:rPr lang="it-IT" sz="600" dirty="0">
                          <a:latin typeface="Times New Roman"/>
                          <a:ea typeface="Calibri"/>
                          <a:cs typeface="Arial"/>
                        </a:rPr>
                        <a:t> 2</a:t>
                      </a:r>
                      <a:endParaRPr lang="it-IT" sz="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latin typeface="Times New Roman"/>
                          <a:ea typeface="Calibri"/>
                          <a:cs typeface="Arial"/>
                        </a:rPr>
                        <a:t>Intercetta</a:t>
                      </a:r>
                      <a:endParaRPr lang="it-IT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Calibri"/>
                          <a:cs typeface="Arial"/>
                        </a:rPr>
                        <a:t>204,1</a:t>
                      </a:r>
                      <a:r>
                        <a:rPr lang="en-US" sz="900" baseline="30000" dirty="0">
                          <a:latin typeface="Times New Roman"/>
                          <a:ea typeface="Calibri"/>
                          <a:cs typeface="Arial"/>
                        </a:rPr>
                        <a:t>***</a:t>
                      </a:r>
                      <a:endParaRPr lang="it-IT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Arial"/>
                        </a:rPr>
                        <a:t>198,4</a:t>
                      </a:r>
                      <a:r>
                        <a:rPr lang="en-US" sz="900" baseline="30000">
                          <a:latin typeface="Times New Roman"/>
                          <a:ea typeface="Calibri"/>
                          <a:cs typeface="Arial"/>
                        </a:rPr>
                        <a:t>***</a:t>
                      </a:r>
                      <a:endParaRPr lang="it-IT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Arial"/>
                        </a:rPr>
                        <a:t>208,1</a:t>
                      </a:r>
                      <a:r>
                        <a:rPr lang="en-US" sz="900" baseline="30000">
                          <a:latin typeface="Times New Roman"/>
                          <a:ea typeface="Calibri"/>
                          <a:cs typeface="Arial"/>
                        </a:rPr>
                        <a:t>***</a:t>
                      </a:r>
                      <a:endParaRPr lang="it-IT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Calibri"/>
                          <a:cs typeface="Arial"/>
                        </a:rPr>
                        <a:t>195,5</a:t>
                      </a:r>
                      <a:r>
                        <a:rPr lang="en-US" sz="900" baseline="30000" dirty="0">
                          <a:latin typeface="Times New Roman"/>
                          <a:ea typeface="Calibri"/>
                          <a:cs typeface="Arial"/>
                        </a:rPr>
                        <a:t>***</a:t>
                      </a:r>
                      <a:endParaRPr lang="it-IT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latin typeface="Times New Roman"/>
                          <a:ea typeface="Calibri"/>
                          <a:cs typeface="Arial"/>
                        </a:rPr>
                        <a:t>Femmina</a:t>
                      </a:r>
                      <a:endParaRPr lang="it-IT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Arial"/>
                        </a:rPr>
                        <a:t>-7,813</a:t>
                      </a:r>
                      <a:r>
                        <a:rPr lang="en-US" sz="900" baseline="30000">
                          <a:latin typeface="Times New Roman"/>
                          <a:ea typeface="Calibri"/>
                          <a:cs typeface="Arial"/>
                        </a:rPr>
                        <a:t>***</a:t>
                      </a:r>
                      <a:endParaRPr lang="it-IT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Arial"/>
                        </a:rPr>
                        <a:t>-7,846</a:t>
                      </a:r>
                      <a:r>
                        <a:rPr lang="en-US" sz="900" baseline="30000">
                          <a:latin typeface="Times New Roman"/>
                          <a:ea typeface="Calibri"/>
                          <a:cs typeface="Arial"/>
                        </a:rPr>
                        <a:t>***</a:t>
                      </a:r>
                      <a:endParaRPr lang="it-IT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Arial"/>
                        </a:rPr>
                        <a:t>-11,60</a:t>
                      </a:r>
                      <a:r>
                        <a:rPr lang="en-US" sz="900" baseline="30000">
                          <a:latin typeface="Times New Roman"/>
                          <a:ea typeface="Calibri"/>
                          <a:cs typeface="Arial"/>
                        </a:rPr>
                        <a:t>***</a:t>
                      </a:r>
                      <a:endParaRPr lang="it-IT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Arial"/>
                        </a:rPr>
                        <a:t>-14,17</a:t>
                      </a:r>
                      <a:r>
                        <a:rPr lang="en-US" sz="900" baseline="30000">
                          <a:latin typeface="Times New Roman"/>
                          <a:ea typeface="Calibri"/>
                          <a:cs typeface="Arial"/>
                        </a:rPr>
                        <a:t>***</a:t>
                      </a:r>
                      <a:endParaRPr lang="it-IT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latin typeface="Times New Roman"/>
                          <a:ea typeface="Calibri"/>
                          <a:cs typeface="Arial"/>
                        </a:rPr>
                        <a:t>Straniero di I generazione</a:t>
                      </a:r>
                      <a:endParaRPr lang="it-IT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Arial"/>
                        </a:rPr>
                        <a:t>-1,291</a:t>
                      </a:r>
                      <a:endParaRPr lang="it-IT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Arial"/>
                        </a:rPr>
                        <a:t>-2,198</a:t>
                      </a:r>
                      <a:endParaRPr lang="it-IT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Arial"/>
                        </a:rPr>
                        <a:t>-0,162</a:t>
                      </a:r>
                      <a:endParaRPr lang="it-IT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Arial"/>
                        </a:rPr>
                        <a:t>-2,547</a:t>
                      </a:r>
                      <a:r>
                        <a:rPr lang="en-US" sz="900" baseline="30000">
                          <a:latin typeface="Times New Roman"/>
                          <a:ea typeface="Calibri"/>
                          <a:cs typeface="Arial"/>
                        </a:rPr>
                        <a:t>**</a:t>
                      </a:r>
                      <a:endParaRPr lang="it-IT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latin typeface="Times New Roman"/>
                          <a:ea typeface="Calibri"/>
                          <a:cs typeface="Arial"/>
                        </a:rPr>
                        <a:t>Straniero di II generazione</a:t>
                      </a:r>
                      <a:endParaRPr lang="it-IT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Calibri"/>
                          <a:cs typeface="Arial"/>
                        </a:rPr>
                        <a:t>-2,936</a:t>
                      </a:r>
                      <a:r>
                        <a:rPr lang="en-US" sz="900" baseline="30000" dirty="0">
                          <a:latin typeface="Times New Roman"/>
                          <a:ea typeface="Calibri"/>
                          <a:cs typeface="Arial"/>
                        </a:rPr>
                        <a:t>**</a:t>
                      </a:r>
                      <a:endParaRPr lang="it-IT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Arial"/>
                        </a:rPr>
                        <a:t>-4,273</a:t>
                      </a:r>
                      <a:r>
                        <a:rPr lang="en-US" sz="900" baseline="30000">
                          <a:latin typeface="Times New Roman"/>
                          <a:ea typeface="Calibri"/>
                          <a:cs typeface="Arial"/>
                        </a:rPr>
                        <a:t>***</a:t>
                      </a:r>
                      <a:endParaRPr lang="it-IT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Arial"/>
                        </a:rPr>
                        <a:t>-0,228</a:t>
                      </a:r>
                      <a:endParaRPr lang="it-IT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Arial"/>
                        </a:rPr>
                        <a:t>-2,971</a:t>
                      </a:r>
                      <a:r>
                        <a:rPr lang="en-US" sz="900" baseline="30000">
                          <a:latin typeface="Times New Roman"/>
                          <a:ea typeface="Calibri"/>
                          <a:cs typeface="Arial"/>
                        </a:rPr>
                        <a:t>**</a:t>
                      </a:r>
                      <a:endParaRPr lang="it-IT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latin typeface="Times New Roman"/>
                          <a:ea typeface="Calibri"/>
                          <a:cs typeface="Arial"/>
                        </a:rPr>
                        <a:t>Studente Anticipatario</a:t>
                      </a:r>
                      <a:endParaRPr lang="it-IT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Calibri"/>
                          <a:cs typeface="Arial"/>
                        </a:rPr>
                        <a:t>1,309</a:t>
                      </a:r>
                      <a:endParaRPr lang="it-IT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Arial"/>
                        </a:rPr>
                        <a:t>3,173</a:t>
                      </a:r>
                      <a:endParaRPr lang="it-IT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Arial"/>
                        </a:rPr>
                        <a:t>-11,79</a:t>
                      </a:r>
                      <a:r>
                        <a:rPr lang="en-US" sz="900" baseline="30000">
                          <a:latin typeface="Times New Roman"/>
                          <a:ea typeface="Calibri"/>
                          <a:cs typeface="Arial"/>
                        </a:rPr>
                        <a:t>***</a:t>
                      </a:r>
                      <a:endParaRPr lang="it-IT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Arial"/>
                        </a:rPr>
                        <a:t>-2,770</a:t>
                      </a:r>
                      <a:endParaRPr lang="it-IT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latin typeface="Times New Roman"/>
                          <a:ea typeface="Calibri"/>
                          <a:cs typeface="Arial"/>
                        </a:rPr>
                        <a:t>Studente Posticipatario</a:t>
                      </a:r>
                      <a:endParaRPr lang="it-IT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Calibri"/>
                          <a:cs typeface="Arial"/>
                        </a:rPr>
                        <a:t>-3,608</a:t>
                      </a:r>
                      <a:endParaRPr lang="it-IT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Arial"/>
                        </a:rPr>
                        <a:t>-2,967</a:t>
                      </a:r>
                      <a:endParaRPr lang="it-IT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Arial"/>
                        </a:rPr>
                        <a:t>-9,760</a:t>
                      </a:r>
                      <a:r>
                        <a:rPr lang="en-US" sz="900" baseline="30000">
                          <a:latin typeface="Times New Roman"/>
                          <a:ea typeface="Calibri"/>
                          <a:cs typeface="Arial"/>
                        </a:rPr>
                        <a:t>***</a:t>
                      </a:r>
                      <a:endParaRPr lang="it-IT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Arial"/>
                        </a:rPr>
                        <a:t>-7,251</a:t>
                      </a:r>
                      <a:r>
                        <a:rPr lang="en-US" sz="900" baseline="30000">
                          <a:latin typeface="Times New Roman"/>
                          <a:ea typeface="Calibri"/>
                          <a:cs typeface="Arial"/>
                        </a:rPr>
                        <a:t>***</a:t>
                      </a:r>
                      <a:endParaRPr lang="it-IT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latin typeface="Times New Roman"/>
                          <a:ea typeface="Calibri"/>
                          <a:cs typeface="Arial"/>
                        </a:rPr>
                        <a:t>Voto Ita</a:t>
                      </a:r>
                      <a:r>
                        <a:rPr lang="it-IT" sz="900" baseline="30000"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r>
                        <a:rPr lang="it-IT" sz="900"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endParaRPr lang="it-IT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Calibri"/>
                          <a:cs typeface="Arial"/>
                        </a:rPr>
                        <a:t>5,861</a:t>
                      </a:r>
                      <a:r>
                        <a:rPr lang="en-US" sz="900" baseline="30000" dirty="0">
                          <a:latin typeface="Times New Roman"/>
                          <a:ea typeface="Calibri"/>
                          <a:cs typeface="Arial"/>
                        </a:rPr>
                        <a:t>***</a:t>
                      </a:r>
                      <a:endParaRPr lang="it-IT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Arial"/>
                        </a:rPr>
                        <a:t>5,822</a:t>
                      </a:r>
                      <a:r>
                        <a:rPr lang="en-US" sz="900" baseline="30000">
                          <a:latin typeface="Times New Roman"/>
                          <a:ea typeface="Calibri"/>
                          <a:cs typeface="Arial"/>
                        </a:rPr>
                        <a:t>***</a:t>
                      </a:r>
                      <a:endParaRPr lang="it-IT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Arial"/>
                        </a:rPr>
                        <a:t>3,995</a:t>
                      </a:r>
                      <a:r>
                        <a:rPr lang="en-US" sz="900" baseline="30000">
                          <a:latin typeface="Times New Roman"/>
                          <a:ea typeface="Calibri"/>
                          <a:cs typeface="Arial"/>
                        </a:rPr>
                        <a:t>***</a:t>
                      </a:r>
                      <a:endParaRPr lang="it-IT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Arial"/>
                        </a:rPr>
                        <a:t>4,326</a:t>
                      </a:r>
                      <a:r>
                        <a:rPr lang="en-US" sz="900" baseline="30000">
                          <a:latin typeface="Times New Roman"/>
                          <a:ea typeface="Calibri"/>
                          <a:cs typeface="Arial"/>
                        </a:rPr>
                        <a:t>***</a:t>
                      </a:r>
                      <a:endParaRPr lang="it-IT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latin typeface="Times New Roman"/>
                          <a:ea typeface="Calibri"/>
                          <a:cs typeface="Arial"/>
                        </a:rPr>
                        <a:t>Voto Mat</a:t>
                      </a:r>
                      <a:r>
                        <a:rPr lang="it-IT" sz="900" baseline="30000">
                          <a:latin typeface="Times New Roman"/>
                          <a:ea typeface="Calibri"/>
                          <a:cs typeface="Arial"/>
                        </a:rPr>
                        <a:t>2</a:t>
                      </a:r>
                      <a:endParaRPr lang="it-IT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Calibri"/>
                          <a:cs typeface="Arial"/>
                        </a:rPr>
                        <a:t>14,76</a:t>
                      </a:r>
                      <a:r>
                        <a:rPr lang="en-US" sz="900" baseline="30000" dirty="0">
                          <a:latin typeface="Times New Roman"/>
                          <a:ea typeface="Calibri"/>
                          <a:cs typeface="Arial"/>
                        </a:rPr>
                        <a:t>***</a:t>
                      </a:r>
                      <a:endParaRPr lang="it-IT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Arial"/>
                        </a:rPr>
                        <a:t>14,76</a:t>
                      </a:r>
                      <a:r>
                        <a:rPr lang="en-US" sz="900" baseline="30000">
                          <a:latin typeface="Times New Roman"/>
                          <a:ea typeface="Calibri"/>
                          <a:cs typeface="Arial"/>
                        </a:rPr>
                        <a:t>***</a:t>
                      </a:r>
                      <a:endParaRPr lang="it-IT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Arial"/>
                        </a:rPr>
                        <a:t>7,799</a:t>
                      </a:r>
                      <a:r>
                        <a:rPr lang="en-US" sz="900" baseline="30000">
                          <a:latin typeface="Times New Roman"/>
                          <a:ea typeface="Calibri"/>
                          <a:cs typeface="Arial"/>
                        </a:rPr>
                        <a:t>***</a:t>
                      </a:r>
                      <a:endParaRPr lang="it-IT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Arial"/>
                        </a:rPr>
                        <a:t>7,806</a:t>
                      </a:r>
                      <a:r>
                        <a:rPr lang="en-US" sz="900" baseline="30000">
                          <a:latin typeface="Times New Roman"/>
                          <a:ea typeface="Calibri"/>
                          <a:cs typeface="Arial"/>
                        </a:rPr>
                        <a:t>***</a:t>
                      </a:r>
                      <a:endParaRPr lang="it-IT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latin typeface="Times New Roman"/>
                          <a:ea typeface="Calibri"/>
                          <a:cs typeface="Arial"/>
                        </a:rPr>
                        <a:t>ESCS</a:t>
                      </a:r>
                      <a:endParaRPr lang="it-IT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Arial"/>
                        </a:rPr>
                        <a:t>1,981</a:t>
                      </a:r>
                      <a:r>
                        <a:rPr lang="en-US" sz="900" baseline="30000">
                          <a:latin typeface="Times New Roman"/>
                          <a:ea typeface="Calibri"/>
                          <a:cs typeface="Arial"/>
                        </a:rPr>
                        <a:t>***</a:t>
                      </a:r>
                      <a:endParaRPr lang="it-IT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Calibri"/>
                          <a:cs typeface="Arial"/>
                        </a:rPr>
                        <a:t>1,930</a:t>
                      </a:r>
                      <a:r>
                        <a:rPr lang="en-US" sz="900" baseline="30000" dirty="0">
                          <a:latin typeface="Times New Roman"/>
                          <a:ea typeface="Calibri"/>
                          <a:cs typeface="Arial"/>
                        </a:rPr>
                        <a:t>***</a:t>
                      </a:r>
                      <a:endParaRPr lang="it-IT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Calibri"/>
                          <a:cs typeface="Arial"/>
                        </a:rPr>
                        <a:t>0,182</a:t>
                      </a:r>
                      <a:endParaRPr lang="it-IT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Arial"/>
                        </a:rPr>
                        <a:t>-0,0381</a:t>
                      </a:r>
                      <a:endParaRPr lang="it-IT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latin typeface="Times New Roman"/>
                          <a:ea typeface="Calibri"/>
                          <a:cs typeface="Arial"/>
                        </a:rPr>
                        <a:t>ESCS classe</a:t>
                      </a:r>
                      <a:endParaRPr lang="it-IT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Arial"/>
                        </a:rPr>
                        <a:t>11,06</a:t>
                      </a:r>
                      <a:r>
                        <a:rPr lang="en-US" sz="900" baseline="30000">
                          <a:latin typeface="Times New Roman"/>
                          <a:ea typeface="Calibri"/>
                          <a:cs typeface="Arial"/>
                        </a:rPr>
                        <a:t>***</a:t>
                      </a:r>
                      <a:endParaRPr lang="it-IT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Arial"/>
                        </a:rPr>
                        <a:t>10,87</a:t>
                      </a:r>
                      <a:r>
                        <a:rPr lang="en-US" sz="900" baseline="30000">
                          <a:latin typeface="Times New Roman"/>
                          <a:ea typeface="Calibri"/>
                          <a:cs typeface="Arial"/>
                        </a:rPr>
                        <a:t>***</a:t>
                      </a:r>
                      <a:endParaRPr lang="it-IT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Arial"/>
                        </a:rPr>
                        <a:t>32,79</a:t>
                      </a:r>
                      <a:r>
                        <a:rPr lang="en-US" sz="900" baseline="30000">
                          <a:latin typeface="Times New Roman"/>
                          <a:ea typeface="Calibri"/>
                          <a:cs typeface="Arial"/>
                        </a:rPr>
                        <a:t>***</a:t>
                      </a:r>
                      <a:endParaRPr lang="it-IT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Arial"/>
                        </a:rPr>
                        <a:t>20,07</a:t>
                      </a:r>
                      <a:r>
                        <a:rPr lang="en-US" sz="900" baseline="30000">
                          <a:latin typeface="Times New Roman"/>
                          <a:ea typeface="Calibri"/>
                          <a:cs typeface="Arial"/>
                        </a:rPr>
                        <a:t>***</a:t>
                      </a:r>
                      <a:endParaRPr lang="it-IT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Arial"/>
                        </a:rPr>
                        <a:t>Valle D'Aosta</a:t>
                      </a:r>
                      <a:endParaRPr lang="it-IT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Calibri"/>
                          <a:cs typeface="Arial"/>
                        </a:rPr>
                        <a:t>7,048</a:t>
                      </a:r>
                      <a:r>
                        <a:rPr lang="en-US" sz="900" baseline="30000" dirty="0">
                          <a:latin typeface="Times New Roman"/>
                          <a:ea typeface="Calibri"/>
                          <a:cs typeface="Arial"/>
                        </a:rPr>
                        <a:t>***</a:t>
                      </a:r>
                      <a:endParaRPr lang="it-IT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Arial"/>
                        </a:rPr>
                        <a:t>22,33</a:t>
                      </a:r>
                      <a:r>
                        <a:rPr lang="en-US" sz="900" baseline="30000">
                          <a:latin typeface="Times New Roman"/>
                          <a:ea typeface="Calibri"/>
                          <a:cs typeface="Arial"/>
                        </a:rPr>
                        <a:t>***</a:t>
                      </a:r>
                      <a:endParaRPr lang="it-IT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Arial"/>
                        </a:rPr>
                        <a:t>Piemonte</a:t>
                      </a:r>
                      <a:endParaRPr lang="it-IT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Arial"/>
                        </a:rPr>
                        <a:t>8,711</a:t>
                      </a:r>
                      <a:r>
                        <a:rPr lang="en-US" sz="900" baseline="30000">
                          <a:latin typeface="Times New Roman"/>
                          <a:ea typeface="Calibri"/>
                          <a:cs typeface="Arial"/>
                        </a:rPr>
                        <a:t>***</a:t>
                      </a:r>
                      <a:endParaRPr lang="it-IT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Arial"/>
                        </a:rPr>
                        <a:t>18,05</a:t>
                      </a:r>
                      <a:r>
                        <a:rPr lang="en-US" sz="900" baseline="30000">
                          <a:latin typeface="Times New Roman"/>
                          <a:ea typeface="Calibri"/>
                          <a:cs typeface="Arial"/>
                        </a:rPr>
                        <a:t>***</a:t>
                      </a:r>
                      <a:endParaRPr lang="it-IT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Arial"/>
                        </a:rPr>
                        <a:t>Liguria</a:t>
                      </a:r>
                      <a:endParaRPr lang="it-IT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Calibri"/>
                          <a:cs typeface="Arial"/>
                        </a:rPr>
                        <a:t>7,414</a:t>
                      </a:r>
                      <a:r>
                        <a:rPr lang="en-US" sz="900" baseline="30000" dirty="0">
                          <a:latin typeface="Times New Roman"/>
                          <a:ea typeface="Calibri"/>
                          <a:cs typeface="Arial"/>
                        </a:rPr>
                        <a:t>***</a:t>
                      </a:r>
                      <a:endParaRPr lang="it-IT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Calibri"/>
                          <a:cs typeface="Arial"/>
                        </a:rPr>
                        <a:t>5,763</a:t>
                      </a:r>
                      <a:r>
                        <a:rPr lang="en-US" sz="900" baseline="30000" dirty="0">
                          <a:latin typeface="Times New Roman"/>
                          <a:ea typeface="Calibri"/>
                          <a:cs typeface="Arial"/>
                        </a:rPr>
                        <a:t>***</a:t>
                      </a:r>
                      <a:endParaRPr lang="it-IT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Arial"/>
                        </a:rPr>
                        <a:t>Lombardia</a:t>
                      </a:r>
                      <a:endParaRPr lang="it-IT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Calibri"/>
                          <a:cs typeface="Arial"/>
                        </a:rPr>
                        <a:t>7,850</a:t>
                      </a:r>
                      <a:r>
                        <a:rPr lang="en-US" sz="900" baseline="30000" dirty="0">
                          <a:latin typeface="Times New Roman"/>
                          <a:ea typeface="Calibri"/>
                          <a:cs typeface="Arial"/>
                        </a:rPr>
                        <a:t>***</a:t>
                      </a:r>
                      <a:endParaRPr lang="it-IT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Arial"/>
                        </a:rPr>
                        <a:t>27,21</a:t>
                      </a:r>
                      <a:r>
                        <a:rPr lang="en-US" sz="900" baseline="30000">
                          <a:latin typeface="Times New Roman"/>
                          <a:ea typeface="Calibri"/>
                          <a:cs typeface="Arial"/>
                        </a:rPr>
                        <a:t>***</a:t>
                      </a:r>
                      <a:endParaRPr lang="it-IT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Arial"/>
                        </a:rPr>
                        <a:t>Veneto</a:t>
                      </a:r>
                      <a:endParaRPr lang="it-IT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Arial"/>
                        </a:rPr>
                        <a:t>8,418</a:t>
                      </a:r>
                      <a:r>
                        <a:rPr lang="en-US" sz="900" baseline="30000">
                          <a:latin typeface="Times New Roman"/>
                          <a:ea typeface="Calibri"/>
                          <a:cs typeface="Arial"/>
                        </a:rPr>
                        <a:t>***</a:t>
                      </a:r>
                      <a:endParaRPr lang="it-IT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Arial"/>
                        </a:rPr>
                        <a:t>24,61</a:t>
                      </a:r>
                      <a:r>
                        <a:rPr lang="en-US" sz="900" baseline="30000">
                          <a:latin typeface="Times New Roman"/>
                          <a:ea typeface="Calibri"/>
                          <a:cs typeface="Arial"/>
                        </a:rPr>
                        <a:t>***</a:t>
                      </a:r>
                      <a:endParaRPr lang="it-IT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Arial"/>
                        </a:rPr>
                        <a:t>Friuli-Venezia Giulia</a:t>
                      </a:r>
                      <a:endParaRPr lang="it-IT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Arial"/>
                        </a:rPr>
                        <a:t>13,22</a:t>
                      </a:r>
                      <a:r>
                        <a:rPr lang="en-US" sz="900" baseline="30000">
                          <a:latin typeface="Times New Roman"/>
                          <a:ea typeface="Calibri"/>
                          <a:cs typeface="Arial"/>
                        </a:rPr>
                        <a:t>***</a:t>
                      </a:r>
                      <a:endParaRPr lang="it-IT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Arial"/>
                        </a:rPr>
                        <a:t>27,57</a:t>
                      </a:r>
                      <a:r>
                        <a:rPr lang="en-US" sz="900" baseline="30000">
                          <a:latin typeface="Times New Roman"/>
                          <a:ea typeface="Calibri"/>
                          <a:cs typeface="Arial"/>
                        </a:rPr>
                        <a:t>***</a:t>
                      </a:r>
                      <a:endParaRPr lang="it-IT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Arial"/>
                        </a:rPr>
                        <a:t>Emilia-Romagna</a:t>
                      </a:r>
                      <a:endParaRPr lang="it-IT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Arial"/>
                        </a:rPr>
                        <a:t>5,538</a:t>
                      </a:r>
                      <a:r>
                        <a:rPr lang="en-US" sz="900" baseline="30000">
                          <a:latin typeface="Times New Roman"/>
                          <a:ea typeface="Calibri"/>
                          <a:cs typeface="Arial"/>
                        </a:rPr>
                        <a:t>***</a:t>
                      </a:r>
                      <a:endParaRPr lang="it-IT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Arial"/>
                        </a:rPr>
                        <a:t>22,08</a:t>
                      </a:r>
                      <a:r>
                        <a:rPr lang="en-US" sz="900" baseline="30000">
                          <a:latin typeface="Times New Roman"/>
                          <a:ea typeface="Calibri"/>
                          <a:cs typeface="Arial"/>
                        </a:rPr>
                        <a:t>***</a:t>
                      </a:r>
                      <a:endParaRPr lang="it-IT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Arial"/>
                        </a:rPr>
                        <a:t>Toscana</a:t>
                      </a:r>
                      <a:endParaRPr lang="it-IT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Arial"/>
                        </a:rPr>
                        <a:t>9,847</a:t>
                      </a:r>
                      <a:r>
                        <a:rPr lang="en-US" sz="900" baseline="30000">
                          <a:latin typeface="Times New Roman"/>
                          <a:ea typeface="Calibri"/>
                          <a:cs typeface="Arial"/>
                        </a:rPr>
                        <a:t>***</a:t>
                      </a:r>
                      <a:endParaRPr lang="it-IT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Arial"/>
                        </a:rPr>
                        <a:t>14,79</a:t>
                      </a:r>
                      <a:r>
                        <a:rPr lang="en-US" sz="900" baseline="30000">
                          <a:latin typeface="Times New Roman"/>
                          <a:ea typeface="Calibri"/>
                          <a:cs typeface="Arial"/>
                        </a:rPr>
                        <a:t>***</a:t>
                      </a:r>
                      <a:endParaRPr lang="it-IT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Arial"/>
                        </a:rPr>
                        <a:t>Umbria</a:t>
                      </a:r>
                      <a:endParaRPr lang="it-IT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Arial"/>
                        </a:rPr>
                        <a:t>7,329</a:t>
                      </a:r>
                      <a:r>
                        <a:rPr lang="en-US" sz="900" baseline="30000">
                          <a:latin typeface="Times New Roman"/>
                          <a:ea typeface="Calibri"/>
                          <a:cs typeface="Arial"/>
                        </a:rPr>
                        <a:t>***</a:t>
                      </a:r>
                      <a:endParaRPr lang="it-IT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Arial"/>
                        </a:rPr>
                        <a:t>13,94</a:t>
                      </a:r>
                      <a:r>
                        <a:rPr lang="en-US" sz="900" baseline="30000">
                          <a:latin typeface="Times New Roman"/>
                          <a:ea typeface="Calibri"/>
                          <a:cs typeface="Arial"/>
                        </a:rPr>
                        <a:t>***</a:t>
                      </a:r>
                      <a:endParaRPr lang="it-IT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Arial"/>
                        </a:rPr>
                        <a:t>Marche</a:t>
                      </a:r>
                      <a:endParaRPr lang="it-IT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Arial"/>
                        </a:rPr>
                        <a:t>8,562</a:t>
                      </a:r>
                      <a:r>
                        <a:rPr lang="en-US" sz="900" baseline="30000">
                          <a:latin typeface="Times New Roman"/>
                          <a:ea typeface="Calibri"/>
                          <a:cs typeface="Arial"/>
                        </a:rPr>
                        <a:t>***</a:t>
                      </a:r>
                      <a:endParaRPr lang="it-IT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Arial"/>
                        </a:rPr>
                        <a:t>19,94</a:t>
                      </a:r>
                      <a:r>
                        <a:rPr lang="en-US" sz="900" baseline="30000">
                          <a:latin typeface="Times New Roman"/>
                          <a:ea typeface="Calibri"/>
                          <a:cs typeface="Arial"/>
                        </a:rPr>
                        <a:t>***</a:t>
                      </a:r>
                      <a:endParaRPr lang="it-IT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Arial"/>
                        </a:rPr>
                        <a:t>Abruzzo</a:t>
                      </a:r>
                      <a:endParaRPr lang="it-IT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Arial"/>
                        </a:rPr>
                        <a:t>-1,919</a:t>
                      </a:r>
                      <a:endParaRPr lang="it-IT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Arial"/>
                        </a:rPr>
                        <a:t>5,213</a:t>
                      </a:r>
                      <a:r>
                        <a:rPr lang="en-US" sz="900" baseline="30000">
                          <a:latin typeface="Times New Roman"/>
                          <a:ea typeface="Calibri"/>
                          <a:cs typeface="Arial"/>
                        </a:rPr>
                        <a:t>***</a:t>
                      </a:r>
                      <a:endParaRPr lang="it-IT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Arial"/>
                        </a:rPr>
                        <a:t>Molise</a:t>
                      </a:r>
                      <a:endParaRPr lang="it-IT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Arial"/>
                        </a:rPr>
                        <a:t>6,414</a:t>
                      </a:r>
                      <a:r>
                        <a:rPr lang="en-US" sz="900" baseline="30000">
                          <a:latin typeface="Times New Roman"/>
                          <a:ea typeface="Calibri"/>
                          <a:cs typeface="Arial"/>
                        </a:rPr>
                        <a:t>***</a:t>
                      </a:r>
                      <a:endParaRPr lang="it-IT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Arial"/>
                        </a:rPr>
                        <a:t>4,035</a:t>
                      </a:r>
                      <a:r>
                        <a:rPr lang="en-US" sz="900" baseline="30000">
                          <a:latin typeface="Times New Roman"/>
                          <a:ea typeface="Calibri"/>
                          <a:cs typeface="Arial"/>
                        </a:rPr>
                        <a:t>**</a:t>
                      </a:r>
                      <a:endParaRPr lang="it-IT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Arial"/>
                        </a:rPr>
                        <a:t>Campania</a:t>
                      </a:r>
                      <a:endParaRPr lang="it-IT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Arial"/>
                        </a:rPr>
                        <a:t>5,249</a:t>
                      </a:r>
                      <a:r>
                        <a:rPr lang="en-US" sz="900" baseline="30000">
                          <a:latin typeface="Times New Roman"/>
                          <a:ea typeface="Calibri"/>
                          <a:cs typeface="Arial"/>
                        </a:rPr>
                        <a:t>***</a:t>
                      </a:r>
                      <a:endParaRPr lang="it-IT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Arial"/>
                        </a:rPr>
                        <a:t>3,280</a:t>
                      </a:r>
                      <a:r>
                        <a:rPr lang="en-US" sz="900" baseline="30000">
                          <a:latin typeface="Times New Roman"/>
                          <a:ea typeface="Calibri"/>
                          <a:cs typeface="Arial"/>
                        </a:rPr>
                        <a:t>*</a:t>
                      </a:r>
                      <a:endParaRPr lang="it-IT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Arial"/>
                        </a:rPr>
                        <a:t>Puglia</a:t>
                      </a:r>
                      <a:endParaRPr lang="it-IT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Arial"/>
                        </a:rPr>
                        <a:t>8,875</a:t>
                      </a:r>
                      <a:r>
                        <a:rPr lang="en-US" sz="900" baseline="30000">
                          <a:latin typeface="Times New Roman"/>
                          <a:ea typeface="Calibri"/>
                          <a:cs typeface="Arial"/>
                        </a:rPr>
                        <a:t>***</a:t>
                      </a:r>
                      <a:endParaRPr lang="it-IT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Arial"/>
                        </a:rPr>
                        <a:t>14,53</a:t>
                      </a:r>
                      <a:r>
                        <a:rPr lang="en-US" sz="900" baseline="30000">
                          <a:latin typeface="Times New Roman"/>
                          <a:ea typeface="Calibri"/>
                          <a:cs typeface="Arial"/>
                        </a:rPr>
                        <a:t>***</a:t>
                      </a:r>
                      <a:endParaRPr lang="it-IT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Arial"/>
                        </a:rPr>
                        <a:t>Basilicata</a:t>
                      </a:r>
                      <a:endParaRPr lang="it-IT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Arial"/>
                        </a:rPr>
                        <a:t>3,480</a:t>
                      </a:r>
                      <a:r>
                        <a:rPr lang="en-US" sz="900" baseline="30000">
                          <a:latin typeface="Times New Roman"/>
                          <a:ea typeface="Calibri"/>
                          <a:cs typeface="Arial"/>
                        </a:rPr>
                        <a:t>**</a:t>
                      </a:r>
                      <a:endParaRPr lang="it-IT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Arial"/>
                        </a:rPr>
                        <a:t>10,67</a:t>
                      </a:r>
                      <a:r>
                        <a:rPr lang="en-US" sz="900" baseline="30000">
                          <a:latin typeface="Times New Roman"/>
                          <a:ea typeface="Calibri"/>
                          <a:cs typeface="Arial"/>
                        </a:rPr>
                        <a:t>***</a:t>
                      </a:r>
                      <a:endParaRPr lang="it-IT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Arial"/>
                        </a:rPr>
                        <a:t>Calabria</a:t>
                      </a:r>
                      <a:endParaRPr lang="it-IT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Arial"/>
                        </a:rPr>
                        <a:t>8,515</a:t>
                      </a:r>
                      <a:r>
                        <a:rPr lang="en-US" sz="900" baseline="30000">
                          <a:latin typeface="Times New Roman"/>
                          <a:ea typeface="Calibri"/>
                          <a:cs typeface="Arial"/>
                        </a:rPr>
                        <a:t>***</a:t>
                      </a:r>
                      <a:endParaRPr lang="it-IT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Arial"/>
                        </a:rPr>
                        <a:t>4,312</a:t>
                      </a:r>
                      <a:r>
                        <a:rPr lang="en-US" sz="900" baseline="30000">
                          <a:latin typeface="Times New Roman"/>
                          <a:ea typeface="Calibri"/>
                          <a:cs typeface="Arial"/>
                        </a:rPr>
                        <a:t>**</a:t>
                      </a:r>
                      <a:endParaRPr lang="it-IT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Arial"/>
                        </a:rPr>
                        <a:t>Sicilia</a:t>
                      </a:r>
                      <a:endParaRPr lang="it-IT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Arial"/>
                        </a:rPr>
                        <a:t>-2,876</a:t>
                      </a:r>
                      <a:r>
                        <a:rPr lang="en-US" sz="900" baseline="30000">
                          <a:latin typeface="Times New Roman"/>
                          <a:ea typeface="Calibri"/>
                          <a:cs typeface="Arial"/>
                        </a:rPr>
                        <a:t>*</a:t>
                      </a:r>
                      <a:endParaRPr lang="it-IT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Arial"/>
                        </a:rPr>
                        <a:t>1,053</a:t>
                      </a:r>
                      <a:endParaRPr lang="it-IT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Arial"/>
                        </a:rPr>
                        <a:t>Sardegna</a:t>
                      </a:r>
                      <a:endParaRPr lang="it-IT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Arial"/>
                        </a:rPr>
                        <a:t>3,414</a:t>
                      </a:r>
                      <a:r>
                        <a:rPr lang="en-US" sz="900" baseline="30000">
                          <a:latin typeface="Times New Roman"/>
                          <a:ea typeface="Calibri"/>
                          <a:cs typeface="Arial"/>
                        </a:rPr>
                        <a:t>*</a:t>
                      </a:r>
                      <a:endParaRPr lang="it-IT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Calibri"/>
                          <a:cs typeface="Arial"/>
                        </a:rPr>
                        <a:t>-9,332</a:t>
                      </a:r>
                      <a:r>
                        <a:rPr lang="en-US" sz="900" baseline="30000" dirty="0">
                          <a:latin typeface="Times New Roman"/>
                          <a:ea typeface="Calibri"/>
                          <a:cs typeface="Arial"/>
                        </a:rPr>
                        <a:t>***</a:t>
                      </a:r>
                      <a:endParaRPr lang="it-IT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Arial"/>
                        </a:rPr>
                        <a:t>Prov, Aut, Bolzano (l, it,)</a:t>
                      </a:r>
                      <a:endParaRPr lang="it-IT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Arial"/>
                        </a:rPr>
                        <a:t>4,034</a:t>
                      </a:r>
                      <a:r>
                        <a:rPr lang="en-US" sz="900" baseline="30000">
                          <a:latin typeface="Times New Roman"/>
                          <a:ea typeface="Calibri"/>
                          <a:cs typeface="Arial"/>
                        </a:rPr>
                        <a:t>**</a:t>
                      </a:r>
                      <a:endParaRPr lang="it-IT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Calibri"/>
                          <a:cs typeface="Arial"/>
                        </a:rPr>
                        <a:t>19,45</a:t>
                      </a:r>
                      <a:r>
                        <a:rPr lang="en-US" sz="900" baseline="30000" dirty="0">
                          <a:latin typeface="Times New Roman"/>
                          <a:ea typeface="Calibri"/>
                          <a:cs typeface="Arial"/>
                        </a:rPr>
                        <a:t>***</a:t>
                      </a:r>
                      <a:endParaRPr lang="it-IT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Arial"/>
                        </a:rPr>
                        <a:t>Prov, Aut, Trento</a:t>
                      </a:r>
                      <a:endParaRPr lang="it-IT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Arial"/>
                        </a:rPr>
                        <a:t>10,08</a:t>
                      </a:r>
                      <a:r>
                        <a:rPr lang="en-US" sz="900" baseline="30000">
                          <a:latin typeface="Times New Roman"/>
                          <a:ea typeface="Calibri"/>
                          <a:cs typeface="Arial"/>
                        </a:rPr>
                        <a:t>***</a:t>
                      </a:r>
                      <a:endParaRPr lang="it-IT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Arial"/>
                        </a:rPr>
                        <a:t>25,40</a:t>
                      </a:r>
                      <a:r>
                        <a:rPr lang="en-US" sz="900" baseline="30000">
                          <a:latin typeface="Times New Roman"/>
                          <a:ea typeface="Calibri"/>
                          <a:cs typeface="Arial"/>
                        </a:rPr>
                        <a:t>***</a:t>
                      </a:r>
                      <a:endParaRPr lang="it-IT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Arial"/>
                        </a:rPr>
                        <a:t>Licei</a:t>
                      </a:r>
                      <a:endParaRPr lang="it-IT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Calibri"/>
                          <a:cs typeface="Arial"/>
                        </a:rPr>
                        <a:t>7,713</a:t>
                      </a:r>
                      <a:r>
                        <a:rPr lang="en-US" sz="900" baseline="30000" dirty="0">
                          <a:latin typeface="Times New Roman"/>
                          <a:ea typeface="Calibri"/>
                          <a:cs typeface="Arial"/>
                        </a:rPr>
                        <a:t>***</a:t>
                      </a:r>
                      <a:endParaRPr lang="it-IT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Arial"/>
                        </a:rPr>
                        <a:t>Professionali</a:t>
                      </a:r>
                      <a:endParaRPr lang="it-IT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Calibri"/>
                          <a:cs typeface="Arial"/>
                        </a:rPr>
                        <a:t>-17,18</a:t>
                      </a:r>
                      <a:r>
                        <a:rPr lang="en-US" sz="900" baseline="30000" dirty="0">
                          <a:latin typeface="Times New Roman"/>
                          <a:ea typeface="Calibri"/>
                          <a:cs typeface="Arial"/>
                        </a:rPr>
                        <a:t>***</a:t>
                      </a:r>
                      <a:endParaRPr lang="it-IT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i="1">
                          <a:latin typeface="Times New Roman"/>
                          <a:ea typeface="Calibri"/>
                          <a:cs typeface="Arial"/>
                        </a:rPr>
                        <a:t>R</a:t>
                      </a:r>
                      <a:r>
                        <a:rPr lang="en-US" sz="900" baseline="30000">
                          <a:latin typeface="Times New Roman"/>
                          <a:ea typeface="Calibri"/>
                          <a:cs typeface="Arial"/>
                        </a:rPr>
                        <a:t>2</a:t>
                      </a:r>
                      <a:endParaRPr lang="it-IT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Arial"/>
                        </a:rPr>
                        <a:t>0,304</a:t>
                      </a:r>
                      <a:endParaRPr lang="it-IT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Arial"/>
                        </a:rPr>
                        <a:t>0,314</a:t>
                      </a:r>
                      <a:endParaRPr lang="it-IT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Arial"/>
                        </a:rPr>
                        <a:t>0,303</a:t>
                      </a:r>
                      <a:endParaRPr lang="it-IT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Calibri"/>
                          <a:cs typeface="Arial"/>
                        </a:rPr>
                        <a:t>0,393</a:t>
                      </a:r>
                      <a:endParaRPr lang="it-IT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latin typeface="Times New Roman"/>
                          <a:ea typeface="Calibri"/>
                          <a:cs typeface="Arial"/>
                        </a:rPr>
                        <a:t>adj</a:t>
                      </a:r>
                      <a:r>
                        <a:rPr lang="en-US" sz="900" dirty="0">
                          <a:latin typeface="Times New Roman"/>
                          <a:ea typeface="Calibri"/>
                          <a:cs typeface="Arial"/>
                        </a:rPr>
                        <a:t>, </a:t>
                      </a:r>
                      <a:r>
                        <a:rPr lang="en-US" sz="900" i="1" dirty="0">
                          <a:latin typeface="Times New Roman"/>
                          <a:ea typeface="Calibri"/>
                          <a:cs typeface="Arial"/>
                        </a:rPr>
                        <a:t>R</a:t>
                      </a:r>
                      <a:r>
                        <a:rPr lang="en-US" sz="900" baseline="30000" dirty="0">
                          <a:latin typeface="Times New Roman"/>
                          <a:ea typeface="Calibri"/>
                          <a:cs typeface="Arial"/>
                        </a:rPr>
                        <a:t>2</a:t>
                      </a:r>
                      <a:endParaRPr lang="it-IT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Arial"/>
                        </a:rPr>
                        <a:t>0,303</a:t>
                      </a:r>
                      <a:endParaRPr lang="it-IT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Arial"/>
                        </a:rPr>
                        <a:t>0,313</a:t>
                      </a:r>
                      <a:endParaRPr lang="it-IT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Arial"/>
                        </a:rPr>
                        <a:t>0,303</a:t>
                      </a:r>
                      <a:endParaRPr lang="it-IT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Calibri"/>
                          <a:cs typeface="Arial"/>
                        </a:rPr>
                        <a:t>0,392</a:t>
                      </a:r>
                      <a:endParaRPr lang="it-IT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ChangeArrowheads="1"/>
          </p:cNvSpPr>
          <p:nvPr/>
        </p:nvSpPr>
        <p:spPr bwMode="auto">
          <a:xfrm>
            <a:off x="250825" y="908050"/>
            <a:ext cx="8229600" cy="3651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01378" name="Rectangle 3"/>
          <p:cNvSpPr>
            <a:spLocks noChangeArrowheads="1"/>
          </p:cNvSpPr>
          <p:nvPr/>
        </p:nvSpPr>
        <p:spPr bwMode="auto">
          <a:xfrm rot="5400000">
            <a:off x="-2461418" y="3407568"/>
            <a:ext cx="6096000" cy="3651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it-IT"/>
          </a:p>
        </p:txBody>
      </p:sp>
      <p:sp>
        <p:nvSpPr>
          <p:cNvPr id="101379" name="Rectangle 4"/>
          <p:cNvSpPr>
            <a:spLocks noChangeArrowheads="1"/>
          </p:cNvSpPr>
          <p:nvPr/>
        </p:nvSpPr>
        <p:spPr bwMode="auto">
          <a:xfrm flipH="1">
            <a:off x="7315200" y="6553200"/>
            <a:ext cx="1600200" cy="1746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" charset="0"/>
            </a:endParaRPr>
          </a:p>
        </p:txBody>
      </p:sp>
      <p:sp>
        <p:nvSpPr>
          <p:cNvPr id="101380" name="Rectangle 5"/>
          <p:cNvSpPr>
            <a:spLocks noChangeArrowheads="1"/>
          </p:cNvSpPr>
          <p:nvPr/>
        </p:nvSpPr>
        <p:spPr bwMode="auto">
          <a:xfrm rot="-5400000">
            <a:off x="8420894" y="6423819"/>
            <a:ext cx="685800" cy="17462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it-IT"/>
          </a:p>
        </p:txBody>
      </p:sp>
      <p:sp>
        <p:nvSpPr>
          <p:cNvPr id="101381" name="Text Box 6"/>
          <p:cNvSpPr txBox="1">
            <a:spLocks noChangeArrowheads="1"/>
          </p:cNvSpPr>
          <p:nvPr/>
        </p:nvSpPr>
        <p:spPr bwMode="auto">
          <a:xfrm>
            <a:off x="4140200" y="112553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600"/>
          </a:p>
        </p:txBody>
      </p:sp>
      <p:sp>
        <p:nvSpPr>
          <p:cNvPr id="101382" name="Text Box 9"/>
          <p:cNvSpPr txBox="1">
            <a:spLocks noChangeArrowheads="1"/>
          </p:cNvSpPr>
          <p:nvPr/>
        </p:nvSpPr>
        <p:spPr bwMode="auto">
          <a:xfrm>
            <a:off x="684213" y="333375"/>
            <a:ext cx="71294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 dirty="0">
                <a:solidFill>
                  <a:srgbClr val="006699"/>
                </a:solidFill>
                <a:latin typeface="Book Antiqua" pitchFamily="18" charset="0"/>
              </a:rPr>
              <a:t>Gli effetti di composizione: </a:t>
            </a:r>
            <a:r>
              <a:rPr lang="it-IT" sz="2400" b="1" dirty="0" smtClean="0">
                <a:solidFill>
                  <a:srgbClr val="006699"/>
                </a:solidFill>
                <a:latin typeface="Book Antiqua" pitchFamily="18" charset="0"/>
              </a:rPr>
              <a:t> un esempio</a:t>
            </a:r>
            <a:endParaRPr lang="it-IT" sz="2400" b="1" i="1" dirty="0">
              <a:solidFill>
                <a:srgbClr val="006699"/>
              </a:solidFill>
              <a:latin typeface="Book Antiqua" pitchFamily="18" charset="0"/>
            </a:endParaRPr>
          </a:p>
        </p:txBody>
      </p:sp>
      <p:pic>
        <p:nvPicPr>
          <p:cNvPr id="10138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1025" y="0"/>
            <a:ext cx="9429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4" name="Text Box 8"/>
          <p:cNvSpPr txBox="1">
            <a:spLocks noChangeArrowheads="1"/>
          </p:cNvSpPr>
          <p:nvPr/>
        </p:nvSpPr>
        <p:spPr bwMode="auto">
          <a:xfrm rot="-5400000">
            <a:off x="-1755775" y="4211638"/>
            <a:ext cx="417671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dirty="0" smtClean="0"/>
              <a:t>ROMA – 10 luglio 2014</a:t>
            </a:r>
            <a:endParaRPr lang="it-IT" sz="1400" dirty="0"/>
          </a:p>
        </p:txBody>
      </p:sp>
      <p:graphicFrame>
        <p:nvGraphicFramePr>
          <p:cNvPr id="15" name="Grafico 14"/>
          <p:cNvGraphicFramePr>
            <a:graphicFrameLocks noGrp="1"/>
          </p:cNvGraphicFramePr>
          <p:nvPr/>
        </p:nvGraphicFramePr>
        <p:xfrm>
          <a:off x="683567" y="1052736"/>
          <a:ext cx="7920881" cy="5417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ChangeArrowheads="1"/>
          </p:cNvSpPr>
          <p:nvPr/>
        </p:nvSpPr>
        <p:spPr bwMode="auto">
          <a:xfrm>
            <a:off x="250825" y="908050"/>
            <a:ext cx="8229600" cy="3651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03426" name="Rectangle 3"/>
          <p:cNvSpPr>
            <a:spLocks noChangeArrowheads="1"/>
          </p:cNvSpPr>
          <p:nvPr/>
        </p:nvSpPr>
        <p:spPr bwMode="auto">
          <a:xfrm rot="5400000">
            <a:off x="-2461418" y="3407568"/>
            <a:ext cx="6096000" cy="3651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it-IT"/>
          </a:p>
        </p:txBody>
      </p:sp>
      <p:sp>
        <p:nvSpPr>
          <p:cNvPr id="103427" name="Rectangle 4"/>
          <p:cNvSpPr>
            <a:spLocks noChangeArrowheads="1"/>
          </p:cNvSpPr>
          <p:nvPr/>
        </p:nvSpPr>
        <p:spPr bwMode="auto">
          <a:xfrm flipH="1">
            <a:off x="7315200" y="6553200"/>
            <a:ext cx="1600200" cy="1746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" charset="0"/>
            </a:endParaRPr>
          </a:p>
        </p:txBody>
      </p:sp>
      <p:sp>
        <p:nvSpPr>
          <p:cNvPr id="103428" name="Rectangle 5"/>
          <p:cNvSpPr>
            <a:spLocks noChangeArrowheads="1"/>
          </p:cNvSpPr>
          <p:nvPr/>
        </p:nvSpPr>
        <p:spPr bwMode="auto">
          <a:xfrm rot="-5400000">
            <a:off x="8420894" y="6423819"/>
            <a:ext cx="685800" cy="17462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it-IT"/>
          </a:p>
        </p:txBody>
      </p:sp>
      <p:sp>
        <p:nvSpPr>
          <p:cNvPr id="103429" name="Text Box 6"/>
          <p:cNvSpPr txBox="1">
            <a:spLocks noChangeArrowheads="1"/>
          </p:cNvSpPr>
          <p:nvPr/>
        </p:nvSpPr>
        <p:spPr bwMode="auto">
          <a:xfrm>
            <a:off x="4140200" y="112553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600"/>
          </a:p>
        </p:txBody>
      </p:sp>
      <p:sp>
        <p:nvSpPr>
          <p:cNvPr id="103430" name="Text Box 9"/>
          <p:cNvSpPr txBox="1">
            <a:spLocks noChangeArrowheads="1"/>
          </p:cNvSpPr>
          <p:nvPr/>
        </p:nvSpPr>
        <p:spPr bwMode="auto">
          <a:xfrm>
            <a:off x="684213" y="333375"/>
            <a:ext cx="7129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>
                <a:solidFill>
                  <a:srgbClr val="006699"/>
                </a:solidFill>
                <a:latin typeface="Book Antiqua" pitchFamily="18" charset="0"/>
              </a:rPr>
              <a:t>Gli effetti sull</a:t>
            </a:r>
            <a:r>
              <a:rPr lang="it-IT" altLang="it-IT" sz="2400" b="1">
                <a:solidFill>
                  <a:srgbClr val="006699"/>
                </a:solidFill>
                <a:latin typeface="Book Antiqua" pitchFamily="18" charset="0"/>
              </a:rPr>
              <a:t>’</a:t>
            </a:r>
            <a:r>
              <a:rPr lang="it-IT" sz="2400" b="1">
                <a:solidFill>
                  <a:srgbClr val="006699"/>
                </a:solidFill>
                <a:latin typeface="Book Antiqua" pitchFamily="18" charset="0"/>
              </a:rPr>
              <a:t>ordinamento dei risultati regionali</a:t>
            </a:r>
            <a:endParaRPr lang="it-IT" sz="2400" b="1" i="1">
              <a:solidFill>
                <a:srgbClr val="006699"/>
              </a:solidFill>
              <a:latin typeface="Book Antiqua" pitchFamily="18" charset="0"/>
            </a:endParaRPr>
          </a:p>
        </p:txBody>
      </p:sp>
      <p:pic>
        <p:nvPicPr>
          <p:cNvPr id="103431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1025" y="0"/>
            <a:ext cx="9429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32" name="Text Box 8"/>
          <p:cNvSpPr txBox="1">
            <a:spLocks noChangeArrowheads="1"/>
          </p:cNvSpPr>
          <p:nvPr/>
        </p:nvSpPr>
        <p:spPr bwMode="auto">
          <a:xfrm rot="-5400000">
            <a:off x="-1755775" y="4211638"/>
            <a:ext cx="417671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dirty="0" smtClean="0"/>
              <a:t>ROMA – 10 luglio 2014</a:t>
            </a:r>
            <a:endParaRPr lang="it-IT" sz="1400" dirty="0"/>
          </a:p>
        </p:txBody>
      </p:sp>
      <p:pic>
        <p:nvPicPr>
          <p:cNvPr id="11" name="Immagine 10" descr="grafico_residui_mat_liv5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31640" y="980728"/>
            <a:ext cx="5184576" cy="5517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ChangeArrowheads="1"/>
          </p:cNvSpPr>
          <p:nvPr/>
        </p:nvSpPr>
        <p:spPr bwMode="auto">
          <a:xfrm>
            <a:off x="250825" y="908050"/>
            <a:ext cx="8229600" cy="3651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05474" name="Rectangle 3"/>
          <p:cNvSpPr>
            <a:spLocks noChangeArrowheads="1"/>
          </p:cNvSpPr>
          <p:nvPr/>
        </p:nvSpPr>
        <p:spPr bwMode="auto">
          <a:xfrm rot="5400000">
            <a:off x="-2461418" y="3407568"/>
            <a:ext cx="6096000" cy="3651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it-IT"/>
          </a:p>
        </p:txBody>
      </p:sp>
      <p:sp>
        <p:nvSpPr>
          <p:cNvPr id="105475" name="Rectangle 4"/>
          <p:cNvSpPr>
            <a:spLocks noChangeArrowheads="1"/>
          </p:cNvSpPr>
          <p:nvPr/>
        </p:nvSpPr>
        <p:spPr bwMode="auto">
          <a:xfrm flipH="1">
            <a:off x="7315200" y="6553200"/>
            <a:ext cx="1600200" cy="1746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" charset="0"/>
            </a:endParaRPr>
          </a:p>
        </p:txBody>
      </p:sp>
      <p:sp>
        <p:nvSpPr>
          <p:cNvPr id="105476" name="Rectangle 5"/>
          <p:cNvSpPr>
            <a:spLocks noChangeArrowheads="1"/>
          </p:cNvSpPr>
          <p:nvPr/>
        </p:nvSpPr>
        <p:spPr bwMode="auto">
          <a:xfrm rot="-5400000">
            <a:off x="8420894" y="6423819"/>
            <a:ext cx="685800" cy="17462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it-IT"/>
          </a:p>
        </p:txBody>
      </p:sp>
      <p:sp>
        <p:nvSpPr>
          <p:cNvPr id="105477" name="Text Box 6"/>
          <p:cNvSpPr txBox="1">
            <a:spLocks noChangeArrowheads="1"/>
          </p:cNvSpPr>
          <p:nvPr/>
        </p:nvSpPr>
        <p:spPr bwMode="auto">
          <a:xfrm>
            <a:off x="4140200" y="112553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600"/>
          </a:p>
        </p:txBody>
      </p:sp>
      <p:sp>
        <p:nvSpPr>
          <p:cNvPr id="105478" name="Text Box 9"/>
          <p:cNvSpPr txBox="1">
            <a:spLocks noChangeArrowheads="1"/>
          </p:cNvSpPr>
          <p:nvPr/>
        </p:nvSpPr>
        <p:spPr bwMode="auto">
          <a:xfrm>
            <a:off x="684213" y="333375"/>
            <a:ext cx="7129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>
                <a:solidFill>
                  <a:srgbClr val="006699"/>
                </a:solidFill>
                <a:latin typeface="Book Antiqua" pitchFamily="18" charset="0"/>
              </a:rPr>
              <a:t>Gli effetti sull</a:t>
            </a:r>
            <a:r>
              <a:rPr lang="it-IT" altLang="it-IT" sz="2400" b="1">
                <a:solidFill>
                  <a:srgbClr val="006699"/>
                </a:solidFill>
                <a:latin typeface="Book Antiqua" pitchFamily="18" charset="0"/>
              </a:rPr>
              <a:t>’</a:t>
            </a:r>
            <a:r>
              <a:rPr lang="it-IT" sz="2400" b="1">
                <a:solidFill>
                  <a:srgbClr val="006699"/>
                </a:solidFill>
                <a:latin typeface="Book Antiqua" pitchFamily="18" charset="0"/>
              </a:rPr>
              <a:t>ordinamento dei risultati regionali</a:t>
            </a:r>
            <a:endParaRPr lang="it-IT" sz="2400" b="1" i="1">
              <a:solidFill>
                <a:srgbClr val="006699"/>
              </a:solidFill>
              <a:latin typeface="Book Antiqua" pitchFamily="18" charset="0"/>
            </a:endParaRPr>
          </a:p>
        </p:txBody>
      </p:sp>
      <p:pic>
        <p:nvPicPr>
          <p:cNvPr id="105479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1025" y="0"/>
            <a:ext cx="9429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80" name="Text Box 8"/>
          <p:cNvSpPr txBox="1">
            <a:spLocks noChangeArrowheads="1"/>
          </p:cNvSpPr>
          <p:nvPr/>
        </p:nvSpPr>
        <p:spPr bwMode="auto">
          <a:xfrm rot="-5400000">
            <a:off x="-1755775" y="4211638"/>
            <a:ext cx="417671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dirty="0" smtClean="0"/>
              <a:t>ROMA – 10 luglio 2014</a:t>
            </a:r>
            <a:endParaRPr lang="it-IT" sz="1400" dirty="0"/>
          </a:p>
        </p:txBody>
      </p:sp>
      <p:pic>
        <p:nvPicPr>
          <p:cNvPr id="11" name="Immagine 10" descr="grafico_residui_mat_liv10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31640" y="1052737"/>
            <a:ext cx="5076289" cy="5436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ChangeArrowheads="1"/>
          </p:cNvSpPr>
          <p:nvPr/>
        </p:nvSpPr>
        <p:spPr bwMode="auto">
          <a:xfrm>
            <a:off x="250825" y="908050"/>
            <a:ext cx="8229600" cy="3651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07522" name="Rectangle 3"/>
          <p:cNvSpPr>
            <a:spLocks noChangeArrowheads="1"/>
          </p:cNvSpPr>
          <p:nvPr/>
        </p:nvSpPr>
        <p:spPr bwMode="auto">
          <a:xfrm rot="5400000">
            <a:off x="-2461418" y="3407568"/>
            <a:ext cx="6096000" cy="3651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it-IT"/>
          </a:p>
        </p:txBody>
      </p:sp>
      <p:sp>
        <p:nvSpPr>
          <p:cNvPr id="107523" name="Rectangle 4"/>
          <p:cNvSpPr>
            <a:spLocks noChangeArrowheads="1"/>
          </p:cNvSpPr>
          <p:nvPr/>
        </p:nvSpPr>
        <p:spPr bwMode="auto">
          <a:xfrm flipH="1">
            <a:off x="7315200" y="6553200"/>
            <a:ext cx="1600200" cy="1746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" charset="0"/>
            </a:endParaRPr>
          </a:p>
        </p:txBody>
      </p:sp>
      <p:sp>
        <p:nvSpPr>
          <p:cNvPr id="107524" name="Rectangle 5"/>
          <p:cNvSpPr>
            <a:spLocks noChangeArrowheads="1"/>
          </p:cNvSpPr>
          <p:nvPr/>
        </p:nvSpPr>
        <p:spPr bwMode="auto">
          <a:xfrm rot="-5400000">
            <a:off x="8420894" y="6423819"/>
            <a:ext cx="685800" cy="17462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it-IT"/>
          </a:p>
        </p:txBody>
      </p:sp>
      <p:sp>
        <p:nvSpPr>
          <p:cNvPr id="107525" name="Text Box 6"/>
          <p:cNvSpPr txBox="1">
            <a:spLocks noChangeArrowheads="1"/>
          </p:cNvSpPr>
          <p:nvPr/>
        </p:nvSpPr>
        <p:spPr bwMode="auto">
          <a:xfrm>
            <a:off x="4140200" y="112553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600"/>
          </a:p>
        </p:txBody>
      </p:sp>
      <p:sp>
        <p:nvSpPr>
          <p:cNvPr id="107526" name="Text Box 9"/>
          <p:cNvSpPr txBox="1">
            <a:spLocks noChangeArrowheads="1"/>
          </p:cNvSpPr>
          <p:nvPr/>
        </p:nvSpPr>
        <p:spPr bwMode="auto">
          <a:xfrm>
            <a:off x="684213" y="333375"/>
            <a:ext cx="7129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>
                <a:solidFill>
                  <a:srgbClr val="006699"/>
                </a:solidFill>
                <a:latin typeface="Book Antiqua" pitchFamily="18" charset="0"/>
              </a:rPr>
              <a:t>Considerazioni conclusive</a:t>
            </a:r>
            <a:endParaRPr lang="it-IT" sz="2400" b="1" i="1">
              <a:solidFill>
                <a:srgbClr val="006699"/>
              </a:solidFill>
              <a:latin typeface="Book Antiqua" pitchFamily="18" charset="0"/>
            </a:endParaRPr>
          </a:p>
        </p:txBody>
      </p:sp>
      <p:pic>
        <p:nvPicPr>
          <p:cNvPr id="107527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1025" y="0"/>
            <a:ext cx="9429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8" name="Text Box 15"/>
          <p:cNvSpPr txBox="1">
            <a:spLocks noChangeArrowheads="1"/>
          </p:cNvSpPr>
          <p:nvPr/>
        </p:nvSpPr>
        <p:spPr bwMode="auto">
          <a:xfrm>
            <a:off x="539750" y="836613"/>
            <a:ext cx="8604250" cy="492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3" indent="-182563">
              <a:lnSpc>
                <a:spcPct val="150000"/>
              </a:lnSpc>
              <a:spcAft>
                <a:spcPts val="600"/>
              </a:spcAft>
              <a:buClr>
                <a:srgbClr val="006699"/>
              </a:buClr>
              <a:buFont typeface="Arial" pitchFamily="34" charset="0"/>
              <a:buChar char="•"/>
            </a:pPr>
            <a:r>
              <a:rPr lang="it-IT" sz="2000" b="1" u="sng" dirty="0">
                <a:latin typeface="Book Antiqua" pitchFamily="18" charset="0"/>
              </a:rPr>
              <a:t>Inserimento del sistema delle prove INVALSI nel più ampio SISTEMA NAZIONALE </a:t>
            </a:r>
            <a:r>
              <a:rPr lang="it-IT" sz="2000" b="1" u="sng" dirty="0" err="1">
                <a:latin typeface="Book Antiqua" pitchFamily="18" charset="0"/>
              </a:rPr>
              <a:t>DI</a:t>
            </a:r>
            <a:r>
              <a:rPr lang="it-IT" sz="2000" b="1" u="sng" dirty="0">
                <a:latin typeface="Book Antiqua" pitchFamily="18" charset="0"/>
              </a:rPr>
              <a:t> VALUTAZIONE</a:t>
            </a:r>
          </a:p>
          <a:p>
            <a:pPr marL="182563" indent="-182563">
              <a:lnSpc>
                <a:spcPct val="150000"/>
              </a:lnSpc>
              <a:spcAft>
                <a:spcPts val="600"/>
              </a:spcAft>
              <a:buClr>
                <a:srgbClr val="006699"/>
              </a:buClr>
              <a:buFont typeface="Arial" pitchFamily="34" charset="0"/>
              <a:buChar char="•"/>
            </a:pPr>
            <a:r>
              <a:rPr lang="it-IT" sz="2000" b="1" u="sng" dirty="0">
                <a:latin typeface="Book Antiqua" pitchFamily="18" charset="0"/>
              </a:rPr>
              <a:t>Consolidamento del rapporto con le scuole e coinvolgimenti anche di settori finora esclusi (esempio la formazione professionale)</a:t>
            </a:r>
          </a:p>
          <a:p>
            <a:pPr marL="182563" indent="-182563">
              <a:lnSpc>
                <a:spcPct val="150000"/>
              </a:lnSpc>
              <a:spcAft>
                <a:spcPts val="600"/>
              </a:spcAft>
              <a:buClr>
                <a:srgbClr val="006699"/>
              </a:buClr>
              <a:buFont typeface="Arial" pitchFamily="34" charset="0"/>
              <a:buChar char="•"/>
            </a:pPr>
            <a:r>
              <a:rPr lang="it-IT" sz="2000" b="1" u="sng" dirty="0">
                <a:latin typeface="Book Antiqua" pitchFamily="18" charset="0"/>
              </a:rPr>
              <a:t>Restituzione dei dati:</a:t>
            </a:r>
            <a:r>
              <a:rPr lang="it-IT" sz="2000" b="1" dirty="0">
                <a:latin typeface="Book Antiqua" pitchFamily="18" charset="0"/>
              </a:rPr>
              <a:t> a) aiuti alla lettura, b) celerità nella restituzione, c) strumenti per l</a:t>
            </a:r>
            <a:r>
              <a:rPr lang="it-IT" altLang="it-IT" sz="2000" b="1" dirty="0">
                <a:latin typeface="Book Antiqua" pitchFamily="18" charset="0"/>
              </a:rPr>
              <a:t>’</a:t>
            </a:r>
            <a:r>
              <a:rPr lang="it-IT" sz="2000" b="1" dirty="0">
                <a:latin typeface="Book Antiqua" pitchFamily="18" charset="0"/>
              </a:rPr>
              <a:t>autovalutazione </a:t>
            </a:r>
          </a:p>
          <a:p>
            <a:pPr marL="182563" indent="-182563">
              <a:lnSpc>
                <a:spcPct val="150000"/>
              </a:lnSpc>
              <a:spcAft>
                <a:spcPts val="600"/>
              </a:spcAft>
              <a:buClr>
                <a:srgbClr val="006699"/>
              </a:buClr>
              <a:buFont typeface="Arial" pitchFamily="34" charset="0"/>
              <a:buChar char="•"/>
            </a:pPr>
            <a:r>
              <a:rPr lang="it-IT" sz="2000" b="1" u="sng" dirty="0">
                <a:latin typeface="Book Antiqua" pitchFamily="18" charset="0"/>
              </a:rPr>
              <a:t>«Tempistica» adeguata</a:t>
            </a:r>
          </a:p>
          <a:p>
            <a:pPr marL="182563" indent="-182563">
              <a:lnSpc>
                <a:spcPct val="150000"/>
              </a:lnSpc>
              <a:spcAft>
                <a:spcPts val="600"/>
              </a:spcAft>
              <a:buClr>
                <a:srgbClr val="006699"/>
              </a:buClr>
              <a:buFont typeface="Arial" pitchFamily="34" charset="0"/>
              <a:buChar char="•"/>
            </a:pPr>
            <a:r>
              <a:rPr lang="it-IT" sz="2000" b="1" u="sng" dirty="0">
                <a:latin typeface="Book Antiqua" pitchFamily="18" charset="0"/>
              </a:rPr>
              <a:t>Introduzione di più tecnologia (raccolta dei dati, uso del PC, ecc.)</a:t>
            </a:r>
          </a:p>
          <a:p>
            <a:pPr marL="182563" indent="-182563">
              <a:lnSpc>
                <a:spcPct val="150000"/>
              </a:lnSpc>
              <a:spcAft>
                <a:spcPts val="600"/>
              </a:spcAft>
              <a:buClr>
                <a:srgbClr val="006699"/>
              </a:buClr>
              <a:buFont typeface="Arial" pitchFamily="34" charset="0"/>
              <a:buChar char="•"/>
            </a:pPr>
            <a:r>
              <a:rPr lang="it-IT" sz="2000" b="1" u="sng" dirty="0">
                <a:latin typeface="Book Antiqua" pitchFamily="18" charset="0"/>
              </a:rPr>
              <a:t>Rafforzamento della valenza </a:t>
            </a:r>
            <a:r>
              <a:rPr lang="it-IT" sz="2000" b="1" i="1" u="sng" dirty="0">
                <a:latin typeface="Book Antiqua" pitchFamily="18" charset="0"/>
              </a:rPr>
              <a:t>per</a:t>
            </a:r>
            <a:r>
              <a:rPr lang="it-IT" sz="2000" b="1" u="sng" dirty="0">
                <a:latin typeface="Book Antiqua" pitchFamily="18" charset="0"/>
              </a:rPr>
              <a:t> (e non </a:t>
            </a:r>
            <a:r>
              <a:rPr lang="it-IT" sz="2000" b="1" i="1" u="sng" dirty="0">
                <a:latin typeface="Book Antiqua" pitchFamily="18" charset="0"/>
              </a:rPr>
              <a:t>su</a:t>
            </a:r>
            <a:r>
              <a:rPr lang="it-IT" sz="2000" b="1" u="sng" dirty="0">
                <a:latin typeface="Book Antiqua" pitchFamily="18" charset="0"/>
              </a:rPr>
              <a:t>) la scuola della misurazione (coinvolgimento di tutte le componenti)</a:t>
            </a:r>
          </a:p>
          <a:p>
            <a:pPr marL="182563" indent="-182563">
              <a:lnSpc>
                <a:spcPct val="150000"/>
              </a:lnSpc>
              <a:spcAft>
                <a:spcPts val="600"/>
              </a:spcAft>
              <a:buClr>
                <a:srgbClr val="006699"/>
              </a:buClr>
              <a:buFont typeface="Arial" pitchFamily="34" charset="0"/>
              <a:buChar char="•"/>
            </a:pPr>
            <a:r>
              <a:rPr lang="it-IT" sz="2000" b="1" u="sng" dirty="0">
                <a:latin typeface="Book Antiqua" pitchFamily="18" charset="0"/>
              </a:rPr>
              <a:t>Rafforzamento delle azioni per il superamento del fenomeno del </a:t>
            </a:r>
            <a:r>
              <a:rPr lang="it-IT" sz="2000" b="1" i="1" u="sng" dirty="0" err="1">
                <a:latin typeface="Book Antiqua" pitchFamily="18" charset="0"/>
              </a:rPr>
              <a:t>cheating</a:t>
            </a:r>
            <a:endParaRPr lang="it-IT" sz="2000" b="1" i="1" u="sng" dirty="0">
              <a:latin typeface="Book Antiqua" pitchFamily="18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 rot="-5400000">
            <a:off x="-1755775" y="4211638"/>
            <a:ext cx="417671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dirty="0" smtClean="0"/>
              <a:t>ROMA – 10 luglio 2014</a:t>
            </a:r>
            <a:endParaRPr lang="it-IT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ChangeArrowheads="1"/>
          </p:cNvSpPr>
          <p:nvPr/>
        </p:nvSpPr>
        <p:spPr bwMode="auto">
          <a:xfrm>
            <a:off x="250825" y="908050"/>
            <a:ext cx="8229600" cy="3651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554" name="Rectangle 3"/>
          <p:cNvSpPr>
            <a:spLocks noChangeArrowheads="1"/>
          </p:cNvSpPr>
          <p:nvPr/>
        </p:nvSpPr>
        <p:spPr bwMode="auto">
          <a:xfrm rot="5400000">
            <a:off x="-2461418" y="3407568"/>
            <a:ext cx="6096000" cy="3651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it-IT"/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 flipH="1">
            <a:off x="7315200" y="6553200"/>
            <a:ext cx="1600200" cy="1746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" charset="0"/>
            </a:endParaRPr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 rot="-5400000">
            <a:off x="8420894" y="6423819"/>
            <a:ext cx="685800" cy="17462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it-IT"/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4140200" y="112553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600"/>
          </a:p>
        </p:txBody>
      </p:sp>
      <p:sp>
        <p:nvSpPr>
          <p:cNvPr id="23558" name="Text Box 9"/>
          <p:cNvSpPr txBox="1">
            <a:spLocks noChangeArrowheads="1"/>
          </p:cNvSpPr>
          <p:nvPr/>
        </p:nvSpPr>
        <p:spPr bwMode="auto">
          <a:xfrm>
            <a:off x="684213" y="333375"/>
            <a:ext cx="7129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>
                <a:solidFill>
                  <a:srgbClr val="006699"/>
                </a:solidFill>
                <a:latin typeface="Book Antiqua" pitchFamily="18" charset="0"/>
              </a:rPr>
              <a:t>Lo svolgimento delle prove</a:t>
            </a:r>
            <a:endParaRPr lang="it-IT" sz="2400" b="1" i="1">
              <a:solidFill>
                <a:srgbClr val="006699"/>
              </a:solidFill>
              <a:latin typeface="Book Antiqua" pitchFamily="18" charset="0"/>
            </a:endParaRPr>
          </a:p>
        </p:txBody>
      </p:sp>
      <p:pic>
        <p:nvPicPr>
          <p:cNvPr id="23559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1025" y="0"/>
            <a:ext cx="9429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Text Box 15"/>
          <p:cNvSpPr txBox="1">
            <a:spLocks noChangeArrowheads="1"/>
          </p:cNvSpPr>
          <p:nvPr/>
        </p:nvSpPr>
        <p:spPr bwMode="auto">
          <a:xfrm>
            <a:off x="604838" y="1773238"/>
            <a:ext cx="8431212" cy="414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3" indent="-182563">
              <a:lnSpc>
                <a:spcPct val="80000"/>
              </a:lnSpc>
              <a:spcBef>
                <a:spcPct val="20000"/>
              </a:spcBef>
              <a:spcAft>
                <a:spcPts val="4200"/>
              </a:spcAft>
              <a:buClr>
                <a:srgbClr val="006699"/>
              </a:buClr>
              <a:buFont typeface="Arial" pitchFamily="34" charset="0"/>
              <a:buChar char="•"/>
            </a:pPr>
            <a:r>
              <a:rPr lang="it-IT" sz="2000" b="1" u="sng" dirty="0">
                <a:latin typeface="Book Antiqua" pitchFamily="18" charset="0"/>
              </a:rPr>
              <a:t>6</a:t>
            </a:r>
            <a:r>
              <a:rPr lang="it-IT" sz="2000" b="1" u="sng" dirty="0" smtClean="0">
                <a:latin typeface="Book Antiqua" pitchFamily="18" charset="0"/>
              </a:rPr>
              <a:t> </a:t>
            </a:r>
            <a:r>
              <a:rPr lang="it-IT" sz="2000" b="1" u="sng" dirty="0">
                <a:latin typeface="Book Antiqua" pitchFamily="18" charset="0"/>
              </a:rPr>
              <a:t>maggio </a:t>
            </a:r>
            <a:r>
              <a:rPr lang="it-IT" sz="2000" b="1" u="sng" dirty="0" smtClean="0">
                <a:latin typeface="Book Antiqua" pitchFamily="18" charset="0"/>
              </a:rPr>
              <a:t>2014</a:t>
            </a:r>
            <a:r>
              <a:rPr lang="it-IT" sz="2000" dirty="0" smtClean="0">
                <a:latin typeface="Book Antiqua" pitchFamily="18" charset="0"/>
              </a:rPr>
              <a:t>: </a:t>
            </a:r>
            <a:r>
              <a:rPr lang="it-IT" sz="2000" dirty="0">
                <a:latin typeface="Book Antiqua" pitchFamily="18" charset="0"/>
              </a:rPr>
              <a:t>classi II e V primaria (Italiano)</a:t>
            </a:r>
          </a:p>
          <a:p>
            <a:pPr marL="182563" indent="-182563">
              <a:lnSpc>
                <a:spcPct val="80000"/>
              </a:lnSpc>
              <a:spcBef>
                <a:spcPct val="20000"/>
              </a:spcBef>
              <a:spcAft>
                <a:spcPts val="4200"/>
              </a:spcAft>
              <a:buClr>
                <a:srgbClr val="006699"/>
              </a:buClr>
              <a:buFont typeface="Arial" pitchFamily="34" charset="0"/>
              <a:buChar char="•"/>
            </a:pPr>
            <a:r>
              <a:rPr lang="it-IT" sz="2000" b="1" u="sng" dirty="0" smtClean="0">
                <a:latin typeface="Book Antiqua" pitchFamily="18" charset="0"/>
              </a:rPr>
              <a:t>7 </a:t>
            </a:r>
            <a:r>
              <a:rPr lang="it-IT" sz="2000" b="1" u="sng" dirty="0">
                <a:latin typeface="Book Antiqua" pitchFamily="18" charset="0"/>
              </a:rPr>
              <a:t>maggio </a:t>
            </a:r>
            <a:r>
              <a:rPr lang="it-IT" sz="2000" b="1" u="sng" dirty="0" smtClean="0">
                <a:latin typeface="Book Antiqua" pitchFamily="18" charset="0"/>
              </a:rPr>
              <a:t>2014</a:t>
            </a:r>
            <a:r>
              <a:rPr lang="it-IT" sz="2000" dirty="0" smtClean="0">
                <a:latin typeface="Book Antiqua" pitchFamily="18" charset="0"/>
              </a:rPr>
              <a:t>: </a:t>
            </a:r>
            <a:r>
              <a:rPr lang="it-IT" sz="2000" dirty="0">
                <a:latin typeface="Book Antiqua" pitchFamily="18" charset="0"/>
              </a:rPr>
              <a:t>classe II e V primaria (Matematica)</a:t>
            </a:r>
          </a:p>
          <a:p>
            <a:pPr marL="182563" indent="-182563">
              <a:lnSpc>
                <a:spcPct val="80000"/>
              </a:lnSpc>
              <a:spcBef>
                <a:spcPct val="20000"/>
              </a:spcBef>
              <a:spcAft>
                <a:spcPts val="4200"/>
              </a:spcAft>
              <a:buClr>
                <a:srgbClr val="006699"/>
              </a:buClr>
              <a:buFont typeface="Arial" pitchFamily="34" charset="0"/>
              <a:buChar char="•"/>
            </a:pPr>
            <a:r>
              <a:rPr lang="it-IT" sz="2000" b="1" u="sng" dirty="0" smtClean="0">
                <a:latin typeface="Book Antiqua" pitchFamily="18" charset="0"/>
              </a:rPr>
              <a:t>13 </a:t>
            </a:r>
            <a:r>
              <a:rPr lang="it-IT" sz="2000" b="1" u="sng" dirty="0">
                <a:latin typeface="Book Antiqua" pitchFamily="18" charset="0"/>
              </a:rPr>
              <a:t>maggio </a:t>
            </a:r>
            <a:r>
              <a:rPr lang="it-IT" sz="2000" b="1" u="sng" dirty="0" smtClean="0">
                <a:latin typeface="Book Antiqua" pitchFamily="18" charset="0"/>
              </a:rPr>
              <a:t>2014</a:t>
            </a:r>
            <a:r>
              <a:rPr lang="it-IT" sz="2000" dirty="0" smtClean="0">
                <a:latin typeface="Book Antiqua" pitchFamily="18" charset="0"/>
              </a:rPr>
              <a:t>: </a:t>
            </a:r>
            <a:r>
              <a:rPr lang="it-IT" sz="2000" dirty="0">
                <a:latin typeface="Book Antiqua" pitchFamily="18" charset="0"/>
              </a:rPr>
              <a:t>classe II secondaria di secondo grado</a:t>
            </a:r>
          </a:p>
          <a:p>
            <a:pPr marL="182563" indent="-182563">
              <a:lnSpc>
                <a:spcPct val="80000"/>
              </a:lnSpc>
              <a:spcBef>
                <a:spcPct val="20000"/>
              </a:spcBef>
              <a:spcAft>
                <a:spcPts val="4200"/>
              </a:spcAft>
              <a:buClr>
                <a:srgbClr val="006699"/>
              </a:buClr>
              <a:buFont typeface="Arial" pitchFamily="34" charset="0"/>
              <a:buChar char="•"/>
            </a:pPr>
            <a:r>
              <a:rPr lang="it-IT" sz="2000" b="1" u="sng" dirty="0" smtClean="0">
                <a:latin typeface="Book Antiqua" pitchFamily="18" charset="0"/>
              </a:rPr>
              <a:t>19 </a:t>
            </a:r>
            <a:r>
              <a:rPr lang="it-IT" sz="2000" b="1" u="sng" dirty="0">
                <a:latin typeface="Book Antiqua" pitchFamily="18" charset="0"/>
              </a:rPr>
              <a:t>giugno </a:t>
            </a:r>
            <a:r>
              <a:rPr lang="it-IT" sz="2000" b="1" u="sng" dirty="0" smtClean="0">
                <a:latin typeface="Book Antiqua" pitchFamily="18" charset="0"/>
              </a:rPr>
              <a:t>2014</a:t>
            </a:r>
            <a:r>
              <a:rPr lang="it-IT" sz="2000" dirty="0" smtClean="0">
                <a:latin typeface="Book Antiqua" pitchFamily="18" charset="0"/>
              </a:rPr>
              <a:t>: </a:t>
            </a:r>
            <a:r>
              <a:rPr lang="it-IT" sz="2000" dirty="0">
                <a:latin typeface="Book Antiqua" pitchFamily="18" charset="0"/>
              </a:rPr>
              <a:t>classe III secondaria di primo grado (Prova nazionale) </a:t>
            </a:r>
          </a:p>
        </p:txBody>
      </p:sp>
      <p:sp>
        <p:nvSpPr>
          <p:cNvPr id="23561" name="Text Box 8"/>
          <p:cNvSpPr txBox="1">
            <a:spLocks noChangeArrowheads="1"/>
          </p:cNvSpPr>
          <p:nvPr/>
        </p:nvSpPr>
        <p:spPr bwMode="auto">
          <a:xfrm rot="-5400000">
            <a:off x="-1755775" y="4211638"/>
            <a:ext cx="417671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dirty="0" smtClean="0"/>
              <a:t>ROMA – 10 luglio 2014</a:t>
            </a:r>
            <a:endParaRPr lang="it-IT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ChangeArrowheads="1"/>
          </p:cNvSpPr>
          <p:nvPr/>
        </p:nvSpPr>
        <p:spPr bwMode="auto">
          <a:xfrm>
            <a:off x="250825" y="908050"/>
            <a:ext cx="8229600" cy="3651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602" name="Rectangle 3"/>
          <p:cNvSpPr>
            <a:spLocks noChangeArrowheads="1"/>
          </p:cNvSpPr>
          <p:nvPr/>
        </p:nvSpPr>
        <p:spPr bwMode="auto">
          <a:xfrm rot="5400000">
            <a:off x="-2461418" y="3407568"/>
            <a:ext cx="6096000" cy="3651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it-IT"/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 flipH="1">
            <a:off x="7315200" y="6553200"/>
            <a:ext cx="1600200" cy="1746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" charset="0"/>
            </a:endParaRPr>
          </a:p>
        </p:txBody>
      </p:sp>
      <p:sp>
        <p:nvSpPr>
          <p:cNvPr id="25604" name="Rectangle 5"/>
          <p:cNvSpPr>
            <a:spLocks noChangeArrowheads="1"/>
          </p:cNvSpPr>
          <p:nvPr/>
        </p:nvSpPr>
        <p:spPr bwMode="auto">
          <a:xfrm rot="-5400000">
            <a:off x="8420894" y="6423819"/>
            <a:ext cx="685800" cy="17462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it-IT"/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4140200" y="112553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600"/>
          </a:p>
        </p:txBody>
      </p:sp>
      <p:sp>
        <p:nvSpPr>
          <p:cNvPr id="25606" name="Text Box 9"/>
          <p:cNvSpPr txBox="1">
            <a:spLocks noChangeArrowheads="1"/>
          </p:cNvSpPr>
          <p:nvPr/>
        </p:nvSpPr>
        <p:spPr bwMode="auto">
          <a:xfrm>
            <a:off x="684213" y="333375"/>
            <a:ext cx="7129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 dirty="0">
                <a:solidFill>
                  <a:srgbClr val="006699"/>
                </a:solidFill>
                <a:latin typeface="Book Antiqua" pitchFamily="18" charset="0"/>
              </a:rPr>
              <a:t>Le </a:t>
            </a:r>
            <a:r>
              <a:rPr lang="it-IT" sz="2400" b="1" dirty="0" smtClean="0">
                <a:solidFill>
                  <a:srgbClr val="006699"/>
                </a:solidFill>
                <a:latin typeface="Book Antiqua" pitchFamily="18" charset="0"/>
              </a:rPr>
              <a:t>novità e le conferme </a:t>
            </a:r>
            <a:r>
              <a:rPr lang="it-IT" sz="2400" b="1" dirty="0">
                <a:solidFill>
                  <a:srgbClr val="006699"/>
                </a:solidFill>
                <a:latin typeface="Book Antiqua" pitchFamily="18" charset="0"/>
              </a:rPr>
              <a:t>del </a:t>
            </a:r>
            <a:r>
              <a:rPr lang="it-IT" sz="2400" b="1" dirty="0" smtClean="0">
                <a:solidFill>
                  <a:srgbClr val="006699"/>
                </a:solidFill>
                <a:latin typeface="Book Antiqua" pitchFamily="18" charset="0"/>
              </a:rPr>
              <a:t>2014</a:t>
            </a:r>
            <a:endParaRPr lang="it-IT" sz="2400" b="1" i="1" dirty="0">
              <a:solidFill>
                <a:srgbClr val="006699"/>
              </a:solidFill>
              <a:latin typeface="Book Antiqua" pitchFamily="18" charset="0"/>
            </a:endParaRPr>
          </a:p>
        </p:txBody>
      </p:sp>
      <p:pic>
        <p:nvPicPr>
          <p:cNvPr id="25607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1025" y="0"/>
            <a:ext cx="9429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Text Box 15"/>
          <p:cNvSpPr txBox="1">
            <a:spLocks noChangeArrowheads="1"/>
          </p:cNvSpPr>
          <p:nvPr/>
        </p:nvSpPr>
        <p:spPr bwMode="auto">
          <a:xfrm>
            <a:off x="604838" y="981075"/>
            <a:ext cx="8431212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2563" indent="-182563">
              <a:lnSpc>
                <a:spcPct val="80000"/>
              </a:lnSpc>
              <a:spcBef>
                <a:spcPct val="20000"/>
              </a:spcBef>
              <a:spcAft>
                <a:spcPts val="1800"/>
              </a:spcAft>
              <a:buClr>
                <a:srgbClr val="006699"/>
              </a:buClr>
              <a:buFont typeface="Arial" pitchFamily="34" charset="0"/>
              <a:buChar char="•"/>
            </a:pPr>
            <a:r>
              <a:rPr lang="it-IT" sz="2000" b="1" u="sng" dirty="0">
                <a:latin typeface="Book Antiqua" pitchFamily="18" charset="0"/>
              </a:rPr>
              <a:t>Ampliamento della tipologia delle prove</a:t>
            </a:r>
          </a:p>
          <a:p>
            <a:pPr marL="182563" indent="-182563">
              <a:lnSpc>
                <a:spcPct val="80000"/>
              </a:lnSpc>
              <a:spcBef>
                <a:spcPct val="20000"/>
              </a:spcBef>
              <a:spcAft>
                <a:spcPts val="1800"/>
              </a:spcAft>
              <a:buClr>
                <a:srgbClr val="006699"/>
              </a:buClr>
              <a:buFont typeface="Arial" pitchFamily="34" charset="0"/>
              <a:buChar char="•"/>
            </a:pPr>
            <a:r>
              <a:rPr lang="it-IT" sz="2000" b="1" u="sng" dirty="0">
                <a:latin typeface="Book Antiqua" pitchFamily="18" charset="0"/>
              </a:rPr>
              <a:t>Primo coinvolgimento della Formazione professionale: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spcAft>
                <a:spcPts val="1800"/>
              </a:spcAft>
              <a:buClr>
                <a:srgbClr val="006699"/>
              </a:buClr>
            </a:pPr>
            <a:r>
              <a:rPr lang="it-IT" sz="2000" b="1" u="sng" dirty="0">
                <a:latin typeface="Book Antiqua" pitchFamily="18" charset="0"/>
              </a:rPr>
              <a:t>Lombardia, Veneto, Liguria, Provincia Autonoma di Trento e Provincia Autonoma di Bolzano (lingua italiana)</a:t>
            </a:r>
            <a:endParaRPr lang="it-IT" sz="2000" dirty="0">
              <a:latin typeface="Book Antiqua" pitchFamily="18" charset="0"/>
            </a:endParaRPr>
          </a:p>
          <a:p>
            <a:pPr marL="182563" indent="-182563">
              <a:lnSpc>
                <a:spcPct val="80000"/>
              </a:lnSpc>
              <a:spcBef>
                <a:spcPct val="20000"/>
              </a:spcBef>
              <a:spcAft>
                <a:spcPts val="1800"/>
              </a:spcAft>
              <a:buClr>
                <a:srgbClr val="006699"/>
              </a:buClr>
              <a:buFont typeface="Arial" pitchFamily="34" charset="0"/>
              <a:buChar char="•"/>
            </a:pPr>
            <a:r>
              <a:rPr lang="it-IT" sz="2000" b="1" u="sng" dirty="0">
                <a:latin typeface="Book Antiqua" pitchFamily="18" charset="0"/>
              </a:rPr>
              <a:t>Rotazione delle domande all</a:t>
            </a:r>
            <a:r>
              <a:rPr lang="it-IT" altLang="it-IT" sz="2000" b="1" u="sng" dirty="0">
                <a:latin typeface="Book Antiqua" pitchFamily="18" charset="0"/>
              </a:rPr>
              <a:t>’</a:t>
            </a:r>
            <a:r>
              <a:rPr lang="it-IT" sz="2000" b="1" u="sng" dirty="0">
                <a:latin typeface="Book Antiqua" pitchFamily="18" charset="0"/>
              </a:rPr>
              <a:t>interno delle prove</a:t>
            </a:r>
          </a:p>
          <a:p>
            <a:pPr marL="182563" indent="-182563">
              <a:lnSpc>
                <a:spcPct val="80000"/>
              </a:lnSpc>
              <a:spcBef>
                <a:spcPct val="20000"/>
              </a:spcBef>
              <a:spcAft>
                <a:spcPts val="1800"/>
              </a:spcAft>
              <a:buClr>
                <a:srgbClr val="006699"/>
              </a:buClr>
              <a:buFont typeface="Arial" pitchFamily="34" charset="0"/>
              <a:buChar char="•"/>
            </a:pPr>
            <a:r>
              <a:rPr lang="it-IT" sz="2000" b="1" u="sng" dirty="0">
                <a:latin typeface="Book Antiqua" pitchFamily="18" charset="0"/>
              </a:rPr>
              <a:t>Modifica ed </a:t>
            </a:r>
            <a:r>
              <a:rPr lang="it-IT" sz="2000" b="1" i="1" u="sng" dirty="0" err="1">
                <a:latin typeface="Book Antiqua" pitchFamily="18" charset="0"/>
              </a:rPr>
              <a:t>efficientamento</a:t>
            </a:r>
            <a:r>
              <a:rPr lang="it-IT" sz="2000" b="1" u="sng" dirty="0">
                <a:latin typeface="Book Antiqua" pitchFamily="18" charset="0"/>
              </a:rPr>
              <a:t> del disegno campionario</a:t>
            </a:r>
          </a:p>
          <a:p>
            <a:pPr marL="182563" indent="-182563">
              <a:lnSpc>
                <a:spcPct val="80000"/>
              </a:lnSpc>
              <a:spcBef>
                <a:spcPct val="20000"/>
              </a:spcBef>
              <a:spcAft>
                <a:spcPts val="1800"/>
              </a:spcAft>
              <a:buClr>
                <a:srgbClr val="006699"/>
              </a:buClr>
              <a:buFont typeface="Arial" pitchFamily="34" charset="0"/>
              <a:buChar char="•"/>
            </a:pPr>
            <a:r>
              <a:rPr lang="it-IT" sz="2000" b="1" u="sng" dirty="0" smtClean="0">
                <a:latin typeface="Book Antiqua" pitchFamily="18" charset="0"/>
              </a:rPr>
              <a:t>Raccolta </a:t>
            </a:r>
            <a:r>
              <a:rPr lang="it-IT" sz="2000" b="1" u="sng" dirty="0">
                <a:latin typeface="Book Antiqua" pitchFamily="18" charset="0"/>
              </a:rPr>
              <a:t>totalmente per via elettronica dei risultati</a:t>
            </a:r>
            <a:endParaRPr lang="it-IT" sz="2000" dirty="0">
              <a:latin typeface="Book Antiqua" pitchFamily="18" charset="0"/>
            </a:endParaRPr>
          </a:p>
          <a:p>
            <a:pPr marL="182563" indent="-182563">
              <a:lnSpc>
                <a:spcPct val="80000"/>
              </a:lnSpc>
              <a:spcBef>
                <a:spcPct val="20000"/>
              </a:spcBef>
              <a:spcAft>
                <a:spcPts val="1800"/>
              </a:spcAft>
              <a:buClr>
                <a:srgbClr val="006699"/>
              </a:buClr>
              <a:buFont typeface="Arial" pitchFamily="34" charset="0"/>
              <a:buChar char="•"/>
            </a:pPr>
            <a:r>
              <a:rPr lang="it-IT" sz="2000" b="1" u="sng" dirty="0">
                <a:latin typeface="Book Antiqua" pitchFamily="18" charset="0"/>
              </a:rPr>
              <a:t>Anticipazione nella restituzione dei dati alle scuole (settembre)</a:t>
            </a:r>
            <a:endParaRPr lang="it-IT" sz="2000" dirty="0">
              <a:latin typeface="Book Antiqua" pitchFamily="18" charset="0"/>
            </a:endParaRPr>
          </a:p>
          <a:p>
            <a:pPr marL="182563" indent="-182563">
              <a:lnSpc>
                <a:spcPct val="80000"/>
              </a:lnSpc>
              <a:spcBef>
                <a:spcPct val="20000"/>
              </a:spcBef>
              <a:spcAft>
                <a:spcPts val="1800"/>
              </a:spcAft>
              <a:buClr>
                <a:srgbClr val="006699"/>
              </a:buClr>
              <a:buFont typeface="Arial" pitchFamily="34" charset="0"/>
              <a:buChar char="•"/>
            </a:pPr>
            <a:r>
              <a:rPr lang="it-IT" sz="2000" b="1" u="sng" dirty="0">
                <a:latin typeface="Book Antiqua" pitchFamily="18" charset="0"/>
              </a:rPr>
              <a:t>Avvio della fase sperimentale per nuove prove: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006699"/>
              </a:buClr>
              <a:buFont typeface="Arial" pitchFamily="34" charset="0"/>
              <a:buChar char="•"/>
            </a:pPr>
            <a:r>
              <a:rPr lang="it-IT" sz="2000" b="1" u="sng" dirty="0">
                <a:latin typeface="Book Antiqua" pitchFamily="18" charset="0"/>
              </a:rPr>
              <a:t>Inglese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006699"/>
              </a:buClr>
              <a:buFont typeface="Arial" pitchFamily="34" charset="0"/>
              <a:buChar char="•"/>
            </a:pPr>
            <a:r>
              <a:rPr lang="it-IT" sz="2000" b="1" u="sng" dirty="0">
                <a:latin typeface="Book Antiqua" pitchFamily="18" charset="0"/>
              </a:rPr>
              <a:t>Ultimo anno della scuola secondaria di II grado</a:t>
            </a:r>
            <a:endParaRPr lang="it-IT" sz="2000" dirty="0">
              <a:latin typeface="Book Antiqua" pitchFamily="18" charset="0"/>
            </a:endParaRPr>
          </a:p>
        </p:txBody>
      </p:sp>
      <p:sp>
        <p:nvSpPr>
          <p:cNvPr id="25609" name="Text Box 8"/>
          <p:cNvSpPr txBox="1">
            <a:spLocks noChangeArrowheads="1"/>
          </p:cNvSpPr>
          <p:nvPr/>
        </p:nvSpPr>
        <p:spPr bwMode="auto">
          <a:xfrm rot="-5400000">
            <a:off x="-1755775" y="4211638"/>
            <a:ext cx="417671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dirty="0" smtClean="0"/>
              <a:t>ROMA – 10 luglio 2014</a:t>
            </a:r>
            <a:endParaRPr lang="it-IT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ChangeArrowheads="1"/>
          </p:cNvSpPr>
          <p:nvPr/>
        </p:nvSpPr>
        <p:spPr bwMode="auto">
          <a:xfrm>
            <a:off x="250825" y="908050"/>
            <a:ext cx="8229600" cy="3651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7650" name="Rectangle 3"/>
          <p:cNvSpPr>
            <a:spLocks noChangeArrowheads="1"/>
          </p:cNvSpPr>
          <p:nvPr/>
        </p:nvSpPr>
        <p:spPr bwMode="auto">
          <a:xfrm rot="5400000">
            <a:off x="-2461418" y="3407568"/>
            <a:ext cx="6096000" cy="3651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it-IT"/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 flipH="1">
            <a:off x="7315200" y="6553200"/>
            <a:ext cx="1600200" cy="1746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" charset="0"/>
            </a:endParaRPr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 rot="-5400000">
            <a:off x="8420894" y="6423819"/>
            <a:ext cx="685800" cy="17462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it-IT"/>
          </a:p>
        </p:txBody>
      </p:sp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4140200" y="112553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600"/>
          </a:p>
        </p:txBody>
      </p:sp>
      <p:sp>
        <p:nvSpPr>
          <p:cNvPr id="27654" name="Text Box 9"/>
          <p:cNvSpPr txBox="1">
            <a:spLocks noChangeArrowheads="1"/>
          </p:cNvSpPr>
          <p:nvPr/>
        </p:nvSpPr>
        <p:spPr bwMode="auto">
          <a:xfrm>
            <a:off x="684213" y="333375"/>
            <a:ext cx="7129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>
                <a:solidFill>
                  <a:srgbClr val="006699"/>
                </a:solidFill>
                <a:latin typeface="Book Antiqua" pitchFamily="18" charset="0"/>
              </a:rPr>
              <a:t>L</a:t>
            </a:r>
            <a:r>
              <a:rPr lang="it-IT" altLang="it-IT" sz="2400" b="1">
                <a:solidFill>
                  <a:srgbClr val="006699"/>
                </a:solidFill>
                <a:latin typeface="Book Antiqua" pitchFamily="18" charset="0"/>
              </a:rPr>
              <a:t>’</a:t>
            </a:r>
            <a:r>
              <a:rPr lang="it-IT" sz="2400" b="1">
                <a:solidFill>
                  <a:srgbClr val="006699"/>
                </a:solidFill>
                <a:latin typeface="Book Antiqua" pitchFamily="18" charset="0"/>
              </a:rPr>
              <a:t>attendibilità dei dati (1/2)</a:t>
            </a:r>
            <a:endParaRPr lang="it-IT" sz="2400" b="1" i="1">
              <a:solidFill>
                <a:srgbClr val="006699"/>
              </a:solidFill>
              <a:latin typeface="Book Antiqua" pitchFamily="18" charset="0"/>
            </a:endParaRPr>
          </a:p>
        </p:txBody>
      </p:sp>
      <p:pic>
        <p:nvPicPr>
          <p:cNvPr id="2765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1025" y="0"/>
            <a:ext cx="9429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Text Box 15"/>
          <p:cNvSpPr txBox="1">
            <a:spLocks noChangeArrowheads="1"/>
          </p:cNvSpPr>
          <p:nvPr/>
        </p:nvSpPr>
        <p:spPr bwMode="auto">
          <a:xfrm>
            <a:off x="755650" y="1663700"/>
            <a:ext cx="8431213" cy="414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2563" indent="-182563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Clr>
                <a:srgbClr val="006699"/>
              </a:buClr>
              <a:buFont typeface="Arial" pitchFamily="34" charset="0"/>
              <a:buChar char="•"/>
            </a:pPr>
            <a:r>
              <a:rPr lang="it-IT" sz="2000" b="1" u="sng" dirty="0">
                <a:latin typeface="Book Antiqua" pitchFamily="18" charset="0"/>
              </a:rPr>
              <a:t>Il rispetto del protocollo di somministrazione:</a:t>
            </a:r>
          </a:p>
          <a:p>
            <a:pPr marL="742950" lvl="1" indent="-285750">
              <a:lnSpc>
                <a:spcPct val="80000"/>
              </a:lnSpc>
              <a:buClr>
                <a:srgbClr val="006699"/>
              </a:buClr>
              <a:buFont typeface="Arial" pitchFamily="34" charset="0"/>
              <a:buChar char="•"/>
            </a:pPr>
            <a:r>
              <a:rPr lang="it-IT" sz="2000" dirty="0">
                <a:latin typeface="Book Antiqua" pitchFamily="18" charset="0"/>
              </a:rPr>
              <a:t>Rotazione delle domande e delle opzioni di risposta</a:t>
            </a:r>
          </a:p>
          <a:p>
            <a:pPr marL="742950" lvl="1" indent="-285750">
              <a:lnSpc>
                <a:spcPct val="80000"/>
              </a:lnSpc>
              <a:buClr>
                <a:srgbClr val="006699"/>
              </a:buClr>
              <a:buFont typeface="Arial" pitchFamily="34" charset="0"/>
              <a:buChar char="•"/>
            </a:pPr>
            <a:r>
              <a:rPr lang="it-IT" sz="2000" dirty="0">
                <a:latin typeface="Book Antiqua" pitchFamily="18" charset="0"/>
              </a:rPr>
              <a:t>Osservatori di I livello</a:t>
            </a:r>
          </a:p>
          <a:p>
            <a:pPr marL="742950" lvl="1" indent="-285750">
              <a:lnSpc>
                <a:spcPct val="80000"/>
              </a:lnSpc>
              <a:buClr>
                <a:srgbClr val="006699"/>
              </a:buClr>
            </a:pPr>
            <a:endParaRPr lang="it-IT" sz="2000" dirty="0">
              <a:latin typeface="Book Antiqua" pitchFamily="18" charset="0"/>
            </a:endParaRPr>
          </a:p>
          <a:p>
            <a:pPr marL="182563" indent="-182563">
              <a:spcBef>
                <a:spcPct val="20000"/>
              </a:spcBef>
              <a:spcAft>
                <a:spcPts val="4200"/>
              </a:spcAft>
              <a:buClr>
                <a:srgbClr val="006699"/>
              </a:buClr>
              <a:buFont typeface="Arial" pitchFamily="34" charset="0"/>
              <a:buChar char="•"/>
            </a:pPr>
            <a:r>
              <a:rPr lang="it-IT" sz="2000" b="1" u="sng" dirty="0">
                <a:latin typeface="Book Antiqua" pitchFamily="18" charset="0"/>
              </a:rPr>
              <a:t>Il </a:t>
            </a:r>
            <a:r>
              <a:rPr lang="it-IT" sz="2000" b="1" i="1" u="sng" dirty="0">
                <a:latin typeface="Book Antiqua" pitchFamily="18" charset="0"/>
              </a:rPr>
              <a:t>cheating</a:t>
            </a:r>
            <a:r>
              <a:rPr lang="it-IT" sz="2000" b="1" dirty="0">
                <a:latin typeface="Book Antiqua" pitchFamily="18" charset="0"/>
              </a:rPr>
              <a:t>: </a:t>
            </a:r>
            <a:r>
              <a:rPr lang="it-IT" sz="2000" dirty="0">
                <a:latin typeface="Book Antiqua" pitchFamily="18" charset="0"/>
              </a:rPr>
              <a:t>applicazione di tecniche statistiche per l</a:t>
            </a:r>
            <a:r>
              <a:rPr lang="it-IT" altLang="it-IT" sz="2000" dirty="0">
                <a:latin typeface="Book Antiqua" pitchFamily="18" charset="0"/>
              </a:rPr>
              <a:t>’</a:t>
            </a:r>
            <a:r>
              <a:rPr lang="it-IT" sz="2000" dirty="0">
                <a:latin typeface="Book Antiqua" pitchFamily="18" charset="0"/>
              </a:rPr>
              <a:t>individuazione di comportamenti anomali sul campione e sull</a:t>
            </a:r>
            <a:r>
              <a:rPr lang="it-IT" altLang="it-IT" sz="2000" dirty="0">
                <a:latin typeface="Book Antiqua" pitchFamily="18" charset="0"/>
              </a:rPr>
              <a:t>’</a:t>
            </a:r>
            <a:r>
              <a:rPr lang="it-IT" sz="2000" dirty="0">
                <a:latin typeface="Book Antiqua" pitchFamily="18" charset="0"/>
              </a:rPr>
              <a:t>intera popolazione </a:t>
            </a:r>
          </a:p>
          <a:p>
            <a:pPr marL="182563" indent="-182563">
              <a:spcBef>
                <a:spcPct val="20000"/>
              </a:spcBef>
              <a:spcAft>
                <a:spcPts val="4200"/>
              </a:spcAft>
              <a:buClr>
                <a:srgbClr val="006699"/>
              </a:buClr>
              <a:buFont typeface="Arial" pitchFamily="34" charset="0"/>
              <a:buChar char="•"/>
            </a:pPr>
            <a:r>
              <a:rPr lang="it-IT" sz="2000" b="1" u="sng" dirty="0">
                <a:latin typeface="Book Antiqua" pitchFamily="18" charset="0"/>
              </a:rPr>
              <a:t>La restituzione dei risultati al netto del </a:t>
            </a:r>
            <a:r>
              <a:rPr lang="it-IT" sz="2000" b="1" i="1" u="sng" dirty="0">
                <a:latin typeface="Book Antiqua" pitchFamily="18" charset="0"/>
              </a:rPr>
              <a:t>cheating</a:t>
            </a:r>
            <a:r>
              <a:rPr lang="it-IT" sz="2000" dirty="0">
                <a:latin typeface="Book Antiqua" pitchFamily="18" charset="0"/>
              </a:rPr>
              <a:t>: i dati sono forniti al sistema, ma anche alle singole scuole al netto dell</a:t>
            </a:r>
            <a:r>
              <a:rPr lang="it-IT" altLang="it-IT" sz="2000" dirty="0">
                <a:latin typeface="Book Antiqua" pitchFamily="18" charset="0"/>
              </a:rPr>
              <a:t>’</a:t>
            </a:r>
            <a:r>
              <a:rPr lang="it-IT" sz="2000" dirty="0">
                <a:latin typeface="Book Antiqua" pitchFamily="18" charset="0"/>
              </a:rPr>
              <a:t>effetto del </a:t>
            </a:r>
            <a:r>
              <a:rPr lang="it-IT" sz="2000" i="1" dirty="0">
                <a:latin typeface="Book Antiqua" pitchFamily="18" charset="0"/>
              </a:rPr>
              <a:t>cheating</a:t>
            </a:r>
          </a:p>
          <a:p>
            <a:pPr marL="182563" indent="-182563">
              <a:lnSpc>
                <a:spcPct val="80000"/>
              </a:lnSpc>
              <a:spcBef>
                <a:spcPct val="20000"/>
              </a:spcBef>
              <a:spcAft>
                <a:spcPts val="4200"/>
              </a:spcAft>
              <a:buClr>
                <a:srgbClr val="006699"/>
              </a:buClr>
              <a:buFont typeface="Arial" pitchFamily="34" charset="0"/>
              <a:buChar char="•"/>
            </a:pPr>
            <a:r>
              <a:rPr lang="it-IT" sz="2000" b="1" u="sng" dirty="0">
                <a:latin typeface="Book Antiqua" pitchFamily="18" charset="0"/>
              </a:rPr>
              <a:t>Il </a:t>
            </a:r>
            <a:r>
              <a:rPr lang="it-IT" sz="2000" b="1" i="1" u="sng" dirty="0">
                <a:latin typeface="Book Antiqua" pitchFamily="18" charset="0"/>
              </a:rPr>
              <a:t>cheating</a:t>
            </a:r>
            <a:r>
              <a:rPr lang="it-IT" sz="2000" b="1" u="sng" dirty="0">
                <a:latin typeface="Book Antiqua" pitchFamily="18" charset="0"/>
              </a:rPr>
              <a:t> nelle classi campione delle prove INVALSI (inclusa la Prova nazionale)</a:t>
            </a:r>
          </a:p>
        </p:txBody>
      </p:sp>
      <p:sp>
        <p:nvSpPr>
          <p:cNvPr id="27657" name="Text Box 8"/>
          <p:cNvSpPr txBox="1">
            <a:spLocks noChangeArrowheads="1"/>
          </p:cNvSpPr>
          <p:nvPr/>
        </p:nvSpPr>
        <p:spPr bwMode="auto">
          <a:xfrm rot="-5400000">
            <a:off x="-1755775" y="4211638"/>
            <a:ext cx="417671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dirty="0" smtClean="0"/>
              <a:t>ROMA – 10 luglio 2014</a:t>
            </a:r>
            <a:endParaRPr lang="it-IT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ChangeArrowheads="1"/>
          </p:cNvSpPr>
          <p:nvPr/>
        </p:nvSpPr>
        <p:spPr bwMode="auto">
          <a:xfrm>
            <a:off x="250825" y="908050"/>
            <a:ext cx="8229600" cy="3651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7650" name="Rectangle 3"/>
          <p:cNvSpPr>
            <a:spLocks noChangeArrowheads="1"/>
          </p:cNvSpPr>
          <p:nvPr/>
        </p:nvSpPr>
        <p:spPr bwMode="auto">
          <a:xfrm rot="5400000">
            <a:off x="-2461418" y="3407568"/>
            <a:ext cx="6096000" cy="3651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it-IT"/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 flipH="1">
            <a:off x="7315200" y="6553200"/>
            <a:ext cx="1600200" cy="1746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" charset="0"/>
            </a:endParaRPr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 rot="-5400000">
            <a:off x="8420894" y="6423819"/>
            <a:ext cx="685800" cy="17462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it-IT"/>
          </a:p>
        </p:txBody>
      </p:sp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4140200" y="112553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600"/>
          </a:p>
        </p:txBody>
      </p:sp>
      <p:sp>
        <p:nvSpPr>
          <p:cNvPr id="27654" name="Text Box 9"/>
          <p:cNvSpPr txBox="1">
            <a:spLocks noChangeArrowheads="1"/>
          </p:cNvSpPr>
          <p:nvPr/>
        </p:nvSpPr>
        <p:spPr bwMode="auto">
          <a:xfrm>
            <a:off x="684213" y="333375"/>
            <a:ext cx="7129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 dirty="0">
                <a:solidFill>
                  <a:srgbClr val="006699"/>
                </a:solidFill>
                <a:latin typeface="Book Antiqua" pitchFamily="18" charset="0"/>
              </a:rPr>
              <a:t>L</a:t>
            </a:r>
            <a:r>
              <a:rPr lang="it-IT" altLang="it-IT" sz="2400" b="1" dirty="0">
                <a:solidFill>
                  <a:srgbClr val="006699"/>
                </a:solidFill>
                <a:latin typeface="Book Antiqua" pitchFamily="18" charset="0"/>
              </a:rPr>
              <a:t>’</a:t>
            </a:r>
            <a:r>
              <a:rPr lang="it-IT" sz="2400" b="1" dirty="0">
                <a:solidFill>
                  <a:srgbClr val="006699"/>
                </a:solidFill>
                <a:latin typeface="Book Antiqua" pitchFamily="18" charset="0"/>
              </a:rPr>
              <a:t>attendibilità dei </a:t>
            </a:r>
            <a:r>
              <a:rPr lang="it-IT" sz="2400" b="1" dirty="0" smtClean="0">
                <a:solidFill>
                  <a:srgbClr val="006699"/>
                </a:solidFill>
                <a:latin typeface="Book Antiqua" pitchFamily="18" charset="0"/>
              </a:rPr>
              <a:t>dati: l’aspetto </a:t>
            </a:r>
            <a:r>
              <a:rPr lang="it-IT" sz="2400" b="1" i="1" dirty="0" smtClean="0">
                <a:solidFill>
                  <a:srgbClr val="006699"/>
                </a:solidFill>
                <a:latin typeface="Book Antiqua" pitchFamily="18" charset="0"/>
              </a:rPr>
              <a:t>educativo</a:t>
            </a:r>
            <a:endParaRPr lang="it-IT" sz="2400" b="1" i="1" dirty="0">
              <a:solidFill>
                <a:srgbClr val="006699"/>
              </a:solidFill>
              <a:latin typeface="Book Antiqua" pitchFamily="18" charset="0"/>
            </a:endParaRPr>
          </a:p>
        </p:txBody>
      </p:sp>
      <p:pic>
        <p:nvPicPr>
          <p:cNvPr id="2765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1025" y="0"/>
            <a:ext cx="9429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Text Box 15"/>
          <p:cNvSpPr txBox="1">
            <a:spLocks noChangeArrowheads="1"/>
          </p:cNvSpPr>
          <p:nvPr/>
        </p:nvSpPr>
        <p:spPr bwMode="auto">
          <a:xfrm>
            <a:off x="755651" y="1196752"/>
            <a:ext cx="7992814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2563" indent="-182563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Clr>
                <a:srgbClr val="006699"/>
              </a:buClr>
              <a:buFont typeface="Arial" pitchFamily="34" charset="0"/>
              <a:buChar char="•"/>
            </a:pPr>
            <a:r>
              <a:rPr lang="it-IT" sz="2000" b="1" u="sng" dirty="0" smtClean="0">
                <a:latin typeface="Book Antiqua" pitchFamily="18" charset="0"/>
              </a:rPr>
              <a:t>Le Indicazioni nazionali (D.M. 254/2012 – G.U. 30/2013)</a:t>
            </a:r>
            <a:endParaRPr lang="it-IT" sz="2000" b="1" u="sng" dirty="0">
              <a:latin typeface="Book Antiqua" pitchFamily="18" charset="0"/>
            </a:endParaRPr>
          </a:p>
          <a:p>
            <a:pPr lvl="1">
              <a:lnSpc>
                <a:spcPct val="80000"/>
              </a:lnSpc>
              <a:buClr>
                <a:srgbClr val="006699"/>
              </a:buClr>
            </a:pPr>
            <a:r>
              <a:rPr lang="it-IT" sz="2000" b="1" dirty="0" smtClean="0"/>
              <a:t>(…) </a:t>
            </a:r>
            <a:r>
              <a:rPr lang="it-IT" sz="2000" b="1" i="1" dirty="0" smtClean="0"/>
              <a:t>Obiettivi </a:t>
            </a:r>
            <a:r>
              <a:rPr lang="it-IT" sz="2000" b="1" i="1" dirty="0"/>
              <a:t>irrinunciabili dell’educazione alla cittadinanza sono la costruzione del senso di legalità e lo sviluppo di un’etica della responsabilità</a:t>
            </a:r>
            <a:r>
              <a:rPr lang="it-IT" sz="2000" i="1" dirty="0"/>
              <a:t>, </a:t>
            </a:r>
            <a:r>
              <a:rPr lang="it-IT" sz="2000" b="1" i="1" dirty="0"/>
              <a:t>che si realizzano nel dovere di scegliere e agire in modo consapevole e che implicano l’impegno a elaborare idee e a promuovere azioni finalizzate al miglioramento continuo del proprio contesto di vita</a:t>
            </a:r>
            <a:r>
              <a:rPr lang="it-IT" sz="2000" i="1" dirty="0"/>
              <a:t> </a:t>
            </a:r>
            <a:r>
              <a:rPr lang="it-IT" sz="2000" dirty="0" smtClean="0"/>
              <a:t>(…) [pag. 27 – G.U. n. 30 del 5 febbraio 2013]</a:t>
            </a:r>
          </a:p>
          <a:p>
            <a:pPr lvl="1">
              <a:lnSpc>
                <a:spcPct val="80000"/>
              </a:lnSpc>
              <a:buClr>
                <a:srgbClr val="006699"/>
              </a:buClr>
            </a:pPr>
            <a:endParaRPr lang="it-IT" sz="2000" dirty="0">
              <a:latin typeface="Book Antiqua" pitchFamily="18" charset="0"/>
            </a:endParaRPr>
          </a:p>
          <a:p>
            <a:pPr lvl="1">
              <a:lnSpc>
                <a:spcPct val="80000"/>
              </a:lnSpc>
              <a:buClr>
                <a:srgbClr val="006699"/>
              </a:buClr>
            </a:pPr>
            <a:endParaRPr lang="it-IT" sz="2000" dirty="0">
              <a:latin typeface="Book Antiqua" pitchFamily="18" charset="0"/>
            </a:endParaRPr>
          </a:p>
          <a:p>
            <a:pPr marL="182563" indent="-182563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Clr>
                <a:srgbClr val="006699"/>
              </a:buClr>
              <a:buFont typeface="Arial" pitchFamily="34" charset="0"/>
              <a:buChar char="•"/>
            </a:pPr>
            <a:r>
              <a:rPr lang="it-IT" sz="2000" b="1" u="sng" dirty="0" smtClean="0">
                <a:latin typeface="Book Antiqua" pitchFamily="18" charset="0"/>
              </a:rPr>
              <a:t>Le competenze chiave di cittadinanza (</a:t>
            </a:r>
            <a:r>
              <a:rPr lang="it-IT" sz="2000" b="1" u="sng" dirty="0" err="1" smtClean="0">
                <a:latin typeface="Book Antiqua" pitchFamily="18" charset="0"/>
              </a:rPr>
              <a:t>racc</a:t>
            </a:r>
            <a:r>
              <a:rPr lang="it-IT" sz="2000" b="1" u="sng" dirty="0" smtClean="0">
                <a:latin typeface="Book Antiqua" pitchFamily="18" charset="0"/>
              </a:rPr>
              <a:t>. Parlamento </a:t>
            </a:r>
            <a:r>
              <a:rPr lang="it-IT" sz="2000" b="1" u="sng" dirty="0">
                <a:latin typeface="Book Antiqua" pitchFamily="18" charset="0"/>
              </a:rPr>
              <a:t>e</a:t>
            </a:r>
            <a:r>
              <a:rPr lang="it-IT" sz="2000" b="1" u="sng" dirty="0" smtClean="0">
                <a:latin typeface="Book Antiqua" pitchFamily="18" charset="0"/>
              </a:rPr>
              <a:t>uropeo 18.12.2016 – D.M. 39/2007: </a:t>
            </a:r>
            <a:r>
              <a:rPr lang="en-US" sz="2000" b="1" u="sng" dirty="0" err="1">
                <a:latin typeface="Book Antiqua" pitchFamily="18" charset="0"/>
              </a:rPr>
              <a:t>Regolamento</a:t>
            </a:r>
            <a:r>
              <a:rPr lang="en-US" sz="2000" b="1" u="sng" dirty="0">
                <a:latin typeface="Book Antiqua" pitchFamily="18" charset="0"/>
              </a:rPr>
              <a:t> </a:t>
            </a:r>
            <a:r>
              <a:rPr lang="en-US" sz="2000" b="1" u="sng" dirty="0" err="1">
                <a:latin typeface="Book Antiqua" pitchFamily="18" charset="0"/>
              </a:rPr>
              <a:t>recante</a:t>
            </a:r>
            <a:r>
              <a:rPr lang="en-US" sz="2000" b="1" u="sng" dirty="0">
                <a:latin typeface="Book Antiqua" pitchFamily="18" charset="0"/>
              </a:rPr>
              <a:t> </a:t>
            </a:r>
            <a:r>
              <a:rPr lang="en-US" sz="2000" b="1" u="sng" dirty="0" err="1">
                <a:latin typeface="Book Antiqua" pitchFamily="18" charset="0"/>
              </a:rPr>
              <a:t>norme</a:t>
            </a:r>
            <a:r>
              <a:rPr lang="en-US" sz="2000" b="1" u="sng" dirty="0">
                <a:latin typeface="Book Antiqua" pitchFamily="18" charset="0"/>
              </a:rPr>
              <a:t> in </a:t>
            </a:r>
            <a:r>
              <a:rPr lang="en-US" sz="2000" b="1" u="sng" dirty="0" err="1">
                <a:latin typeface="Book Antiqua" pitchFamily="18" charset="0"/>
              </a:rPr>
              <a:t>materia</a:t>
            </a:r>
            <a:r>
              <a:rPr lang="en-US" sz="2000" b="1" u="sng" dirty="0">
                <a:latin typeface="Book Antiqua" pitchFamily="18" charset="0"/>
              </a:rPr>
              <a:t> di </a:t>
            </a:r>
            <a:r>
              <a:rPr lang="en-US" sz="2000" b="1" u="sng" dirty="0" err="1">
                <a:latin typeface="Book Antiqua" pitchFamily="18" charset="0"/>
              </a:rPr>
              <a:t>adempimento</a:t>
            </a:r>
            <a:r>
              <a:rPr lang="en-US" sz="2000" b="1" u="sng" dirty="0">
                <a:latin typeface="Book Antiqua" pitchFamily="18" charset="0"/>
              </a:rPr>
              <a:t> </a:t>
            </a:r>
            <a:r>
              <a:rPr lang="en-US" sz="2000" b="1" u="sng" dirty="0" err="1">
                <a:latin typeface="Book Antiqua" pitchFamily="18" charset="0"/>
              </a:rPr>
              <a:t>dell'obbligo</a:t>
            </a:r>
            <a:r>
              <a:rPr lang="en-US" sz="2000" b="1" u="sng" dirty="0">
                <a:latin typeface="Book Antiqua" pitchFamily="18" charset="0"/>
              </a:rPr>
              <a:t> di </a:t>
            </a:r>
            <a:r>
              <a:rPr lang="en-US" sz="2000" b="1" u="sng" dirty="0" err="1">
                <a:latin typeface="Book Antiqua" pitchFamily="18" charset="0"/>
              </a:rPr>
              <a:t>istruzione</a:t>
            </a:r>
            <a:r>
              <a:rPr lang="it-IT" sz="2000" b="1" u="sng" dirty="0" smtClean="0">
                <a:latin typeface="Book Antiqua" pitchFamily="18" charset="0"/>
              </a:rPr>
              <a:t>)</a:t>
            </a:r>
            <a:endParaRPr lang="it-IT" sz="2000" b="1" u="sng" dirty="0">
              <a:latin typeface="Book Antiqua" pitchFamily="18" charset="0"/>
            </a:endParaRPr>
          </a:p>
          <a:p>
            <a:pPr lvl="1">
              <a:lnSpc>
                <a:spcPct val="80000"/>
              </a:lnSpc>
              <a:buClr>
                <a:srgbClr val="006699"/>
              </a:buClr>
            </a:pPr>
            <a:r>
              <a:rPr lang="it-IT" sz="2000" b="1" dirty="0"/>
              <a:t>(…) </a:t>
            </a:r>
            <a:r>
              <a:rPr lang="en-US" sz="2000" b="1" dirty="0" err="1"/>
              <a:t>Agire</a:t>
            </a:r>
            <a:r>
              <a:rPr lang="en-US" sz="2000" b="1" dirty="0"/>
              <a:t> in </a:t>
            </a:r>
            <a:r>
              <a:rPr lang="en-US" sz="2000" b="1" dirty="0" err="1"/>
              <a:t>modo</a:t>
            </a:r>
            <a:r>
              <a:rPr lang="en-US" sz="2000" b="1" dirty="0"/>
              <a:t> </a:t>
            </a:r>
            <a:r>
              <a:rPr lang="en-US" sz="2000" b="1" dirty="0" err="1"/>
              <a:t>autonomo</a:t>
            </a:r>
            <a:r>
              <a:rPr lang="en-US" sz="2000" b="1" dirty="0"/>
              <a:t> e </a:t>
            </a:r>
            <a:r>
              <a:rPr lang="en-US" sz="2000" b="1" dirty="0" err="1"/>
              <a:t>responsabile</a:t>
            </a:r>
            <a:r>
              <a:rPr lang="en-US" sz="2000" dirty="0"/>
              <a:t>: </a:t>
            </a:r>
            <a:r>
              <a:rPr lang="en-US" sz="2000" dirty="0" err="1"/>
              <a:t>sapersi</a:t>
            </a:r>
            <a:r>
              <a:rPr lang="en-US" sz="2000" dirty="0"/>
              <a:t> </a:t>
            </a:r>
            <a:r>
              <a:rPr lang="en-US" sz="2000" dirty="0" err="1"/>
              <a:t>inserire</a:t>
            </a:r>
            <a:r>
              <a:rPr lang="en-US" sz="2000" dirty="0"/>
              <a:t> in </a:t>
            </a:r>
            <a:r>
              <a:rPr lang="en-US" sz="2000" dirty="0" err="1"/>
              <a:t>modo</a:t>
            </a:r>
            <a:r>
              <a:rPr lang="en-US" sz="2000" dirty="0"/>
              <a:t> </a:t>
            </a:r>
            <a:r>
              <a:rPr lang="en-US" sz="2000" dirty="0" err="1"/>
              <a:t>attivo</a:t>
            </a:r>
            <a:r>
              <a:rPr lang="en-US" sz="2000" dirty="0"/>
              <a:t> e </a:t>
            </a:r>
            <a:r>
              <a:rPr lang="en-US" sz="2000" dirty="0" err="1"/>
              <a:t>consapevole</a:t>
            </a:r>
            <a:r>
              <a:rPr lang="en-US" sz="2000" dirty="0"/>
              <a:t> </a:t>
            </a:r>
            <a:r>
              <a:rPr lang="en-US" sz="2000" dirty="0" err="1"/>
              <a:t>nella</a:t>
            </a:r>
            <a:r>
              <a:rPr lang="en-US" sz="2000" dirty="0"/>
              <a:t> vita </a:t>
            </a:r>
            <a:r>
              <a:rPr lang="en-US" sz="2000" dirty="0" err="1"/>
              <a:t>sociale</a:t>
            </a:r>
            <a:r>
              <a:rPr lang="en-US" sz="2000" dirty="0"/>
              <a:t> e far </a:t>
            </a:r>
            <a:r>
              <a:rPr lang="en-US" sz="2000" dirty="0" err="1"/>
              <a:t>valere</a:t>
            </a:r>
            <a:r>
              <a:rPr lang="en-US" sz="2000" dirty="0"/>
              <a:t> al </a:t>
            </a:r>
            <a:r>
              <a:rPr lang="en-US" sz="2000" dirty="0" err="1"/>
              <a:t>suo</a:t>
            </a:r>
            <a:r>
              <a:rPr lang="en-US" sz="2000" dirty="0"/>
              <a:t> </a:t>
            </a:r>
            <a:r>
              <a:rPr lang="en-US" sz="2000" dirty="0" err="1"/>
              <a:t>interno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propri</a:t>
            </a:r>
            <a:r>
              <a:rPr lang="en-US" sz="2000" dirty="0"/>
              <a:t> </a:t>
            </a:r>
            <a:r>
              <a:rPr lang="en-US" sz="2000" dirty="0" err="1"/>
              <a:t>diritti</a:t>
            </a:r>
            <a:r>
              <a:rPr lang="en-US" sz="2000" dirty="0"/>
              <a:t> e </a:t>
            </a:r>
            <a:r>
              <a:rPr lang="en-US" sz="2000" dirty="0" err="1"/>
              <a:t>bisogni</a:t>
            </a:r>
            <a:r>
              <a:rPr lang="en-US" sz="2000" dirty="0"/>
              <a:t> </a:t>
            </a:r>
            <a:r>
              <a:rPr lang="en-US" sz="2000" dirty="0" err="1"/>
              <a:t>riconoscendo</a:t>
            </a:r>
            <a:r>
              <a:rPr lang="en-US" sz="2000" dirty="0"/>
              <a:t> al </a:t>
            </a:r>
            <a:r>
              <a:rPr lang="en-US" sz="2000" dirty="0" err="1"/>
              <a:t>contempo</a:t>
            </a:r>
            <a:r>
              <a:rPr lang="en-US" sz="2000" dirty="0"/>
              <a:t> </a:t>
            </a:r>
            <a:r>
              <a:rPr lang="en-US" sz="2000" dirty="0" err="1"/>
              <a:t>quelli</a:t>
            </a:r>
            <a:r>
              <a:rPr lang="en-US" sz="2000" dirty="0"/>
              <a:t> </a:t>
            </a:r>
            <a:r>
              <a:rPr lang="en-US" sz="2000" dirty="0" err="1"/>
              <a:t>altrui</a:t>
            </a:r>
            <a:r>
              <a:rPr lang="en-US" sz="2000" dirty="0"/>
              <a:t>, le </a:t>
            </a:r>
            <a:r>
              <a:rPr lang="en-US" sz="2000" dirty="0" err="1"/>
              <a:t>opportunità</a:t>
            </a:r>
            <a:r>
              <a:rPr lang="en-US" sz="2000" dirty="0"/>
              <a:t> </a:t>
            </a:r>
            <a:r>
              <a:rPr lang="en-US" sz="2000" dirty="0" err="1"/>
              <a:t>comuni</a:t>
            </a:r>
            <a:r>
              <a:rPr lang="en-US" sz="2000" dirty="0"/>
              <a:t>,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limiti</a:t>
            </a:r>
            <a:r>
              <a:rPr lang="en-US" sz="2000" dirty="0"/>
              <a:t>, </a:t>
            </a:r>
            <a:r>
              <a:rPr lang="en-US" sz="2000" b="1" i="1" u="sng" dirty="0"/>
              <a:t>le </a:t>
            </a:r>
            <a:r>
              <a:rPr lang="en-US" sz="2000" b="1" i="1" u="sng" dirty="0" err="1"/>
              <a:t>regole</a:t>
            </a:r>
            <a:r>
              <a:rPr lang="en-US" sz="2000" dirty="0"/>
              <a:t>, le </a:t>
            </a:r>
            <a:r>
              <a:rPr lang="en-US" sz="2000" dirty="0" err="1"/>
              <a:t>responsabilità</a:t>
            </a:r>
            <a:r>
              <a:rPr lang="en-US" sz="2000" dirty="0"/>
              <a:t>.</a:t>
            </a:r>
            <a:endParaRPr lang="it-IT" sz="2000" dirty="0">
              <a:latin typeface="Book Antiqua" pitchFamily="18" charset="0"/>
            </a:endParaRPr>
          </a:p>
        </p:txBody>
      </p:sp>
      <p:sp>
        <p:nvSpPr>
          <p:cNvPr id="27657" name="Text Box 8"/>
          <p:cNvSpPr txBox="1">
            <a:spLocks noChangeArrowheads="1"/>
          </p:cNvSpPr>
          <p:nvPr/>
        </p:nvSpPr>
        <p:spPr bwMode="auto">
          <a:xfrm rot="-5400000">
            <a:off x="-1755775" y="4211638"/>
            <a:ext cx="417671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dirty="0" smtClean="0"/>
              <a:t>ROMA – 10 luglio 2014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xmlns="" val="148025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ChangeArrowheads="1"/>
          </p:cNvSpPr>
          <p:nvPr/>
        </p:nvSpPr>
        <p:spPr bwMode="auto">
          <a:xfrm>
            <a:off x="250825" y="908050"/>
            <a:ext cx="8229600" cy="3651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9698" name="Rectangle 3"/>
          <p:cNvSpPr>
            <a:spLocks noChangeArrowheads="1"/>
          </p:cNvSpPr>
          <p:nvPr/>
        </p:nvSpPr>
        <p:spPr bwMode="auto">
          <a:xfrm rot="5400000">
            <a:off x="-2461418" y="3407568"/>
            <a:ext cx="6096000" cy="3651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it-IT"/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 flipH="1">
            <a:off x="7315200" y="6553200"/>
            <a:ext cx="1600200" cy="1746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" charset="0"/>
            </a:endParaRPr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 rot="-5400000">
            <a:off x="8420894" y="6423819"/>
            <a:ext cx="685800" cy="17462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it-IT"/>
          </a:p>
        </p:txBody>
      </p:sp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4140200" y="112553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600"/>
          </a:p>
        </p:txBody>
      </p:sp>
      <p:sp>
        <p:nvSpPr>
          <p:cNvPr id="29702" name="Text Box 9"/>
          <p:cNvSpPr txBox="1">
            <a:spLocks noChangeArrowheads="1"/>
          </p:cNvSpPr>
          <p:nvPr/>
        </p:nvSpPr>
        <p:spPr bwMode="auto">
          <a:xfrm>
            <a:off x="684213" y="333375"/>
            <a:ext cx="741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 dirty="0">
                <a:solidFill>
                  <a:srgbClr val="006699"/>
                </a:solidFill>
                <a:latin typeface="Book Antiqua" pitchFamily="18" charset="0"/>
              </a:rPr>
              <a:t>Gli indici di propensione al </a:t>
            </a:r>
            <a:r>
              <a:rPr lang="it-IT" sz="2400" b="1" i="1" dirty="0" err="1">
                <a:solidFill>
                  <a:srgbClr val="006699"/>
                </a:solidFill>
                <a:latin typeface="Book Antiqua" pitchFamily="18" charset="0"/>
              </a:rPr>
              <a:t>cheating</a:t>
            </a:r>
            <a:r>
              <a:rPr lang="it-IT" sz="2400" b="1" i="1" dirty="0">
                <a:solidFill>
                  <a:srgbClr val="006699"/>
                </a:solidFill>
                <a:latin typeface="Book Antiqua" pitchFamily="18" charset="0"/>
              </a:rPr>
              <a:t> </a:t>
            </a:r>
            <a:r>
              <a:rPr lang="it-IT" sz="2400" b="1" dirty="0">
                <a:solidFill>
                  <a:srgbClr val="006699"/>
                </a:solidFill>
                <a:latin typeface="Book Antiqua" pitchFamily="18" charset="0"/>
              </a:rPr>
              <a:t>– </a:t>
            </a:r>
            <a:r>
              <a:rPr lang="it-IT" sz="2400" b="1" dirty="0" smtClean="0">
                <a:solidFill>
                  <a:srgbClr val="006699"/>
                </a:solidFill>
                <a:latin typeface="Book Antiqua" pitchFamily="18" charset="0"/>
              </a:rPr>
              <a:t>2014 </a:t>
            </a:r>
            <a:r>
              <a:rPr lang="it-IT" sz="2400" b="1" dirty="0">
                <a:solidFill>
                  <a:srgbClr val="006699"/>
                </a:solidFill>
                <a:latin typeface="Book Antiqua" pitchFamily="18" charset="0"/>
              </a:rPr>
              <a:t>(MAT)</a:t>
            </a:r>
            <a:endParaRPr lang="it-IT" sz="2400" b="1" i="1" dirty="0">
              <a:solidFill>
                <a:srgbClr val="006699"/>
              </a:solidFill>
              <a:latin typeface="Book Antiqua" pitchFamily="18" charset="0"/>
            </a:endParaRPr>
          </a:p>
        </p:txBody>
      </p:sp>
      <p:pic>
        <p:nvPicPr>
          <p:cNvPr id="2970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1025" y="0"/>
            <a:ext cx="9429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Text Box 8"/>
          <p:cNvSpPr txBox="1">
            <a:spLocks noChangeArrowheads="1"/>
          </p:cNvSpPr>
          <p:nvPr/>
        </p:nvSpPr>
        <p:spPr bwMode="auto">
          <a:xfrm rot="-5400000">
            <a:off x="-1755775" y="4211638"/>
            <a:ext cx="417671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dirty="0" smtClean="0"/>
              <a:t>ROMA – 10 luglio 2014</a:t>
            </a:r>
            <a:endParaRPr lang="it-IT" sz="1400" dirty="0"/>
          </a:p>
        </p:txBody>
      </p:sp>
      <p:pic>
        <p:nvPicPr>
          <p:cNvPr id="7065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200460"/>
            <a:ext cx="7992888" cy="5318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2203</TotalTime>
  <Words>1830</Words>
  <Application>Microsoft Macintosh PowerPoint</Application>
  <PresentationFormat>Presentazione su schermo (4:3)</PresentationFormat>
  <Paragraphs>475</Paragraphs>
  <Slides>48</Slides>
  <Notes>48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48</vt:i4>
      </vt:variant>
    </vt:vector>
  </HeadingPairs>
  <TitlesOfParts>
    <vt:vector size="50" baseType="lpstr">
      <vt:lpstr>Tema di Office</vt:lpstr>
      <vt:lpstr>Documento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Invalsi</dc:creator>
  <cp:lastModifiedBy>Patrizia</cp:lastModifiedBy>
  <cp:revision>296</cp:revision>
  <dcterms:created xsi:type="dcterms:W3CDTF">2009-10-28T12:43:59Z</dcterms:created>
  <dcterms:modified xsi:type="dcterms:W3CDTF">2014-07-10T07:53:30Z</dcterms:modified>
</cp:coreProperties>
</file>