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8" r:id="rId15"/>
    <p:sldId id="269" r:id="rId16"/>
    <p:sldId id="309" r:id="rId17"/>
    <p:sldId id="310" r:id="rId18"/>
    <p:sldId id="348" r:id="rId19"/>
    <p:sldId id="349" r:id="rId20"/>
    <p:sldId id="311" r:id="rId21"/>
    <p:sldId id="350" r:id="rId22"/>
    <p:sldId id="351" r:id="rId23"/>
    <p:sldId id="352" r:id="rId24"/>
    <p:sldId id="353" r:id="rId25"/>
    <p:sldId id="312" r:id="rId26"/>
    <p:sldId id="313" r:id="rId27"/>
    <p:sldId id="314" r:id="rId28"/>
    <p:sldId id="315" r:id="rId29"/>
    <p:sldId id="316" r:id="rId30"/>
    <p:sldId id="317" r:id="rId31"/>
    <p:sldId id="319" r:id="rId32"/>
    <p:sldId id="320" r:id="rId33"/>
    <p:sldId id="321" r:id="rId34"/>
    <p:sldId id="322" r:id="rId35"/>
    <p:sldId id="343" r:id="rId36"/>
    <p:sldId id="344" r:id="rId37"/>
    <p:sldId id="345" r:id="rId38"/>
    <p:sldId id="346" r:id="rId39"/>
    <p:sldId id="347" r:id="rId40"/>
    <p:sldId id="324" r:id="rId41"/>
    <p:sldId id="325" r:id="rId42"/>
    <p:sldId id="326" r:id="rId43"/>
    <p:sldId id="342" r:id="rId44"/>
    <p:sldId id="327" r:id="rId45"/>
    <p:sldId id="328" r:id="rId46"/>
    <p:sldId id="329" r:id="rId47"/>
    <p:sldId id="330" r:id="rId48"/>
    <p:sldId id="331" r:id="rId49"/>
    <p:sldId id="332" r:id="rId50"/>
    <p:sldId id="336" r:id="rId51"/>
    <p:sldId id="354" r:id="rId52"/>
    <p:sldId id="333" r:id="rId53"/>
    <p:sldId id="337" r:id="rId54"/>
    <p:sldId id="338" r:id="rId55"/>
    <p:sldId id="339" r:id="rId56"/>
    <p:sldId id="335" r:id="rId57"/>
    <p:sldId id="340" r:id="rId58"/>
    <p:sldId id="341"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660"/>
  </p:normalViewPr>
  <p:slideViewPr>
    <p:cSldViewPr snapToGrid="0">
      <p:cViewPr>
        <p:scale>
          <a:sx n="70" d="100"/>
          <a:sy n="70" d="100"/>
        </p:scale>
        <p:origin x="-1356"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F2336-32A3-4587-808D-2A7731A211E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it-IT"/>
        </a:p>
      </dgm:t>
    </dgm:pt>
    <dgm:pt modelId="{D0CC73BD-9123-4261-9061-1C20AD2D1636}">
      <dgm:prSet phldrT="[Testo]" custT="1"/>
      <dgm:spPr>
        <a:solidFill>
          <a:srgbClr val="CCFF33">
            <a:alpha val="90000"/>
          </a:srgbClr>
        </a:solidFill>
        <a:ln>
          <a:solidFill>
            <a:schemeClr val="accent1">
              <a:lumMod val="25000"/>
              <a:alpha val="90000"/>
            </a:schemeClr>
          </a:solidFill>
        </a:ln>
      </dgm:spPr>
      <dgm:t>
        <a:bodyPr/>
        <a:lstStyle/>
        <a:p>
          <a:r>
            <a:rPr lang="it-IT" sz="2200" b="1" dirty="0" smtClean="0">
              <a:solidFill>
                <a:schemeClr val="tx2">
                  <a:lumMod val="95000"/>
                  <a:lumOff val="5000"/>
                </a:schemeClr>
              </a:solidFill>
              <a:latin typeface="Calibri" pitchFamily="34" charset="0"/>
            </a:rPr>
            <a:t>Aspetti Positivi</a:t>
          </a:r>
          <a:endParaRPr lang="it-IT" sz="2200" b="1" dirty="0">
            <a:solidFill>
              <a:schemeClr val="tx2">
                <a:lumMod val="95000"/>
                <a:lumOff val="5000"/>
              </a:schemeClr>
            </a:solidFill>
            <a:latin typeface="Calibri" pitchFamily="34" charset="0"/>
          </a:endParaRPr>
        </a:p>
      </dgm:t>
    </dgm:pt>
    <dgm:pt modelId="{FEE70BD4-4472-4CD6-85BB-CB2248098551}" type="parTrans" cxnId="{DCE22F29-0EE6-46E2-8AD3-66E84EF75705}">
      <dgm:prSet/>
      <dgm:spPr/>
      <dgm:t>
        <a:bodyPr/>
        <a:lstStyle/>
        <a:p>
          <a:endParaRPr lang="it-IT"/>
        </a:p>
      </dgm:t>
    </dgm:pt>
    <dgm:pt modelId="{E89F0FD4-8476-4598-B958-32DD04AD5347}" type="sibTrans" cxnId="{DCE22F29-0EE6-46E2-8AD3-66E84EF75705}">
      <dgm:prSet/>
      <dgm:spPr/>
      <dgm:t>
        <a:bodyPr/>
        <a:lstStyle/>
        <a:p>
          <a:endParaRPr lang="it-IT"/>
        </a:p>
      </dgm:t>
    </dgm:pt>
    <dgm:pt modelId="{9D64E330-69A6-477A-ABF0-4AF7A27250B3}">
      <dgm:prSet phldrT="[Testo]" custT="1"/>
      <dgm:spPr>
        <a:solidFill>
          <a:schemeClr val="bg1">
            <a:lumMod val="85000"/>
            <a:alpha val="90000"/>
          </a:schemeClr>
        </a:solidFill>
        <a:ln>
          <a:solidFill>
            <a:schemeClr val="accent1">
              <a:lumMod val="25000"/>
              <a:alpha val="90000"/>
            </a:schemeClr>
          </a:solidFill>
        </a:ln>
      </dgm:spPr>
      <dgm:t>
        <a:bodyPr/>
        <a:lstStyle/>
        <a:p>
          <a:r>
            <a:rPr lang="it-IT" sz="2000" b="1" dirty="0" smtClean="0">
              <a:latin typeface="Calibri" pitchFamily="34" charset="0"/>
            </a:rPr>
            <a:t>Rischi</a:t>
          </a:r>
          <a:endParaRPr lang="it-IT" sz="2000" b="1" dirty="0">
            <a:latin typeface="Calibri" pitchFamily="34" charset="0"/>
          </a:endParaRPr>
        </a:p>
      </dgm:t>
    </dgm:pt>
    <dgm:pt modelId="{81C7FFBB-593B-4647-976A-00780EF787CF}" type="parTrans" cxnId="{59E64837-DD89-4791-9506-E239AABA4EC8}">
      <dgm:prSet/>
      <dgm:spPr/>
      <dgm:t>
        <a:bodyPr/>
        <a:lstStyle/>
        <a:p>
          <a:endParaRPr lang="it-IT"/>
        </a:p>
      </dgm:t>
    </dgm:pt>
    <dgm:pt modelId="{D6D0C321-3AF7-4FDE-81B6-04829D1FB0B9}" type="sibTrans" cxnId="{59E64837-DD89-4791-9506-E239AABA4EC8}">
      <dgm:prSet/>
      <dgm:spPr/>
      <dgm:t>
        <a:bodyPr/>
        <a:lstStyle/>
        <a:p>
          <a:endParaRPr lang="it-IT"/>
        </a:p>
      </dgm:t>
    </dgm:pt>
    <dgm:pt modelId="{56CC7C7F-B292-412C-B756-A51EC4F47127}" type="pres">
      <dgm:prSet presAssocID="{52EF2336-32A3-4587-808D-2A7731A211E7}" presName="outerComposite" presStyleCnt="0">
        <dgm:presLayoutVars>
          <dgm:chMax val="2"/>
          <dgm:animLvl val="lvl"/>
          <dgm:resizeHandles val="exact"/>
        </dgm:presLayoutVars>
      </dgm:prSet>
      <dgm:spPr/>
      <dgm:t>
        <a:bodyPr/>
        <a:lstStyle/>
        <a:p>
          <a:endParaRPr lang="it-IT"/>
        </a:p>
      </dgm:t>
    </dgm:pt>
    <dgm:pt modelId="{BDAAA8E2-DCF3-4A0A-8285-68FB3B22C8A7}" type="pres">
      <dgm:prSet presAssocID="{52EF2336-32A3-4587-808D-2A7731A211E7}" presName="dummyMaxCanvas" presStyleCnt="0"/>
      <dgm:spPr/>
    </dgm:pt>
    <dgm:pt modelId="{BB0B5BB0-ACA5-40A6-B8DB-C6F44E7CCA2A}" type="pres">
      <dgm:prSet presAssocID="{52EF2336-32A3-4587-808D-2A7731A211E7}" presName="parentComposite" presStyleCnt="0"/>
      <dgm:spPr/>
    </dgm:pt>
    <dgm:pt modelId="{E8AB6C3D-801A-44E4-A942-B862DDB83C27}" type="pres">
      <dgm:prSet presAssocID="{52EF2336-32A3-4587-808D-2A7731A211E7}" presName="parent1" presStyleLbl="alignAccFollowNode1" presStyleIdx="0" presStyleCnt="4" custAng="20876573" custScaleX="208655" custScaleY="343861" custLinFactY="11798" custLinFactNeighborX="-59653" custLinFactNeighborY="100000">
        <dgm:presLayoutVars>
          <dgm:chMax val="4"/>
        </dgm:presLayoutVars>
      </dgm:prSet>
      <dgm:spPr/>
      <dgm:t>
        <a:bodyPr/>
        <a:lstStyle/>
        <a:p>
          <a:endParaRPr lang="it-IT"/>
        </a:p>
      </dgm:t>
    </dgm:pt>
    <dgm:pt modelId="{DD2210A4-7E9B-4459-B06F-34ABAD2677BB}" type="pres">
      <dgm:prSet presAssocID="{52EF2336-32A3-4587-808D-2A7731A211E7}" presName="parent2" presStyleLbl="alignAccFollowNode1" presStyleIdx="1" presStyleCnt="4" custAng="20839628" custScaleX="131033" custScaleY="88613" custLinFactY="54606" custLinFactNeighborX="38190" custLinFactNeighborY="100000">
        <dgm:presLayoutVars>
          <dgm:chMax val="4"/>
        </dgm:presLayoutVars>
      </dgm:prSet>
      <dgm:spPr/>
      <dgm:t>
        <a:bodyPr/>
        <a:lstStyle/>
        <a:p>
          <a:endParaRPr lang="it-IT"/>
        </a:p>
      </dgm:t>
    </dgm:pt>
    <dgm:pt modelId="{0ECEA952-F9AE-428C-A04F-0610064C1B10}" type="pres">
      <dgm:prSet presAssocID="{52EF2336-32A3-4587-808D-2A7731A211E7}" presName="childrenComposite" presStyleCnt="0"/>
      <dgm:spPr/>
    </dgm:pt>
    <dgm:pt modelId="{FB2C12E1-EC29-4EE3-BB54-5A8E8BC7C1ED}" type="pres">
      <dgm:prSet presAssocID="{52EF2336-32A3-4587-808D-2A7731A211E7}" presName="dummyMaxCanvas_ChildArea" presStyleCnt="0"/>
      <dgm:spPr/>
    </dgm:pt>
    <dgm:pt modelId="{83C1F76B-28A9-4C2F-928B-EB2302ECCD61}" type="pres">
      <dgm:prSet presAssocID="{52EF2336-32A3-4587-808D-2A7731A211E7}" presName="fulcrum" presStyleLbl="alignAccFollowNode1" presStyleIdx="2" presStyleCnt="4" custScaleX="184071" custScaleY="101984" custLinFactY="-44620" custLinFactNeighborX="18473" custLinFactNeighborY="-100000"/>
      <dgm:spPr>
        <a:solidFill>
          <a:schemeClr val="accent1">
            <a:lumMod val="10000"/>
            <a:alpha val="90000"/>
          </a:schemeClr>
        </a:solidFill>
      </dgm:spPr>
    </dgm:pt>
    <dgm:pt modelId="{E52B28E3-1BBC-4288-853D-9D85F7CD1C24}" type="pres">
      <dgm:prSet presAssocID="{52EF2336-32A3-4587-808D-2A7731A211E7}" presName="balance_00" presStyleLbl="alignAccFollowNode1" presStyleIdx="3" presStyleCnt="4" custAng="20889792" custScaleX="157422" custScaleY="60554" custLinFactY="-146117" custLinFactNeighborX="2283" custLinFactNeighborY="-200000">
        <dgm:presLayoutVars>
          <dgm:bulletEnabled val="1"/>
        </dgm:presLayoutVars>
      </dgm:prSet>
      <dgm:spPr>
        <a:solidFill>
          <a:schemeClr val="accent1">
            <a:lumMod val="10000"/>
            <a:alpha val="90000"/>
          </a:schemeClr>
        </a:solidFill>
      </dgm:spPr>
    </dgm:pt>
  </dgm:ptLst>
  <dgm:cxnLst>
    <dgm:cxn modelId="{9D4BC527-A1B1-4E68-B1E7-5A96CA824F2B}" type="presOf" srcId="{52EF2336-32A3-4587-808D-2A7731A211E7}" destId="{56CC7C7F-B292-412C-B756-A51EC4F47127}" srcOrd="0" destOrd="0" presId="urn:microsoft.com/office/officeart/2005/8/layout/balance1"/>
    <dgm:cxn modelId="{D5D2F235-DD56-4140-B43E-EA1CDB4EEAE3}" type="presOf" srcId="{9D64E330-69A6-477A-ABF0-4AF7A27250B3}" destId="{DD2210A4-7E9B-4459-B06F-34ABAD2677BB}" srcOrd="0" destOrd="0" presId="urn:microsoft.com/office/officeart/2005/8/layout/balance1"/>
    <dgm:cxn modelId="{59E64837-DD89-4791-9506-E239AABA4EC8}" srcId="{52EF2336-32A3-4587-808D-2A7731A211E7}" destId="{9D64E330-69A6-477A-ABF0-4AF7A27250B3}" srcOrd="1" destOrd="0" parTransId="{81C7FFBB-593B-4647-976A-00780EF787CF}" sibTransId="{D6D0C321-3AF7-4FDE-81B6-04829D1FB0B9}"/>
    <dgm:cxn modelId="{86F093CD-2271-4CB8-B77C-508E38F1B874}" type="presOf" srcId="{D0CC73BD-9123-4261-9061-1C20AD2D1636}" destId="{E8AB6C3D-801A-44E4-A942-B862DDB83C27}" srcOrd="0" destOrd="0" presId="urn:microsoft.com/office/officeart/2005/8/layout/balance1"/>
    <dgm:cxn modelId="{DCE22F29-0EE6-46E2-8AD3-66E84EF75705}" srcId="{52EF2336-32A3-4587-808D-2A7731A211E7}" destId="{D0CC73BD-9123-4261-9061-1C20AD2D1636}" srcOrd="0" destOrd="0" parTransId="{FEE70BD4-4472-4CD6-85BB-CB2248098551}" sibTransId="{E89F0FD4-8476-4598-B958-32DD04AD5347}"/>
    <dgm:cxn modelId="{1D9400AF-73A9-447F-8B11-D0A58F1D3348}" type="presParOf" srcId="{56CC7C7F-B292-412C-B756-A51EC4F47127}" destId="{BDAAA8E2-DCF3-4A0A-8285-68FB3B22C8A7}" srcOrd="0" destOrd="0" presId="urn:microsoft.com/office/officeart/2005/8/layout/balance1"/>
    <dgm:cxn modelId="{28C31BC5-E7C8-4FA0-9B9E-96B2E4E505B2}" type="presParOf" srcId="{56CC7C7F-B292-412C-B756-A51EC4F47127}" destId="{BB0B5BB0-ACA5-40A6-B8DB-C6F44E7CCA2A}" srcOrd="1" destOrd="0" presId="urn:microsoft.com/office/officeart/2005/8/layout/balance1"/>
    <dgm:cxn modelId="{162CBC48-8EE8-4AF1-86D2-17681E804DB9}" type="presParOf" srcId="{BB0B5BB0-ACA5-40A6-B8DB-C6F44E7CCA2A}" destId="{E8AB6C3D-801A-44E4-A942-B862DDB83C27}" srcOrd="0" destOrd="0" presId="urn:microsoft.com/office/officeart/2005/8/layout/balance1"/>
    <dgm:cxn modelId="{3212C92B-49EA-4344-9552-C7A21B4E127D}" type="presParOf" srcId="{BB0B5BB0-ACA5-40A6-B8DB-C6F44E7CCA2A}" destId="{DD2210A4-7E9B-4459-B06F-34ABAD2677BB}" srcOrd="1" destOrd="0" presId="urn:microsoft.com/office/officeart/2005/8/layout/balance1"/>
    <dgm:cxn modelId="{DFCDF7E4-F251-4030-B0DD-6C26A4CD0349}" type="presParOf" srcId="{56CC7C7F-B292-412C-B756-A51EC4F47127}" destId="{0ECEA952-F9AE-428C-A04F-0610064C1B10}" srcOrd="2" destOrd="0" presId="urn:microsoft.com/office/officeart/2005/8/layout/balance1"/>
    <dgm:cxn modelId="{4E374649-8EF7-45ED-9D88-8C9CBCDF76FC}" type="presParOf" srcId="{0ECEA952-F9AE-428C-A04F-0610064C1B10}" destId="{FB2C12E1-EC29-4EE3-BB54-5A8E8BC7C1ED}" srcOrd="0" destOrd="0" presId="urn:microsoft.com/office/officeart/2005/8/layout/balance1"/>
    <dgm:cxn modelId="{D9C07DA1-5A8C-466E-8D3E-7E11396A7B5C}" type="presParOf" srcId="{0ECEA952-F9AE-428C-A04F-0610064C1B10}" destId="{83C1F76B-28A9-4C2F-928B-EB2302ECCD61}" srcOrd="1" destOrd="0" presId="urn:microsoft.com/office/officeart/2005/8/layout/balance1"/>
    <dgm:cxn modelId="{71BB1FF4-940B-488C-85AB-93376B636365}" type="presParOf" srcId="{0ECEA952-F9AE-428C-A04F-0610064C1B10}" destId="{E52B28E3-1BBC-4288-853D-9D85F7CD1C24}" srcOrd="2"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D810D1-75AF-4EC8-88EF-D7A432945529}"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it-IT"/>
        </a:p>
      </dgm:t>
    </dgm:pt>
    <dgm:pt modelId="{D8BE0825-F6B8-4175-BE03-826BB99EB4D6}">
      <dgm:prSet phldrT="[Testo]" custT="1"/>
      <dgm:spPr>
        <a:solidFill>
          <a:schemeClr val="bg1"/>
        </a:solidFill>
        <a:ln w="92075">
          <a:solidFill>
            <a:schemeClr val="accent6">
              <a:lumMod val="50000"/>
            </a:schemeClr>
          </a:solidFill>
        </a:ln>
      </dgm:spPr>
      <dgm:t>
        <a:bodyPr/>
        <a:lstStyle/>
        <a:p>
          <a:r>
            <a:rPr lang="it-IT" sz="1800" b="1" u="sng" smtClean="0">
              <a:solidFill>
                <a:schemeClr val="tx2">
                  <a:lumMod val="50000"/>
                </a:schemeClr>
              </a:solidFill>
              <a:latin typeface="Calibri" pitchFamily="34" charset="0"/>
            </a:rPr>
            <a:t>Definire percorsi di sviluppo delle opzioni di semplificazione in grado di mettere a sistema le seguenti variabili chiave</a:t>
          </a:r>
          <a:endParaRPr lang="it-IT" sz="1800">
            <a:solidFill>
              <a:schemeClr val="tx2">
                <a:lumMod val="50000"/>
              </a:schemeClr>
            </a:solidFill>
          </a:endParaRPr>
        </a:p>
      </dgm:t>
    </dgm:pt>
    <dgm:pt modelId="{813C8FE6-BA92-4A08-A434-86A6CA831736}" type="parTrans" cxnId="{F40D5655-CEAC-41B5-BB95-764AF8D69EF7}">
      <dgm:prSet/>
      <dgm:spPr/>
      <dgm:t>
        <a:bodyPr/>
        <a:lstStyle/>
        <a:p>
          <a:endParaRPr lang="it-IT">
            <a:solidFill>
              <a:schemeClr val="tx2">
                <a:lumMod val="50000"/>
              </a:schemeClr>
            </a:solidFill>
          </a:endParaRPr>
        </a:p>
      </dgm:t>
    </dgm:pt>
    <dgm:pt modelId="{81F89A75-83D8-4640-BEC7-FCBAE24A37CB}" type="sibTrans" cxnId="{F40D5655-CEAC-41B5-BB95-764AF8D69EF7}">
      <dgm:prSet/>
      <dgm:spPr/>
      <dgm:t>
        <a:bodyPr/>
        <a:lstStyle/>
        <a:p>
          <a:endParaRPr lang="it-IT">
            <a:solidFill>
              <a:schemeClr val="tx2">
                <a:lumMod val="50000"/>
              </a:schemeClr>
            </a:solidFill>
          </a:endParaRPr>
        </a:p>
      </dgm:t>
    </dgm:pt>
    <dgm:pt modelId="{557E4446-CFDF-495F-BAE3-B8402174E2CF}">
      <dgm:prSet phldrT="[Testo]" custT="1"/>
      <dgm:spPr>
        <a:noFill/>
        <a:ln w="184150">
          <a:solidFill>
            <a:srgbClr val="92D050"/>
          </a:solidFill>
        </a:ln>
      </dgm:spPr>
      <dgm:t>
        <a:bodyPr/>
        <a:lstStyle/>
        <a:p>
          <a:endParaRPr lang="it-IT" sz="1800" b="1" smtClean="0">
            <a:solidFill>
              <a:schemeClr val="tx2">
                <a:lumMod val="50000"/>
              </a:schemeClr>
            </a:solidFill>
            <a:latin typeface="Calibri" pitchFamily="34" charset="0"/>
            <a:cs typeface="Arial" pitchFamily="34" charset="0"/>
          </a:endParaRPr>
        </a:p>
        <a:p>
          <a:r>
            <a:rPr lang="it-IT" sz="1800" b="1" smtClean="0">
              <a:solidFill>
                <a:schemeClr val="tx2">
                  <a:lumMod val="50000"/>
                </a:schemeClr>
              </a:solidFill>
              <a:latin typeface="Calibri" pitchFamily="34" charset="0"/>
              <a:cs typeface="Arial" pitchFamily="34" charset="0"/>
            </a:rPr>
            <a:t>Focus sui risultati</a:t>
          </a:r>
        </a:p>
        <a:p>
          <a:r>
            <a:rPr lang="it-IT" sz="1600" b="0" smtClean="0">
              <a:solidFill>
                <a:schemeClr val="tx2">
                  <a:lumMod val="50000"/>
                </a:schemeClr>
              </a:solidFill>
              <a:latin typeface="Calibri" pitchFamily="34" charset="0"/>
              <a:cs typeface="Arial" pitchFamily="34" charset="0"/>
            </a:rPr>
            <a:t>Evoluzione dalle verifiche centrate sugli aspetti amministrativi ai controlli sulla realizzazione delle attività/raggiungimento dei risultati, sia in termini di “certezza” delle norme e procedure sia sul piano dell’approccio metodologico ed organizzativo ai controlli</a:t>
          </a:r>
        </a:p>
      </dgm:t>
    </dgm:pt>
    <dgm:pt modelId="{6DB2E9E4-3551-4611-B07C-C39ED4C8958C}" type="parTrans" cxnId="{9C6040E4-3E54-48F0-B94E-5754BE559821}">
      <dgm:prSet/>
      <dgm:spPr/>
      <dgm:t>
        <a:bodyPr/>
        <a:lstStyle/>
        <a:p>
          <a:endParaRPr lang="it-IT">
            <a:solidFill>
              <a:schemeClr val="tx2">
                <a:lumMod val="50000"/>
              </a:schemeClr>
            </a:solidFill>
          </a:endParaRPr>
        </a:p>
      </dgm:t>
    </dgm:pt>
    <dgm:pt modelId="{3E7F1DFC-DEF1-4343-BA48-7FE53B6A1007}" type="sibTrans" cxnId="{9C6040E4-3E54-48F0-B94E-5754BE559821}">
      <dgm:prSet/>
      <dgm:spPr/>
      <dgm:t>
        <a:bodyPr/>
        <a:lstStyle/>
        <a:p>
          <a:endParaRPr lang="it-IT">
            <a:solidFill>
              <a:schemeClr val="tx2">
                <a:lumMod val="50000"/>
              </a:schemeClr>
            </a:solidFill>
          </a:endParaRPr>
        </a:p>
      </dgm:t>
    </dgm:pt>
    <dgm:pt modelId="{DF9EBC5D-6BAE-46AA-849F-C2D593F5F59C}">
      <dgm:prSet phldrT="[Testo]" custT="1"/>
      <dgm:spPr>
        <a:solidFill>
          <a:schemeClr val="bg1"/>
        </a:solidFill>
        <a:ln w="184150">
          <a:solidFill>
            <a:srgbClr val="FCB504"/>
          </a:solidFill>
        </a:ln>
      </dgm:spPr>
      <dgm:t>
        <a:bodyPr/>
        <a:lstStyle/>
        <a:p>
          <a:r>
            <a:rPr lang="it-IT" sz="1800" b="1" smtClean="0">
              <a:solidFill>
                <a:schemeClr val="tx2">
                  <a:lumMod val="50000"/>
                </a:schemeClr>
              </a:solidFill>
              <a:latin typeface="Calibri" pitchFamily="34" charset="0"/>
              <a:cs typeface="Arial" pitchFamily="34" charset="0"/>
            </a:rPr>
            <a:t>Allocazione ottimale delle risorse </a:t>
          </a:r>
        </a:p>
        <a:p>
          <a:r>
            <a:rPr lang="it-IT" sz="1600" b="0" smtClean="0">
              <a:solidFill>
                <a:schemeClr val="tx2">
                  <a:lumMod val="50000"/>
                </a:schemeClr>
              </a:solidFill>
              <a:latin typeface="Calibri" pitchFamily="34" charset="0"/>
              <a:cs typeface="Arial" pitchFamily="34" charset="0"/>
            </a:rPr>
            <a:t>sia sotto il profilo dell’efficacia degli interventi (capacità di raggiungere gli obiettivi di policy) sia con riferimento all’efficienza degli stessi (definizione degli standard di costo in grado di garantire l’equilibrio fra le diverse istanze degli attori coinvolti)</a:t>
          </a:r>
        </a:p>
        <a:p>
          <a:endParaRPr lang="it-IT" sz="1700">
            <a:solidFill>
              <a:schemeClr val="tx2">
                <a:lumMod val="50000"/>
              </a:schemeClr>
            </a:solidFill>
          </a:endParaRPr>
        </a:p>
      </dgm:t>
    </dgm:pt>
    <dgm:pt modelId="{5317558F-E7F2-4820-A10A-51A85E6DE6F7}" type="parTrans" cxnId="{B6F76039-C79A-42B5-93E2-022400539BD0}">
      <dgm:prSet/>
      <dgm:spPr/>
      <dgm:t>
        <a:bodyPr/>
        <a:lstStyle/>
        <a:p>
          <a:endParaRPr lang="it-IT">
            <a:solidFill>
              <a:schemeClr val="tx2">
                <a:lumMod val="50000"/>
              </a:schemeClr>
            </a:solidFill>
          </a:endParaRPr>
        </a:p>
      </dgm:t>
    </dgm:pt>
    <dgm:pt modelId="{C7CC2175-8AB5-4E63-BC55-DB208A7288FA}" type="sibTrans" cxnId="{B6F76039-C79A-42B5-93E2-022400539BD0}">
      <dgm:prSet/>
      <dgm:spPr/>
      <dgm:t>
        <a:bodyPr/>
        <a:lstStyle/>
        <a:p>
          <a:endParaRPr lang="it-IT">
            <a:solidFill>
              <a:schemeClr val="tx2">
                <a:lumMod val="50000"/>
              </a:schemeClr>
            </a:solidFill>
          </a:endParaRPr>
        </a:p>
      </dgm:t>
    </dgm:pt>
    <dgm:pt modelId="{DB55E896-4E84-469F-A3AF-AC8E245BE952}">
      <dgm:prSet phldrT="[Testo]" phldr="1"/>
      <dgm:spPr/>
      <dgm:t>
        <a:bodyPr/>
        <a:lstStyle/>
        <a:p>
          <a:endParaRPr lang="it-IT">
            <a:solidFill>
              <a:schemeClr val="tx2">
                <a:lumMod val="50000"/>
              </a:schemeClr>
            </a:solidFill>
          </a:endParaRPr>
        </a:p>
      </dgm:t>
    </dgm:pt>
    <dgm:pt modelId="{57EE422A-B0C6-4359-81FC-4B08D3577A5E}" type="parTrans" cxnId="{FE057E97-0C3A-49CB-BC4A-0D9BA752FC9B}">
      <dgm:prSet/>
      <dgm:spPr/>
      <dgm:t>
        <a:bodyPr/>
        <a:lstStyle/>
        <a:p>
          <a:endParaRPr lang="it-IT">
            <a:solidFill>
              <a:schemeClr val="tx2">
                <a:lumMod val="50000"/>
              </a:schemeClr>
            </a:solidFill>
          </a:endParaRPr>
        </a:p>
      </dgm:t>
    </dgm:pt>
    <dgm:pt modelId="{27C08654-3E5C-4F5B-9EEE-31C4F7A14296}" type="sibTrans" cxnId="{FE057E97-0C3A-49CB-BC4A-0D9BA752FC9B}">
      <dgm:prSet/>
      <dgm:spPr/>
      <dgm:t>
        <a:bodyPr/>
        <a:lstStyle/>
        <a:p>
          <a:endParaRPr lang="it-IT">
            <a:solidFill>
              <a:schemeClr val="tx2">
                <a:lumMod val="50000"/>
              </a:schemeClr>
            </a:solidFill>
          </a:endParaRPr>
        </a:p>
      </dgm:t>
    </dgm:pt>
    <dgm:pt modelId="{CE11AEFF-C6BA-4515-8797-C2725DAE3846}">
      <dgm:prSet custT="1"/>
      <dgm:spPr>
        <a:solidFill>
          <a:schemeClr val="bg1"/>
        </a:solidFill>
        <a:ln w="184150">
          <a:solidFill>
            <a:srgbClr val="FF0000"/>
          </a:solidFill>
        </a:ln>
        <a:scene3d>
          <a:camera prst="orthographicFront"/>
          <a:lightRig rig="threePt" dir="t"/>
        </a:scene3d>
        <a:sp3d prstMaterial="metal"/>
      </dgm:spPr>
      <dgm:t>
        <a:bodyPr/>
        <a:lstStyle/>
        <a:p>
          <a:r>
            <a:rPr lang="it-IT" sz="1700" b="1" smtClean="0">
              <a:solidFill>
                <a:schemeClr val="tx2">
                  <a:lumMod val="50000"/>
                </a:schemeClr>
              </a:solidFill>
              <a:latin typeface="Calibri" pitchFamily="34" charset="0"/>
              <a:cs typeface="Arial" pitchFamily="34" charset="0"/>
            </a:rPr>
            <a:t>Integrazione</a:t>
          </a:r>
          <a:r>
            <a:rPr lang="it-IT" sz="1800" b="1" smtClean="0">
              <a:solidFill>
                <a:schemeClr val="tx2">
                  <a:lumMod val="50000"/>
                </a:schemeClr>
              </a:solidFill>
              <a:latin typeface="Calibri" pitchFamily="34" charset="0"/>
              <a:cs typeface="Arial" pitchFamily="34" charset="0"/>
            </a:rPr>
            <a:t> virtuosa delle competenze</a:t>
          </a:r>
          <a:r>
            <a:rPr lang="it-IT" sz="1800" smtClean="0">
              <a:solidFill>
                <a:schemeClr val="tx2">
                  <a:lumMod val="50000"/>
                </a:schemeClr>
              </a:solidFill>
              <a:latin typeface="Calibri" pitchFamily="34" charset="0"/>
              <a:cs typeface="Arial" pitchFamily="34" charset="0"/>
            </a:rPr>
            <a:t> </a:t>
          </a:r>
          <a:r>
            <a:rPr lang="it-IT" sz="1600" smtClean="0">
              <a:solidFill>
                <a:schemeClr val="tx2">
                  <a:lumMod val="50000"/>
                </a:schemeClr>
              </a:solidFill>
              <a:latin typeface="Calibri" pitchFamily="34" charset="0"/>
              <a:cs typeface="Arial" pitchFamily="34" charset="0"/>
            </a:rPr>
            <a:t>legate alla programmazione con quelle tipicamente riconducibili alla gestione ed al controllo degli interventi (sviluppo congiunto documenti metodologici e avvisi)</a:t>
          </a:r>
          <a:endParaRPr lang="it-IT" sz="1600">
            <a:solidFill>
              <a:schemeClr val="tx2">
                <a:lumMod val="50000"/>
              </a:schemeClr>
            </a:solidFill>
            <a:latin typeface="Calibri" pitchFamily="34" charset="0"/>
            <a:cs typeface="Arial" pitchFamily="34" charset="0"/>
          </a:endParaRPr>
        </a:p>
      </dgm:t>
    </dgm:pt>
    <dgm:pt modelId="{C432585E-0071-4007-8B6B-FD693E8B5CB2}" type="parTrans" cxnId="{4BA35704-C644-48CB-84B8-81BE2344F967}">
      <dgm:prSet/>
      <dgm:spPr/>
      <dgm:t>
        <a:bodyPr/>
        <a:lstStyle/>
        <a:p>
          <a:endParaRPr lang="it-IT">
            <a:solidFill>
              <a:schemeClr val="tx2">
                <a:lumMod val="50000"/>
              </a:schemeClr>
            </a:solidFill>
          </a:endParaRPr>
        </a:p>
      </dgm:t>
    </dgm:pt>
    <dgm:pt modelId="{DF7A215A-A890-4EFB-8305-0E3DF61C2DCD}" type="sibTrans" cxnId="{4BA35704-C644-48CB-84B8-81BE2344F967}">
      <dgm:prSet/>
      <dgm:spPr/>
      <dgm:t>
        <a:bodyPr/>
        <a:lstStyle/>
        <a:p>
          <a:endParaRPr lang="it-IT">
            <a:solidFill>
              <a:schemeClr val="tx2">
                <a:lumMod val="50000"/>
              </a:schemeClr>
            </a:solidFill>
          </a:endParaRPr>
        </a:p>
      </dgm:t>
    </dgm:pt>
    <dgm:pt modelId="{2ED67B70-6F18-4007-A58F-21ECFF7B801E}">
      <dgm:prSet phldrT="[Testo]" custT="1"/>
      <dgm:spPr>
        <a:noFill/>
        <a:ln w="184150">
          <a:solidFill>
            <a:schemeClr val="accent2">
              <a:lumMod val="50000"/>
            </a:schemeClr>
          </a:solidFill>
        </a:ln>
      </dgm:spPr>
      <dgm:t>
        <a:bodyPr/>
        <a:lstStyle/>
        <a:p>
          <a:r>
            <a:rPr lang="it-IT" sz="1700" b="1" smtClean="0">
              <a:solidFill>
                <a:schemeClr val="tx2">
                  <a:lumMod val="50000"/>
                </a:schemeClr>
              </a:solidFill>
              <a:latin typeface="Calibri" pitchFamily="34" charset="0"/>
              <a:cs typeface="Arial" pitchFamily="34" charset="0"/>
            </a:rPr>
            <a:t>Capitalizzazione delle esperienze </a:t>
          </a:r>
        </a:p>
        <a:p>
          <a:r>
            <a:rPr lang="it-IT" sz="1600" b="0" smtClean="0">
              <a:solidFill>
                <a:schemeClr val="tx2">
                  <a:lumMod val="50000"/>
                </a:schemeClr>
              </a:solidFill>
              <a:latin typeface="Calibri" pitchFamily="34" charset="0"/>
              <a:cs typeface="Arial" pitchFamily="34" charset="0"/>
            </a:rPr>
            <a:t>sviluppate in ambito nazionale particolarmente rilevanti sul piano quantitativo (diffusione) e qualitativo (se comparate con gli altri Stati UE) nell’attuale programmazione</a:t>
          </a:r>
          <a:endParaRPr lang="it-IT" sz="1600" b="0">
            <a:solidFill>
              <a:schemeClr val="tx2">
                <a:lumMod val="50000"/>
              </a:schemeClr>
            </a:solidFill>
          </a:endParaRPr>
        </a:p>
      </dgm:t>
    </dgm:pt>
    <dgm:pt modelId="{20DA0DE6-265B-4E16-8E59-2591CBA9830D}" type="sibTrans" cxnId="{FC040AED-4543-4575-8252-9407BF5A6321}">
      <dgm:prSet/>
      <dgm:spPr/>
      <dgm:t>
        <a:bodyPr/>
        <a:lstStyle/>
        <a:p>
          <a:endParaRPr lang="it-IT">
            <a:solidFill>
              <a:schemeClr val="tx2">
                <a:lumMod val="50000"/>
              </a:schemeClr>
            </a:solidFill>
          </a:endParaRPr>
        </a:p>
      </dgm:t>
    </dgm:pt>
    <dgm:pt modelId="{FF823882-7DB0-421C-96D8-91326A77296F}" type="parTrans" cxnId="{FC040AED-4543-4575-8252-9407BF5A6321}">
      <dgm:prSet/>
      <dgm:spPr/>
      <dgm:t>
        <a:bodyPr/>
        <a:lstStyle/>
        <a:p>
          <a:endParaRPr lang="it-IT">
            <a:solidFill>
              <a:schemeClr val="tx2">
                <a:lumMod val="50000"/>
              </a:schemeClr>
            </a:solidFill>
          </a:endParaRPr>
        </a:p>
      </dgm:t>
    </dgm:pt>
    <dgm:pt modelId="{EF2BB88C-A22D-4981-84CF-21FC58EF1715}" type="pres">
      <dgm:prSet presAssocID="{62D810D1-75AF-4EC8-88EF-D7A432945529}" presName="diagram" presStyleCnt="0">
        <dgm:presLayoutVars>
          <dgm:chMax val="1"/>
          <dgm:dir/>
          <dgm:animLvl val="ctr"/>
          <dgm:resizeHandles val="exact"/>
        </dgm:presLayoutVars>
      </dgm:prSet>
      <dgm:spPr/>
      <dgm:t>
        <a:bodyPr/>
        <a:lstStyle/>
        <a:p>
          <a:endParaRPr lang="it-IT"/>
        </a:p>
      </dgm:t>
    </dgm:pt>
    <dgm:pt modelId="{D4D645B3-6AD1-4437-A12B-40B4BE5F70D2}" type="pres">
      <dgm:prSet presAssocID="{62D810D1-75AF-4EC8-88EF-D7A432945529}" presName="matrix" presStyleCnt="0"/>
      <dgm:spPr/>
    </dgm:pt>
    <dgm:pt modelId="{BFD52870-CE33-42BE-B402-08BDE412FF94}" type="pres">
      <dgm:prSet presAssocID="{62D810D1-75AF-4EC8-88EF-D7A432945529}" presName="tile1" presStyleLbl="node1" presStyleIdx="0" presStyleCnt="4" custLinFactNeighborY="-3544"/>
      <dgm:spPr/>
      <dgm:t>
        <a:bodyPr/>
        <a:lstStyle/>
        <a:p>
          <a:endParaRPr lang="it-IT"/>
        </a:p>
      </dgm:t>
    </dgm:pt>
    <dgm:pt modelId="{A1067F99-3B9A-4703-BAD5-53A81ED1AE12}" type="pres">
      <dgm:prSet presAssocID="{62D810D1-75AF-4EC8-88EF-D7A432945529}" presName="tile1text" presStyleLbl="node1" presStyleIdx="0" presStyleCnt="4">
        <dgm:presLayoutVars>
          <dgm:chMax val="0"/>
          <dgm:chPref val="0"/>
          <dgm:bulletEnabled val="1"/>
        </dgm:presLayoutVars>
      </dgm:prSet>
      <dgm:spPr/>
      <dgm:t>
        <a:bodyPr/>
        <a:lstStyle/>
        <a:p>
          <a:endParaRPr lang="it-IT"/>
        </a:p>
      </dgm:t>
    </dgm:pt>
    <dgm:pt modelId="{F04ABF33-F701-4634-B36F-8E2CD79F97D9}" type="pres">
      <dgm:prSet presAssocID="{62D810D1-75AF-4EC8-88EF-D7A432945529}" presName="tile2" presStyleLbl="node1" presStyleIdx="1" presStyleCnt="4"/>
      <dgm:spPr/>
      <dgm:t>
        <a:bodyPr/>
        <a:lstStyle/>
        <a:p>
          <a:endParaRPr lang="it-IT"/>
        </a:p>
      </dgm:t>
    </dgm:pt>
    <dgm:pt modelId="{6A6D4CA7-19DE-4BB5-BE58-816771C89219}" type="pres">
      <dgm:prSet presAssocID="{62D810D1-75AF-4EC8-88EF-D7A432945529}" presName="tile2text" presStyleLbl="node1" presStyleIdx="1" presStyleCnt="4">
        <dgm:presLayoutVars>
          <dgm:chMax val="0"/>
          <dgm:chPref val="0"/>
          <dgm:bulletEnabled val="1"/>
        </dgm:presLayoutVars>
      </dgm:prSet>
      <dgm:spPr/>
      <dgm:t>
        <a:bodyPr/>
        <a:lstStyle/>
        <a:p>
          <a:endParaRPr lang="it-IT"/>
        </a:p>
      </dgm:t>
    </dgm:pt>
    <dgm:pt modelId="{77F19EA1-B695-4C1E-BF1C-CD7DEA217CF8}" type="pres">
      <dgm:prSet presAssocID="{62D810D1-75AF-4EC8-88EF-D7A432945529}" presName="tile3" presStyleLbl="node1" presStyleIdx="2" presStyleCnt="4"/>
      <dgm:spPr/>
      <dgm:t>
        <a:bodyPr/>
        <a:lstStyle/>
        <a:p>
          <a:endParaRPr lang="it-IT"/>
        </a:p>
      </dgm:t>
    </dgm:pt>
    <dgm:pt modelId="{720980B9-F91B-4DBE-9D9C-1A3482F7E7BD}" type="pres">
      <dgm:prSet presAssocID="{62D810D1-75AF-4EC8-88EF-D7A432945529}" presName="tile3text" presStyleLbl="node1" presStyleIdx="2" presStyleCnt="4">
        <dgm:presLayoutVars>
          <dgm:chMax val="0"/>
          <dgm:chPref val="0"/>
          <dgm:bulletEnabled val="1"/>
        </dgm:presLayoutVars>
      </dgm:prSet>
      <dgm:spPr/>
      <dgm:t>
        <a:bodyPr/>
        <a:lstStyle/>
        <a:p>
          <a:endParaRPr lang="it-IT"/>
        </a:p>
      </dgm:t>
    </dgm:pt>
    <dgm:pt modelId="{92EDD1D2-50C8-4B23-A6B5-EC11C4DE7681}" type="pres">
      <dgm:prSet presAssocID="{62D810D1-75AF-4EC8-88EF-D7A432945529}" presName="tile4" presStyleLbl="node1" presStyleIdx="3" presStyleCnt="4"/>
      <dgm:spPr/>
      <dgm:t>
        <a:bodyPr/>
        <a:lstStyle/>
        <a:p>
          <a:endParaRPr lang="it-IT"/>
        </a:p>
      </dgm:t>
    </dgm:pt>
    <dgm:pt modelId="{9583C939-DC6B-454A-997F-AA17B490D3A2}" type="pres">
      <dgm:prSet presAssocID="{62D810D1-75AF-4EC8-88EF-D7A432945529}" presName="tile4text" presStyleLbl="node1" presStyleIdx="3" presStyleCnt="4">
        <dgm:presLayoutVars>
          <dgm:chMax val="0"/>
          <dgm:chPref val="0"/>
          <dgm:bulletEnabled val="1"/>
        </dgm:presLayoutVars>
      </dgm:prSet>
      <dgm:spPr/>
      <dgm:t>
        <a:bodyPr/>
        <a:lstStyle/>
        <a:p>
          <a:endParaRPr lang="it-IT"/>
        </a:p>
      </dgm:t>
    </dgm:pt>
    <dgm:pt modelId="{7779AD81-C578-42A5-A728-F2B1214995A3}" type="pres">
      <dgm:prSet presAssocID="{62D810D1-75AF-4EC8-88EF-D7A432945529}" presName="centerTile" presStyleLbl="fgShp" presStyleIdx="0" presStyleCnt="1" custScaleX="281159" custScaleY="62646">
        <dgm:presLayoutVars>
          <dgm:chMax val="0"/>
          <dgm:chPref val="0"/>
        </dgm:presLayoutVars>
      </dgm:prSet>
      <dgm:spPr/>
      <dgm:t>
        <a:bodyPr/>
        <a:lstStyle/>
        <a:p>
          <a:endParaRPr lang="it-IT"/>
        </a:p>
      </dgm:t>
    </dgm:pt>
  </dgm:ptLst>
  <dgm:cxnLst>
    <dgm:cxn modelId="{FC040AED-4543-4575-8252-9407BF5A6321}" srcId="{D8BE0825-F6B8-4175-BE03-826BB99EB4D6}" destId="{2ED67B70-6F18-4007-A58F-21ECFF7B801E}" srcOrd="0" destOrd="0" parTransId="{FF823882-7DB0-421C-96D8-91326A77296F}" sibTransId="{20DA0DE6-265B-4E16-8E59-2591CBA9830D}"/>
    <dgm:cxn modelId="{9BD62D67-047E-44F7-90AF-32DF10AEFECB}" type="presOf" srcId="{557E4446-CFDF-495F-BAE3-B8402174E2CF}" destId="{6A6D4CA7-19DE-4BB5-BE58-816771C89219}" srcOrd="1" destOrd="0" presId="urn:microsoft.com/office/officeart/2005/8/layout/matrix1"/>
    <dgm:cxn modelId="{057D3606-BD30-4FE4-8931-7280EAF2A083}" type="presOf" srcId="{DF9EBC5D-6BAE-46AA-849F-C2D593F5F59C}" destId="{9583C939-DC6B-454A-997F-AA17B490D3A2}" srcOrd="1" destOrd="0" presId="urn:microsoft.com/office/officeart/2005/8/layout/matrix1"/>
    <dgm:cxn modelId="{FE057E97-0C3A-49CB-BC4A-0D9BA752FC9B}" srcId="{D8BE0825-F6B8-4175-BE03-826BB99EB4D6}" destId="{DB55E896-4E84-469F-A3AF-AC8E245BE952}" srcOrd="4" destOrd="0" parTransId="{57EE422A-B0C6-4359-81FC-4B08D3577A5E}" sibTransId="{27C08654-3E5C-4F5B-9EEE-31C4F7A14296}"/>
    <dgm:cxn modelId="{C4133C9E-A11C-4349-BB8A-A7142F3C6C91}" type="presOf" srcId="{62D810D1-75AF-4EC8-88EF-D7A432945529}" destId="{EF2BB88C-A22D-4981-84CF-21FC58EF1715}" srcOrd="0" destOrd="0" presId="urn:microsoft.com/office/officeart/2005/8/layout/matrix1"/>
    <dgm:cxn modelId="{3AA6ED7A-661E-4190-A051-E28A39FE73C6}" type="presOf" srcId="{557E4446-CFDF-495F-BAE3-B8402174E2CF}" destId="{F04ABF33-F701-4634-B36F-8E2CD79F97D9}" srcOrd="0" destOrd="0" presId="urn:microsoft.com/office/officeart/2005/8/layout/matrix1"/>
    <dgm:cxn modelId="{B6F76039-C79A-42B5-93E2-022400539BD0}" srcId="{D8BE0825-F6B8-4175-BE03-826BB99EB4D6}" destId="{DF9EBC5D-6BAE-46AA-849F-C2D593F5F59C}" srcOrd="3" destOrd="0" parTransId="{5317558F-E7F2-4820-A10A-51A85E6DE6F7}" sibTransId="{C7CC2175-8AB5-4E63-BC55-DB208A7288FA}"/>
    <dgm:cxn modelId="{14FAE41D-ABEF-4721-9B28-C4948816A947}" type="presOf" srcId="{D8BE0825-F6B8-4175-BE03-826BB99EB4D6}" destId="{7779AD81-C578-42A5-A728-F2B1214995A3}" srcOrd="0" destOrd="0" presId="urn:microsoft.com/office/officeart/2005/8/layout/matrix1"/>
    <dgm:cxn modelId="{4BA35704-C644-48CB-84B8-81BE2344F967}" srcId="{D8BE0825-F6B8-4175-BE03-826BB99EB4D6}" destId="{CE11AEFF-C6BA-4515-8797-C2725DAE3846}" srcOrd="2" destOrd="0" parTransId="{C432585E-0071-4007-8B6B-FD693E8B5CB2}" sibTransId="{DF7A215A-A890-4EFB-8305-0E3DF61C2DCD}"/>
    <dgm:cxn modelId="{F40D5655-CEAC-41B5-BB95-764AF8D69EF7}" srcId="{62D810D1-75AF-4EC8-88EF-D7A432945529}" destId="{D8BE0825-F6B8-4175-BE03-826BB99EB4D6}" srcOrd="0" destOrd="0" parTransId="{813C8FE6-BA92-4A08-A434-86A6CA831736}" sibTransId="{81F89A75-83D8-4640-BEC7-FCBAE24A37CB}"/>
    <dgm:cxn modelId="{FE753009-55FB-44E4-A779-EDBA0A75A5EB}" type="presOf" srcId="{CE11AEFF-C6BA-4515-8797-C2725DAE3846}" destId="{77F19EA1-B695-4C1E-BF1C-CD7DEA217CF8}" srcOrd="0" destOrd="0" presId="urn:microsoft.com/office/officeart/2005/8/layout/matrix1"/>
    <dgm:cxn modelId="{765EF553-11BC-400E-8E6C-83885136BF0E}" type="presOf" srcId="{2ED67B70-6F18-4007-A58F-21ECFF7B801E}" destId="{BFD52870-CE33-42BE-B402-08BDE412FF94}" srcOrd="0" destOrd="0" presId="urn:microsoft.com/office/officeart/2005/8/layout/matrix1"/>
    <dgm:cxn modelId="{552B2311-E8D5-4EE6-A21C-91074B832F2B}" type="presOf" srcId="{2ED67B70-6F18-4007-A58F-21ECFF7B801E}" destId="{A1067F99-3B9A-4703-BAD5-53A81ED1AE12}" srcOrd="1" destOrd="0" presId="urn:microsoft.com/office/officeart/2005/8/layout/matrix1"/>
    <dgm:cxn modelId="{9C6040E4-3E54-48F0-B94E-5754BE559821}" srcId="{D8BE0825-F6B8-4175-BE03-826BB99EB4D6}" destId="{557E4446-CFDF-495F-BAE3-B8402174E2CF}" srcOrd="1" destOrd="0" parTransId="{6DB2E9E4-3551-4611-B07C-C39ED4C8958C}" sibTransId="{3E7F1DFC-DEF1-4343-BA48-7FE53B6A1007}"/>
    <dgm:cxn modelId="{37CD8E0F-C7BF-46EC-BF5C-8CF2F830F9DD}" type="presOf" srcId="{DF9EBC5D-6BAE-46AA-849F-C2D593F5F59C}" destId="{92EDD1D2-50C8-4B23-A6B5-EC11C4DE7681}" srcOrd="0" destOrd="0" presId="urn:microsoft.com/office/officeart/2005/8/layout/matrix1"/>
    <dgm:cxn modelId="{95954E52-8DB9-4F63-8250-409D50904E9D}" type="presOf" srcId="{CE11AEFF-C6BA-4515-8797-C2725DAE3846}" destId="{720980B9-F91B-4DBE-9D9C-1A3482F7E7BD}" srcOrd="1" destOrd="0" presId="urn:microsoft.com/office/officeart/2005/8/layout/matrix1"/>
    <dgm:cxn modelId="{2E3BB9EA-78DA-48CB-9074-9DDF161D9E2C}" type="presParOf" srcId="{EF2BB88C-A22D-4981-84CF-21FC58EF1715}" destId="{D4D645B3-6AD1-4437-A12B-40B4BE5F70D2}" srcOrd="0" destOrd="0" presId="urn:microsoft.com/office/officeart/2005/8/layout/matrix1"/>
    <dgm:cxn modelId="{7689C8D8-8583-4CAE-8D5E-80D5D95EFE1B}" type="presParOf" srcId="{D4D645B3-6AD1-4437-A12B-40B4BE5F70D2}" destId="{BFD52870-CE33-42BE-B402-08BDE412FF94}" srcOrd="0" destOrd="0" presId="urn:microsoft.com/office/officeart/2005/8/layout/matrix1"/>
    <dgm:cxn modelId="{70CBA139-55EF-4F1D-A4A7-62B67C4B52D7}" type="presParOf" srcId="{D4D645B3-6AD1-4437-A12B-40B4BE5F70D2}" destId="{A1067F99-3B9A-4703-BAD5-53A81ED1AE12}" srcOrd="1" destOrd="0" presId="urn:microsoft.com/office/officeart/2005/8/layout/matrix1"/>
    <dgm:cxn modelId="{35ECB721-5775-4E1C-B883-E967C1C20B1C}" type="presParOf" srcId="{D4D645B3-6AD1-4437-A12B-40B4BE5F70D2}" destId="{F04ABF33-F701-4634-B36F-8E2CD79F97D9}" srcOrd="2" destOrd="0" presId="urn:microsoft.com/office/officeart/2005/8/layout/matrix1"/>
    <dgm:cxn modelId="{69D11970-4C46-44B7-AB33-FED406748828}" type="presParOf" srcId="{D4D645B3-6AD1-4437-A12B-40B4BE5F70D2}" destId="{6A6D4CA7-19DE-4BB5-BE58-816771C89219}" srcOrd="3" destOrd="0" presId="urn:microsoft.com/office/officeart/2005/8/layout/matrix1"/>
    <dgm:cxn modelId="{B1E2F74B-A76E-453E-9645-D1A5BD255C10}" type="presParOf" srcId="{D4D645B3-6AD1-4437-A12B-40B4BE5F70D2}" destId="{77F19EA1-B695-4C1E-BF1C-CD7DEA217CF8}" srcOrd="4" destOrd="0" presId="urn:microsoft.com/office/officeart/2005/8/layout/matrix1"/>
    <dgm:cxn modelId="{DBBD0A53-540E-4ED7-9666-059E8DEB9FC6}" type="presParOf" srcId="{D4D645B3-6AD1-4437-A12B-40B4BE5F70D2}" destId="{720980B9-F91B-4DBE-9D9C-1A3482F7E7BD}" srcOrd="5" destOrd="0" presId="urn:microsoft.com/office/officeart/2005/8/layout/matrix1"/>
    <dgm:cxn modelId="{3E031AA8-B8CF-4CA1-89F3-BD5C42CC3EC4}" type="presParOf" srcId="{D4D645B3-6AD1-4437-A12B-40B4BE5F70D2}" destId="{92EDD1D2-50C8-4B23-A6B5-EC11C4DE7681}" srcOrd="6" destOrd="0" presId="urn:microsoft.com/office/officeart/2005/8/layout/matrix1"/>
    <dgm:cxn modelId="{6517E620-52C2-4171-B12E-E192EF2FB1F7}" type="presParOf" srcId="{D4D645B3-6AD1-4437-A12B-40B4BE5F70D2}" destId="{9583C939-DC6B-454A-997F-AA17B490D3A2}" srcOrd="7" destOrd="0" presId="urn:microsoft.com/office/officeart/2005/8/layout/matrix1"/>
    <dgm:cxn modelId="{BF95BDFF-800B-4A9E-8EEC-D5E8762A9512}" type="presParOf" srcId="{EF2BB88C-A22D-4981-84CF-21FC58EF1715}" destId="{7779AD81-C578-42A5-A728-F2B1214995A3}"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B6C3D-801A-44E4-A942-B862DDB83C27}">
      <dsp:nvSpPr>
        <dsp:cNvPr id="0" name=""/>
        <dsp:cNvSpPr/>
      </dsp:nvSpPr>
      <dsp:spPr>
        <a:xfrm rot="20876573">
          <a:off x="131396" y="219653"/>
          <a:ext cx="1553277" cy="1422101"/>
        </a:xfrm>
        <a:prstGeom prst="roundRect">
          <a:avLst>
            <a:gd name="adj" fmla="val 10000"/>
          </a:avLst>
        </a:prstGeom>
        <a:solidFill>
          <a:srgbClr val="CCFF33">
            <a:alpha val="90000"/>
          </a:srgbClr>
        </a:solidFill>
        <a:ln w="12700" cap="flat" cmpd="sng" algn="ctr">
          <a:solidFill>
            <a:schemeClr val="accent1">
              <a:lumMod val="2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tx2">
                  <a:lumMod val="95000"/>
                  <a:lumOff val="5000"/>
                </a:schemeClr>
              </a:solidFill>
              <a:latin typeface="Calibri" pitchFamily="34" charset="0"/>
            </a:rPr>
            <a:t>Aspetti Positivi</a:t>
          </a:r>
          <a:endParaRPr lang="it-IT" sz="2200" b="1" kern="1200" dirty="0">
            <a:solidFill>
              <a:schemeClr val="tx2">
                <a:lumMod val="95000"/>
                <a:lumOff val="5000"/>
              </a:schemeClr>
            </a:solidFill>
            <a:latin typeface="Calibri" pitchFamily="34" charset="0"/>
          </a:endParaRPr>
        </a:p>
      </dsp:txBody>
      <dsp:txXfrm rot="20876573">
        <a:off x="131396" y="219653"/>
        <a:ext cx="1553277" cy="1422101"/>
      </dsp:txXfrm>
    </dsp:sp>
    <dsp:sp modelId="{DD2210A4-7E9B-4459-B06F-34ABAD2677BB}">
      <dsp:nvSpPr>
        <dsp:cNvPr id="0" name=""/>
        <dsp:cNvSpPr/>
      </dsp:nvSpPr>
      <dsp:spPr>
        <a:xfrm rot="20839628">
          <a:off x="2026845" y="924506"/>
          <a:ext cx="975440" cy="366475"/>
        </a:xfrm>
        <a:prstGeom prst="roundRect">
          <a:avLst>
            <a:gd name="adj" fmla="val 10000"/>
          </a:avLst>
        </a:prstGeom>
        <a:solidFill>
          <a:schemeClr val="bg1">
            <a:lumMod val="85000"/>
            <a:alpha val="90000"/>
          </a:schemeClr>
        </a:solidFill>
        <a:ln w="12700" cap="flat" cmpd="sng" algn="ctr">
          <a:solidFill>
            <a:schemeClr val="accent1">
              <a:lumMod val="2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itchFamily="34" charset="0"/>
            </a:rPr>
            <a:t>Rischi</a:t>
          </a:r>
          <a:endParaRPr lang="it-IT" sz="2000" b="1" kern="1200" dirty="0">
            <a:latin typeface="Calibri" pitchFamily="34" charset="0"/>
          </a:endParaRPr>
        </a:p>
      </dsp:txBody>
      <dsp:txXfrm rot="20839628">
        <a:off x="2026845" y="924506"/>
        <a:ext cx="975440" cy="366475"/>
      </dsp:txXfrm>
    </dsp:sp>
    <dsp:sp modelId="{83C1F76B-28A9-4C2F-928B-EB2302ECCD61}">
      <dsp:nvSpPr>
        <dsp:cNvPr id="0" name=""/>
        <dsp:cNvSpPr/>
      </dsp:nvSpPr>
      <dsp:spPr>
        <a:xfrm>
          <a:off x="1319998" y="1566032"/>
          <a:ext cx="570945" cy="316330"/>
        </a:xfrm>
        <a:prstGeom prst="triangle">
          <a:avLst/>
        </a:prstGeom>
        <a:solidFill>
          <a:schemeClr val="accent1">
            <a:lumMod val="1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B28E3-1BBC-4288-853D-9D85F7CD1C24}">
      <dsp:nvSpPr>
        <dsp:cNvPr id="0" name=""/>
        <dsp:cNvSpPr/>
      </dsp:nvSpPr>
      <dsp:spPr>
        <a:xfrm rot="20889792">
          <a:off x="125801" y="1477467"/>
          <a:ext cx="2929716" cy="76131"/>
        </a:xfrm>
        <a:prstGeom prst="rect">
          <a:avLst/>
        </a:prstGeom>
        <a:solidFill>
          <a:schemeClr val="accent1">
            <a:lumMod val="1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52870-CE33-42BE-B402-08BDE412FF94}">
      <dsp:nvSpPr>
        <dsp:cNvPr id="0" name=""/>
        <dsp:cNvSpPr/>
      </dsp:nvSpPr>
      <dsp:spPr>
        <a:xfrm rot="16200000">
          <a:off x="696991" y="-696991"/>
          <a:ext cx="2480221" cy="3874204"/>
        </a:xfrm>
        <a:prstGeom prst="round1Rect">
          <a:avLst/>
        </a:prstGeom>
        <a:noFill/>
        <a:ln w="1841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t-IT" sz="1700" b="1" kern="1200" smtClean="0">
              <a:solidFill>
                <a:schemeClr val="tx2">
                  <a:lumMod val="50000"/>
                </a:schemeClr>
              </a:solidFill>
              <a:latin typeface="Calibri" pitchFamily="34" charset="0"/>
              <a:cs typeface="Arial" pitchFamily="34" charset="0"/>
            </a:rPr>
            <a:t>Capitalizzazione delle esperienze </a:t>
          </a:r>
        </a:p>
        <a:p>
          <a:pPr lvl="0" algn="ctr" defTabSz="755650">
            <a:lnSpc>
              <a:spcPct val="90000"/>
            </a:lnSpc>
            <a:spcBef>
              <a:spcPct val="0"/>
            </a:spcBef>
            <a:spcAft>
              <a:spcPct val="35000"/>
            </a:spcAft>
          </a:pPr>
          <a:r>
            <a:rPr lang="it-IT" sz="1600" b="0" kern="1200" smtClean="0">
              <a:solidFill>
                <a:schemeClr val="tx2">
                  <a:lumMod val="50000"/>
                </a:schemeClr>
              </a:solidFill>
              <a:latin typeface="Calibri" pitchFamily="34" charset="0"/>
              <a:cs typeface="Arial" pitchFamily="34" charset="0"/>
            </a:rPr>
            <a:t>sviluppate in ambito nazionale particolarmente rilevanti sul piano quantitativo (diffusione) e qualitativo (se comparate con gli altri Stati UE) nell’attuale programmazione</a:t>
          </a:r>
          <a:endParaRPr lang="it-IT" sz="1600" b="0" kern="1200">
            <a:solidFill>
              <a:schemeClr val="tx2">
                <a:lumMod val="50000"/>
              </a:schemeClr>
            </a:solidFill>
          </a:endParaRPr>
        </a:p>
      </dsp:txBody>
      <dsp:txXfrm rot="16200000">
        <a:off x="1007018" y="-1007018"/>
        <a:ext cx="1860166" cy="3874204"/>
      </dsp:txXfrm>
    </dsp:sp>
    <dsp:sp modelId="{F04ABF33-F701-4634-B36F-8E2CD79F97D9}">
      <dsp:nvSpPr>
        <dsp:cNvPr id="0" name=""/>
        <dsp:cNvSpPr/>
      </dsp:nvSpPr>
      <dsp:spPr>
        <a:xfrm>
          <a:off x="3874204" y="0"/>
          <a:ext cx="3874204" cy="2480221"/>
        </a:xfrm>
        <a:prstGeom prst="round1Rect">
          <a:avLst/>
        </a:prstGeom>
        <a:noFill/>
        <a:ln w="18415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it-IT" sz="1800" b="1" kern="1200" smtClean="0">
            <a:solidFill>
              <a:schemeClr val="tx2">
                <a:lumMod val="50000"/>
              </a:schemeClr>
            </a:solidFill>
            <a:latin typeface="Calibri" pitchFamily="34" charset="0"/>
            <a:cs typeface="Arial" pitchFamily="34" charset="0"/>
          </a:endParaRPr>
        </a:p>
        <a:p>
          <a:pPr lvl="0" algn="ctr" defTabSz="800100">
            <a:lnSpc>
              <a:spcPct val="90000"/>
            </a:lnSpc>
            <a:spcBef>
              <a:spcPct val="0"/>
            </a:spcBef>
            <a:spcAft>
              <a:spcPct val="35000"/>
            </a:spcAft>
          </a:pPr>
          <a:r>
            <a:rPr lang="it-IT" sz="1800" b="1" kern="1200" smtClean="0">
              <a:solidFill>
                <a:schemeClr val="tx2">
                  <a:lumMod val="50000"/>
                </a:schemeClr>
              </a:solidFill>
              <a:latin typeface="Calibri" pitchFamily="34" charset="0"/>
              <a:cs typeface="Arial" pitchFamily="34" charset="0"/>
            </a:rPr>
            <a:t>Focus sui risultati</a:t>
          </a:r>
        </a:p>
        <a:p>
          <a:pPr lvl="0" algn="ctr" defTabSz="800100">
            <a:lnSpc>
              <a:spcPct val="90000"/>
            </a:lnSpc>
            <a:spcBef>
              <a:spcPct val="0"/>
            </a:spcBef>
            <a:spcAft>
              <a:spcPct val="35000"/>
            </a:spcAft>
          </a:pPr>
          <a:r>
            <a:rPr lang="it-IT" sz="1600" b="0" kern="1200" smtClean="0">
              <a:solidFill>
                <a:schemeClr val="tx2">
                  <a:lumMod val="50000"/>
                </a:schemeClr>
              </a:solidFill>
              <a:latin typeface="Calibri" pitchFamily="34" charset="0"/>
              <a:cs typeface="Arial" pitchFamily="34" charset="0"/>
            </a:rPr>
            <a:t>Evoluzione dalle verifiche centrate sugli aspetti amministrativi ai controlli sulla realizzazione delle attività/raggiungimento dei risultati, sia in termini di “certezza” delle norme e procedure sia sul piano dell’approccio metodologico ed organizzativo ai controlli</a:t>
          </a:r>
        </a:p>
      </dsp:txBody>
      <dsp:txXfrm>
        <a:off x="3874204" y="0"/>
        <a:ext cx="3874204" cy="1860166"/>
      </dsp:txXfrm>
    </dsp:sp>
    <dsp:sp modelId="{77F19EA1-B695-4C1E-BF1C-CD7DEA217CF8}">
      <dsp:nvSpPr>
        <dsp:cNvPr id="0" name=""/>
        <dsp:cNvSpPr/>
      </dsp:nvSpPr>
      <dsp:spPr>
        <a:xfrm rot="10800000">
          <a:off x="0" y="2480221"/>
          <a:ext cx="3874204" cy="2480221"/>
        </a:xfrm>
        <a:prstGeom prst="round1Rect">
          <a:avLst/>
        </a:prstGeom>
        <a:solidFill>
          <a:schemeClr val="bg1"/>
        </a:solidFill>
        <a:ln w="184150" cap="flat" cmpd="sng" algn="ctr">
          <a:solidFill>
            <a:srgbClr val="FF0000"/>
          </a:solidFill>
          <a:prstDash val="solid"/>
          <a:miter lim="800000"/>
        </a:ln>
        <a:effectLst/>
        <a:scene3d>
          <a:camera prst="orthographicFront"/>
          <a:lightRig rig="threePt" dir="t"/>
        </a:scene3d>
        <a:sp3d prstMaterial="metal"/>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t-IT" sz="1700" b="1" kern="1200" smtClean="0">
              <a:solidFill>
                <a:schemeClr val="tx2">
                  <a:lumMod val="50000"/>
                </a:schemeClr>
              </a:solidFill>
              <a:latin typeface="Calibri" pitchFamily="34" charset="0"/>
              <a:cs typeface="Arial" pitchFamily="34" charset="0"/>
            </a:rPr>
            <a:t>Integrazione</a:t>
          </a:r>
          <a:r>
            <a:rPr lang="it-IT" sz="1800" b="1" kern="1200" smtClean="0">
              <a:solidFill>
                <a:schemeClr val="tx2">
                  <a:lumMod val="50000"/>
                </a:schemeClr>
              </a:solidFill>
              <a:latin typeface="Calibri" pitchFamily="34" charset="0"/>
              <a:cs typeface="Arial" pitchFamily="34" charset="0"/>
            </a:rPr>
            <a:t> virtuosa delle competenze</a:t>
          </a:r>
          <a:r>
            <a:rPr lang="it-IT" sz="1800" kern="1200" smtClean="0">
              <a:solidFill>
                <a:schemeClr val="tx2">
                  <a:lumMod val="50000"/>
                </a:schemeClr>
              </a:solidFill>
              <a:latin typeface="Calibri" pitchFamily="34" charset="0"/>
              <a:cs typeface="Arial" pitchFamily="34" charset="0"/>
            </a:rPr>
            <a:t> </a:t>
          </a:r>
          <a:r>
            <a:rPr lang="it-IT" sz="1600" kern="1200" smtClean="0">
              <a:solidFill>
                <a:schemeClr val="tx2">
                  <a:lumMod val="50000"/>
                </a:schemeClr>
              </a:solidFill>
              <a:latin typeface="Calibri" pitchFamily="34" charset="0"/>
              <a:cs typeface="Arial" pitchFamily="34" charset="0"/>
            </a:rPr>
            <a:t>legate alla programmazione con quelle tipicamente riconducibili alla gestione ed al controllo degli interventi (sviluppo congiunto documenti metodologici e avvisi)</a:t>
          </a:r>
          <a:endParaRPr lang="it-IT" sz="1600" kern="1200">
            <a:solidFill>
              <a:schemeClr val="tx2">
                <a:lumMod val="50000"/>
              </a:schemeClr>
            </a:solidFill>
            <a:latin typeface="Calibri" pitchFamily="34" charset="0"/>
            <a:cs typeface="Arial" pitchFamily="34" charset="0"/>
          </a:endParaRPr>
        </a:p>
      </dsp:txBody>
      <dsp:txXfrm rot="10800000">
        <a:off x="0" y="3100276"/>
        <a:ext cx="3874204" cy="1860166"/>
      </dsp:txXfrm>
    </dsp:sp>
    <dsp:sp modelId="{92EDD1D2-50C8-4B23-A6B5-EC11C4DE7681}">
      <dsp:nvSpPr>
        <dsp:cNvPr id="0" name=""/>
        <dsp:cNvSpPr/>
      </dsp:nvSpPr>
      <dsp:spPr>
        <a:xfrm rot="5400000">
          <a:off x="4571195" y="1783230"/>
          <a:ext cx="2480221" cy="3874204"/>
        </a:xfrm>
        <a:prstGeom prst="round1Rect">
          <a:avLst/>
        </a:prstGeom>
        <a:solidFill>
          <a:schemeClr val="bg1"/>
        </a:solidFill>
        <a:ln w="184150" cap="flat" cmpd="sng" algn="ctr">
          <a:solidFill>
            <a:srgbClr val="FCB50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it-IT" sz="1800" b="1" kern="1200" smtClean="0">
              <a:solidFill>
                <a:schemeClr val="tx2">
                  <a:lumMod val="50000"/>
                </a:schemeClr>
              </a:solidFill>
              <a:latin typeface="Calibri" pitchFamily="34" charset="0"/>
              <a:cs typeface="Arial" pitchFamily="34" charset="0"/>
            </a:rPr>
            <a:t>Allocazione ottimale delle risorse </a:t>
          </a:r>
        </a:p>
        <a:p>
          <a:pPr lvl="0" algn="ctr" defTabSz="800100">
            <a:lnSpc>
              <a:spcPct val="90000"/>
            </a:lnSpc>
            <a:spcBef>
              <a:spcPct val="0"/>
            </a:spcBef>
            <a:spcAft>
              <a:spcPct val="35000"/>
            </a:spcAft>
          </a:pPr>
          <a:r>
            <a:rPr lang="it-IT" sz="1600" b="0" kern="1200" smtClean="0">
              <a:solidFill>
                <a:schemeClr val="tx2">
                  <a:lumMod val="50000"/>
                </a:schemeClr>
              </a:solidFill>
              <a:latin typeface="Calibri" pitchFamily="34" charset="0"/>
              <a:cs typeface="Arial" pitchFamily="34" charset="0"/>
            </a:rPr>
            <a:t>sia sotto il profilo dell’efficacia degli interventi (capacità di raggiungere gli obiettivi di policy) sia con riferimento all’efficienza degli stessi (definizione degli standard di costo in grado di garantire l’equilibrio fra le diverse istanze degli attori coinvolti)</a:t>
          </a:r>
        </a:p>
        <a:p>
          <a:pPr lvl="0" algn="ctr" defTabSz="800100">
            <a:lnSpc>
              <a:spcPct val="90000"/>
            </a:lnSpc>
            <a:spcBef>
              <a:spcPct val="0"/>
            </a:spcBef>
            <a:spcAft>
              <a:spcPct val="35000"/>
            </a:spcAft>
          </a:pPr>
          <a:endParaRPr lang="it-IT" sz="1700" kern="1200">
            <a:solidFill>
              <a:schemeClr val="tx2">
                <a:lumMod val="50000"/>
              </a:schemeClr>
            </a:solidFill>
          </a:endParaRPr>
        </a:p>
      </dsp:txBody>
      <dsp:txXfrm rot="5400000">
        <a:off x="4881222" y="2093257"/>
        <a:ext cx="1860166" cy="3874204"/>
      </dsp:txXfrm>
    </dsp:sp>
    <dsp:sp modelId="{7779AD81-C578-42A5-A728-F2B1214995A3}">
      <dsp:nvSpPr>
        <dsp:cNvPr id="0" name=""/>
        <dsp:cNvSpPr/>
      </dsp:nvSpPr>
      <dsp:spPr>
        <a:xfrm>
          <a:off x="606402" y="2091781"/>
          <a:ext cx="6535603" cy="776879"/>
        </a:xfrm>
        <a:prstGeom prst="roundRect">
          <a:avLst/>
        </a:prstGeom>
        <a:solidFill>
          <a:schemeClr val="bg1"/>
        </a:solidFill>
        <a:ln w="920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u="sng" kern="1200" smtClean="0">
              <a:solidFill>
                <a:schemeClr val="tx2">
                  <a:lumMod val="50000"/>
                </a:schemeClr>
              </a:solidFill>
              <a:latin typeface="Calibri" pitchFamily="34" charset="0"/>
            </a:rPr>
            <a:t>Definire percorsi di sviluppo delle opzioni di semplificazione in grado di mettere a sistema le seguenti variabili chiave</a:t>
          </a:r>
          <a:endParaRPr lang="it-IT" sz="1800" kern="1200">
            <a:solidFill>
              <a:schemeClr val="tx2">
                <a:lumMod val="50000"/>
              </a:schemeClr>
            </a:solidFill>
          </a:endParaRPr>
        </a:p>
      </dsp:txBody>
      <dsp:txXfrm>
        <a:off x="606402" y="2091781"/>
        <a:ext cx="6535603" cy="776879"/>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60AC4D-BD03-477E-BCC3-9B6732F94DC4}" type="datetimeFigureOut">
              <a:rPr lang="it-IT" smtClean="0"/>
              <a:pPr/>
              <a:t>19/10/2015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30934-5711-4649-BA4F-10E4FB996B51}"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077D7-2046-4FC2-855B-5FA43D599870}" type="datetimeFigureOut">
              <a:rPr lang="it-IT" smtClean="0"/>
              <a:pPr/>
              <a:t>19/10/2015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09146-FC6B-4022-A532-66178927F84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DB09146-FC6B-4022-A532-66178927F847}" type="slidenum">
              <a:rPr lang="it-IT" smtClean="0"/>
              <a:pPr/>
              <a:t>10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177CF8-502F-4598-ABE3-2AE5DBDA30EF}" type="slidenum">
              <a:rPr lang="it-IT" smtClean="0"/>
              <a:pPr/>
              <a:t>58</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84760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54579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44313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1" name="Titolo 10"/>
          <p:cNvSpPr>
            <a:spLocks noGrp="1"/>
          </p:cNvSpPr>
          <p:nvPr>
            <p:ph type="title"/>
          </p:nvPr>
        </p:nvSpPr>
        <p:spPr>
          <a:xfrm>
            <a:off x="636719" y="1096646"/>
            <a:ext cx="7886700" cy="635336"/>
          </a:xfrm>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xmlns="" val="124773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767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184169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129745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7010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44389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289889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31180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94284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pPr/>
              <a:t>10/19/2015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‹N›</a:t>
            </a:fld>
            <a:endParaRPr lang="en-US" dirty="0"/>
          </a:p>
        </p:txBody>
      </p:sp>
    </p:spTree>
    <p:extLst>
      <p:ext uri="{BB962C8B-B14F-4D97-AF65-F5344CB8AC3E}">
        <p14:creationId xmlns:p14="http://schemas.microsoft.com/office/powerpoint/2010/main" xmlns="" val="397385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10/19/2015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‹N›</a:t>
            </a:fld>
            <a:endParaRPr lang="en-US" dirty="0"/>
          </a:p>
        </p:txBody>
      </p:sp>
      <p:pic>
        <p:nvPicPr>
          <p:cNvPr id="7" name="Picture 5"/>
          <p:cNvPicPr>
            <a:picLocks noChangeAspect="1" noChangeArrowheads="1"/>
          </p:cNvPicPr>
          <p:nvPr userDrawn="1"/>
        </p:nvPicPr>
        <p:blipFill>
          <a:blip r:embed="rId15" cstate="print"/>
          <a:srcRect/>
          <a:stretch>
            <a:fillRect/>
          </a:stretch>
        </p:blipFill>
        <p:spPr bwMode="auto">
          <a:xfrm>
            <a:off x="628650" y="365125"/>
            <a:ext cx="2167304" cy="540484"/>
          </a:xfrm>
          <a:prstGeom prst="rect">
            <a:avLst/>
          </a:prstGeom>
          <a:solidFill>
            <a:srgbClr val="FFFFFF"/>
          </a:solidFill>
          <a:ln w="9525">
            <a:noFill/>
            <a:miter lim="800000"/>
            <a:headEnd/>
            <a:tailEnd/>
          </a:ln>
        </p:spPr>
      </p:pic>
      <p:pic>
        <p:nvPicPr>
          <p:cNvPr id="8" name="Picture 6"/>
          <p:cNvPicPr>
            <a:picLocks noChangeAspect="1" noChangeArrowheads="1"/>
          </p:cNvPicPr>
          <p:nvPr userDrawn="1"/>
        </p:nvPicPr>
        <p:blipFill>
          <a:blip r:embed="rId16" cstate="print"/>
          <a:srcRect/>
          <a:stretch>
            <a:fillRect/>
          </a:stretch>
        </p:blipFill>
        <p:spPr bwMode="auto">
          <a:xfrm>
            <a:off x="6386028" y="365126"/>
            <a:ext cx="2129323" cy="540484"/>
          </a:xfrm>
          <a:prstGeom prst="rect">
            <a:avLst/>
          </a:prstGeom>
          <a:solidFill>
            <a:srgbClr val="FFFFFF"/>
          </a:solidFill>
          <a:ln w="9525">
            <a:noFill/>
            <a:miter lim="800000"/>
            <a:headEnd/>
            <a:tailEnd/>
          </a:ln>
        </p:spPr>
      </p:pic>
      <p:pic>
        <p:nvPicPr>
          <p:cNvPr id="9" name="Immagine 1"/>
          <p:cNvPicPr>
            <a:picLocks noChangeAspect="1" noChangeArrowheads="1"/>
          </p:cNvPicPr>
          <p:nvPr userDrawn="1"/>
        </p:nvPicPr>
        <p:blipFill>
          <a:blip r:embed="rId17" cstate="print"/>
          <a:srcRect/>
          <a:stretch>
            <a:fillRect/>
          </a:stretch>
        </p:blipFill>
        <p:spPr bwMode="auto">
          <a:xfrm>
            <a:off x="628650" y="6049107"/>
            <a:ext cx="1150144" cy="459267"/>
          </a:xfrm>
          <a:prstGeom prst="rect">
            <a:avLst/>
          </a:prstGeom>
          <a:noFill/>
          <a:ln w="9525">
            <a:noFill/>
            <a:miter lim="800000"/>
            <a:headEnd/>
            <a:tailEnd/>
          </a:ln>
        </p:spPr>
      </p:pic>
      <p:pic>
        <p:nvPicPr>
          <p:cNvPr id="10" name="Picture 3"/>
          <p:cNvPicPr>
            <a:picLocks noChangeAspect="1" noChangeArrowheads="1"/>
          </p:cNvPicPr>
          <p:nvPr userDrawn="1"/>
        </p:nvPicPr>
        <p:blipFill>
          <a:blip r:embed="rId18" cstate="print"/>
          <a:srcRect/>
          <a:stretch>
            <a:fillRect/>
          </a:stretch>
        </p:blipFill>
        <p:spPr bwMode="auto">
          <a:xfrm>
            <a:off x="7440093" y="6176962"/>
            <a:ext cx="1075258" cy="331413"/>
          </a:xfrm>
          <a:prstGeom prst="rect">
            <a:avLst/>
          </a:prstGeom>
          <a:noFill/>
        </p:spPr>
      </p:pic>
    </p:spTree>
    <p:extLst>
      <p:ext uri="{BB962C8B-B14F-4D97-AF65-F5344CB8AC3E}">
        <p14:creationId xmlns:p14="http://schemas.microsoft.com/office/powerpoint/2010/main" xmlns="" val="416359117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5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a:xfrm>
            <a:off x="0" y="1369637"/>
            <a:ext cx="9144000" cy="4047262"/>
          </a:xfrm>
          <a:prstGeom prst="rect">
            <a:avLst/>
          </a:prstGeom>
          <a:solidFill>
            <a:schemeClr val="tx2">
              <a:lumMod val="50000"/>
            </a:schemeClr>
          </a:solidFill>
          <a:ln cap="rnd">
            <a:solidFill>
              <a:srgbClr val="7030A0"/>
            </a:solidFill>
          </a:ln>
        </p:spPr>
        <p:txBody>
          <a:bodyPr>
            <a:spAutoFit/>
          </a:body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it-IT" sz="20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28600" indent="-228600" algn="ctr">
              <a:lnSpc>
                <a:spcPct val="90000"/>
              </a:lnSpc>
              <a:spcBef>
                <a:spcPts val="1000"/>
              </a:spcBef>
              <a:defRPr/>
            </a:pPr>
            <a:endParaRPr lang="it-IT" dirty="0" smtClean="0">
              <a:solidFill>
                <a:schemeClr val="bg1"/>
              </a:solidFill>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it-IT" sz="4400" b="0" i="0" u="none" strike="noStrike" kern="1200" cap="none" spc="0" normalizeH="0" baseline="0" noProof="0" dirty="0" smtClean="0">
                <a:ln>
                  <a:noFill/>
                </a:ln>
                <a:solidFill>
                  <a:srgbClr val="FFFFFF"/>
                </a:solidFill>
                <a:effectLst/>
                <a:uLnTx/>
                <a:uFillTx/>
                <a:latin typeface="Calibri" pitchFamily="34" charset="0"/>
                <a:ea typeface="+mn-ea"/>
                <a:cs typeface="+mn-cs"/>
              </a:rPr>
              <a:t>“Le opzioni di semplificazione dei costi ammissibili al Fondo Sociale Europeo” </a:t>
            </a: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it-IT"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r>
              <a:rPr lang="it-IT" sz="2400" b="1" dirty="0" smtClean="0">
                <a:solidFill>
                  <a:schemeClr val="bg1"/>
                </a:solidFill>
                <a:latin typeface="Calibri" pitchFamily="34" charset="0"/>
              </a:rPr>
              <a:t>Ancona 20 Ottobre 2015</a:t>
            </a:r>
            <a:endParaRPr kumimoji="0" lang="it-IT"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it-IT" sz="2400" b="1" i="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it-IT" sz="3200" b="0" i="0" u="none" strike="noStrike" kern="1200" cap="none" spc="0" normalizeH="0" baseline="0" noProof="0" dirty="0" smtClean="0">
                <a:ln>
                  <a:noFill/>
                </a:ln>
                <a:solidFill>
                  <a:schemeClr val="bg1"/>
                </a:solidFill>
                <a:effectLst/>
                <a:uLnTx/>
                <a:uFillTx/>
                <a:latin typeface="Calibri" pitchFamily="34" charset="0"/>
                <a:ea typeface="+mn-ea"/>
                <a:cs typeface="+mn-cs"/>
              </a:rPr>
              <a:t>Luca </a:t>
            </a:r>
            <a:r>
              <a:rPr kumimoji="0" lang="it-IT" sz="3200" b="0" i="0" u="none" strike="noStrike" kern="1200" cap="none" spc="0" normalizeH="0" baseline="0" noProof="0" dirty="0" err="1" smtClean="0">
                <a:ln>
                  <a:noFill/>
                </a:ln>
                <a:solidFill>
                  <a:schemeClr val="bg1"/>
                </a:solidFill>
                <a:effectLst/>
                <a:uLnTx/>
                <a:uFillTx/>
                <a:latin typeface="Calibri" pitchFamily="34" charset="0"/>
                <a:ea typeface="+mn-ea"/>
                <a:cs typeface="+mn-cs"/>
              </a:rPr>
              <a:t>Santin</a:t>
            </a:r>
            <a:endParaRPr kumimoji="0" lang="it-IT" sz="32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318448" y="828630"/>
            <a:ext cx="8458200" cy="5798510"/>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a:solidFill>
                <a:schemeClr val="tx2">
                  <a:lumMod val="50000"/>
                </a:schemeClr>
              </a:solidFill>
            </a:endParaRPr>
          </a:p>
          <a:p>
            <a:pPr marL="531813" indent="-531813" algn="just">
              <a:lnSpc>
                <a:spcPct val="90000"/>
              </a:lnSpc>
              <a:tabLst>
                <a:tab pos="531813" algn="l"/>
              </a:tabLst>
              <a:defRPr/>
            </a:pPr>
            <a:endParaRPr lang="it-IT" sz="2400" b="1">
              <a:solidFill>
                <a:schemeClr val="tx2">
                  <a:lumMod val="50000"/>
                </a:schemeClr>
              </a:solidFill>
              <a:latin typeface="Calibri" pitchFamily="34" charset="0"/>
            </a:endParaRPr>
          </a:p>
          <a:p>
            <a:pPr marL="531813" indent="-531813" algn="just">
              <a:lnSpc>
                <a:spcPct val="90000"/>
              </a:lnSpc>
              <a:tabLst>
                <a:tab pos="531813" algn="l"/>
              </a:tabLst>
              <a:defRPr/>
            </a:pPr>
            <a:endParaRPr lang="it-IT" sz="2400" b="1">
              <a:solidFill>
                <a:schemeClr val="tx2">
                  <a:lumMod val="50000"/>
                </a:schemeClr>
              </a:solidFill>
              <a:latin typeface="Calibri" pitchFamily="34" charset="0"/>
            </a:endParaRPr>
          </a:p>
          <a:p>
            <a:pPr algn="just">
              <a:lnSpc>
                <a:spcPct val="90000"/>
              </a:lnSpc>
              <a:defRPr/>
            </a:pPr>
            <a:endParaRPr lang="it-IT" b="1">
              <a:solidFill>
                <a:schemeClr val="tx2">
                  <a:lumMod val="50000"/>
                </a:schemeClr>
              </a:solidFill>
              <a:latin typeface="Calibri" pitchFamily="34" charset="0"/>
              <a:cs typeface="Calibri" pitchFamily="34" charset="0"/>
            </a:endParaRPr>
          </a:p>
          <a:p>
            <a:pPr algn="just">
              <a:lnSpc>
                <a:spcPct val="90000"/>
              </a:lnSpc>
              <a:defRPr/>
            </a:pPr>
            <a:endParaRPr lang="it-IT" b="1">
              <a:solidFill>
                <a:schemeClr val="tx2">
                  <a:lumMod val="50000"/>
                </a:schemeClr>
              </a:solidFill>
              <a:latin typeface="Calibri" pitchFamily="34" charset="0"/>
              <a:cs typeface="Calibri" pitchFamily="34" charset="0"/>
            </a:endParaRPr>
          </a:p>
          <a:p>
            <a:pPr algn="just">
              <a:lnSpc>
                <a:spcPct val="90000"/>
              </a:lnSpc>
              <a:defRPr/>
            </a:pPr>
            <a:r>
              <a:rPr lang="it-IT" b="1" smtClean="0">
                <a:solidFill>
                  <a:schemeClr val="tx2">
                    <a:lumMod val="50000"/>
                  </a:schemeClr>
                </a:solidFill>
                <a:latin typeface="Calibri" pitchFamily="34" charset="0"/>
                <a:cs typeface="Calibri" pitchFamily="34" charset="0"/>
              </a:rPr>
              <a:t>Nel corso della programmazione 2007-2013</a:t>
            </a:r>
            <a:r>
              <a:rPr lang="it-IT" smtClean="0">
                <a:solidFill>
                  <a:schemeClr val="tx2">
                    <a:lumMod val="50000"/>
                  </a:schemeClr>
                </a:solidFill>
                <a:latin typeface="Calibri" pitchFamily="34" charset="0"/>
                <a:cs typeface="Calibri" pitchFamily="34" charset="0"/>
              </a:rPr>
              <a:t> sono state introdotte </a:t>
            </a:r>
            <a:r>
              <a:rPr lang="it-IT">
                <a:solidFill>
                  <a:schemeClr val="tx2">
                    <a:lumMod val="50000"/>
                  </a:schemeClr>
                </a:solidFill>
                <a:latin typeface="Calibri" pitchFamily="34" charset="0"/>
                <a:cs typeface="Calibri" pitchFamily="34" charset="0"/>
              </a:rPr>
              <a:t>alcune semplificazioni in merito alla gestione, amministrazione e controllo  di interventi che beneficiano di sovvenzioni a carico del FSE</a:t>
            </a: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a:solidFill>
                <a:schemeClr val="tx2">
                  <a:lumMod val="50000"/>
                </a:schemeClr>
              </a:solidFill>
              <a:latin typeface="Calibri" pitchFamily="34" charset="0"/>
              <a:cs typeface="Calibri" pitchFamily="34" charset="0"/>
            </a:endParaRPr>
          </a:p>
          <a:p>
            <a:pPr algn="just">
              <a:lnSpc>
                <a:spcPct val="90000"/>
              </a:lnSpc>
              <a:defRPr/>
            </a:pPr>
            <a:endParaRPr lang="it-IT" sz="1600">
              <a:solidFill>
                <a:schemeClr val="tx2">
                  <a:lumMod val="50000"/>
                </a:schemeClr>
              </a:solidFill>
              <a:latin typeface="Calibri" pitchFamily="34" charset="0"/>
              <a:cs typeface="Calibri" pitchFamily="34" charset="0"/>
            </a:endParaRPr>
          </a:p>
          <a:p>
            <a:pPr algn="just">
              <a:lnSpc>
                <a:spcPct val="90000"/>
              </a:lnSpc>
              <a:defRPr/>
            </a:pPr>
            <a:endParaRPr lang="it-IT" sz="1600">
              <a:solidFill>
                <a:schemeClr val="tx2">
                  <a:lumMod val="50000"/>
                </a:schemeClr>
              </a:solidFill>
              <a:latin typeface="Calibri" pitchFamily="34" charset="0"/>
              <a:cs typeface="Calibri" pitchFamily="34" charset="0"/>
            </a:endParaRPr>
          </a:p>
          <a:p>
            <a:pPr marL="342900" indent="-342900" algn="just">
              <a:lnSpc>
                <a:spcPct val="90000"/>
              </a:lnSpc>
              <a:defRPr/>
            </a:pPr>
            <a:endParaRPr lang="it-IT" sz="1600">
              <a:solidFill>
                <a:schemeClr val="tx2">
                  <a:lumMod val="50000"/>
                </a:schemeClr>
              </a:solidFill>
            </a:endParaRPr>
          </a:p>
          <a:p>
            <a:pPr marL="342900" indent="-342900" algn="just">
              <a:lnSpc>
                <a:spcPct val="90000"/>
              </a:lnSpc>
              <a:buFontTx/>
              <a:buAutoNum type="arabicPeriod" startAt="2"/>
              <a:defRPr/>
            </a:pPr>
            <a:endParaRPr lang="it-IT" sz="1600">
              <a:solidFill>
                <a:schemeClr val="tx2">
                  <a:lumMod val="50000"/>
                </a:schemeClr>
              </a:solidFill>
            </a:endParaRPr>
          </a:p>
          <a:p>
            <a:pPr marL="342900" indent="-342900" algn="just">
              <a:lnSpc>
                <a:spcPct val="90000"/>
              </a:lnSpc>
              <a:buFontTx/>
              <a:buAutoNum type="arabicPeriod" startAt="2"/>
              <a:defRPr/>
            </a:pPr>
            <a:endParaRPr lang="it-IT" sz="1600">
              <a:solidFill>
                <a:schemeClr val="tx2">
                  <a:lumMod val="50000"/>
                </a:schemeClr>
              </a:solidFill>
            </a:endParaRPr>
          </a:p>
          <a:p>
            <a:pPr marL="342900" indent="-342900" algn="just">
              <a:lnSpc>
                <a:spcPct val="90000"/>
              </a:lnSpc>
              <a:buFontTx/>
              <a:buAutoNum type="arabicPeriod" startAt="2"/>
              <a:defRPr/>
            </a:pPr>
            <a:endParaRPr lang="it-IT" sz="1600">
              <a:solidFill>
                <a:schemeClr val="tx2">
                  <a:lumMod val="50000"/>
                </a:schemeClr>
              </a:solidFill>
            </a:endParaRPr>
          </a:p>
        </p:txBody>
      </p:sp>
      <p:sp>
        <p:nvSpPr>
          <p:cNvPr id="3" name="Freccia in giù 2"/>
          <p:cNvSpPr/>
          <p:nvPr/>
        </p:nvSpPr>
        <p:spPr>
          <a:xfrm>
            <a:off x="1600200" y="3628453"/>
            <a:ext cx="373063" cy="546100"/>
          </a:xfrm>
          <a:prstGeom prst="downArrow">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a:solidFill>
                <a:schemeClr val="bg1"/>
              </a:solidFill>
              <a:latin typeface="Calibri" pitchFamily="34" charset="0"/>
              <a:cs typeface="Calibri" pitchFamily="34" charset="0"/>
            </a:endParaRPr>
          </a:p>
        </p:txBody>
      </p:sp>
      <p:sp>
        <p:nvSpPr>
          <p:cNvPr id="4" name="Freccia in giù 3"/>
          <p:cNvSpPr/>
          <p:nvPr/>
        </p:nvSpPr>
        <p:spPr>
          <a:xfrm>
            <a:off x="4343400" y="3628453"/>
            <a:ext cx="373063" cy="546100"/>
          </a:xfrm>
          <a:prstGeom prst="downArrow">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a:solidFill>
                <a:schemeClr val="bg1"/>
              </a:solidFill>
              <a:latin typeface="Calibri" pitchFamily="34" charset="0"/>
              <a:cs typeface="Calibri" pitchFamily="34" charset="0"/>
            </a:endParaRPr>
          </a:p>
        </p:txBody>
      </p:sp>
      <p:sp>
        <p:nvSpPr>
          <p:cNvPr id="5" name="Freccia in giù 4"/>
          <p:cNvSpPr/>
          <p:nvPr/>
        </p:nvSpPr>
        <p:spPr>
          <a:xfrm>
            <a:off x="7086600" y="3628453"/>
            <a:ext cx="373063" cy="546100"/>
          </a:xfrm>
          <a:prstGeom prst="downArrow">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600" b="1">
              <a:solidFill>
                <a:schemeClr val="bg1"/>
              </a:solidFill>
              <a:latin typeface="Calibri" pitchFamily="34" charset="0"/>
              <a:cs typeface="Calibri" pitchFamily="34" charset="0"/>
            </a:endParaRPr>
          </a:p>
        </p:txBody>
      </p:sp>
      <p:sp>
        <p:nvSpPr>
          <p:cNvPr id="6" name="Rettangolo arrotondato 5"/>
          <p:cNvSpPr/>
          <p:nvPr/>
        </p:nvSpPr>
        <p:spPr>
          <a:xfrm>
            <a:off x="685800" y="4177728"/>
            <a:ext cx="2286000" cy="17526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2000" b="1">
                <a:solidFill>
                  <a:schemeClr val="tx2">
                    <a:lumMod val="50000"/>
                  </a:schemeClr>
                </a:solidFill>
                <a:latin typeface="Calibri" pitchFamily="34" charset="0"/>
                <a:cs typeface="Calibri" pitchFamily="34" charset="0"/>
              </a:rPr>
              <a:t>A</a:t>
            </a:r>
          </a:p>
          <a:p>
            <a:pPr marL="0" lvl="1" algn="ctr" fontAlgn="auto">
              <a:spcBef>
                <a:spcPts val="0"/>
              </a:spcBef>
              <a:spcAft>
                <a:spcPts val="0"/>
              </a:spcAft>
              <a:defRPr/>
            </a:pPr>
            <a:r>
              <a:rPr lang="it-IT" b="1">
                <a:solidFill>
                  <a:schemeClr val="tx2">
                    <a:lumMod val="50000"/>
                  </a:schemeClr>
                </a:solidFill>
                <a:latin typeface="Calibri" pitchFamily="34" charset="0"/>
                <a:cs typeface="Calibri" pitchFamily="34" charset="0"/>
              </a:rPr>
              <a:t>I costi indiretti, dichiarati su base forfettaria</a:t>
            </a:r>
            <a:r>
              <a:rPr lang="it-IT">
                <a:solidFill>
                  <a:schemeClr val="tx2">
                    <a:lumMod val="50000"/>
                  </a:schemeClr>
                </a:solidFill>
                <a:latin typeface="Calibri" pitchFamily="34" charset="0"/>
                <a:cs typeface="Calibri" pitchFamily="34" charset="0"/>
              </a:rPr>
              <a:t>, </a:t>
            </a:r>
          </a:p>
        </p:txBody>
      </p:sp>
      <p:sp>
        <p:nvSpPr>
          <p:cNvPr id="7" name="Rettangolo arrotondato 6"/>
          <p:cNvSpPr/>
          <p:nvPr/>
        </p:nvSpPr>
        <p:spPr>
          <a:xfrm>
            <a:off x="6011863" y="4177728"/>
            <a:ext cx="2592387" cy="215582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2000" b="1">
                <a:solidFill>
                  <a:schemeClr val="tx2">
                    <a:lumMod val="50000"/>
                  </a:schemeClr>
                </a:solidFill>
                <a:latin typeface="Calibri" pitchFamily="34" charset="0"/>
                <a:cs typeface="Calibri" pitchFamily="34" charset="0"/>
              </a:rPr>
              <a:t>C</a:t>
            </a:r>
          </a:p>
          <a:p>
            <a:pPr marL="0" lvl="1" algn="ctr" fontAlgn="auto">
              <a:spcBef>
                <a:spcPts val="0"/>
              </a:spcBef>
              <a:spcAft>
                <a:spcPts val="0"/>
              </a:spcAft>
              <a:defRPr/>
            </a:pPr>
            <a:r>
              <a:rPr lang="it-IT" b="1">
                <a:solidFill>
                  <a:schemeClr val="tx2">
                    <a:lumMod val="50000"/>
                  </a:schemeClr>
                </a:solidFill>
                <a:latin typeface="Calibri" pitchFamily="34" charset="0"/>
                <a:cs typeface="Calibri" pitchFamily="34" charset="0"/>
              </a:rPr>
              <a:t>Costi fissi calcolati applicando tabelle standard di costi unitari</a:t>
            </a:r>
            <a:r>
              <a:rPr lang="it-IT">
                <a:solidFill>
                  <a:schemeClr val="tx2">
                    <a:lumMod val="50000"/>
                  </a:schemeClr>
                </a:solidFill>
                <a:latin typeface="Calibri" pitchFamily="34" charset="0"/>
                <a:cs typeface="Calibri" pitchFamily="34" charset="0"/>
              </a:rPr>
              <a:t> definiti dallo Stato membro</a:t>
            </a:r>
          </a:p>
          <a:p>
            <a:pPr marL="0" lvl="1" algn="ctr" fontAlgn="auto">
              <a:spcBef>
                <a:spcPts val="0"/>
              </a:spcBef>
              <a:spcAft>
                <a:spcPts val="0"/>
              </a:spcAft>
              <a:defRPr/>
            </a:pPr>
            <a:r>
              <a:rPr lang="it-IT" sz="2000" b="1">
                <a:solidFill>
                  <a:srgbClr val="FF0000"/>
                </a:solidFill>
                <a:latin typeface="Calibri" pitchFamily="34" charset="0"/>
                <a:cs typeface="Calibri" pitchFamily="34" charset="0"/>
              </a:rPr>
              <a:t>(c.d. Costi Standard)</a:t>
            </a:r>
          </a:p>
        </p:txBody>
      </p:sp>
      <p:sp>
        <p:nvSpPr>
          <p:cNvPr id="8" name="Rettangolo arrotondato 7"/>
          <p:cNvSpPr/>
          <p:nvPr/>
        </p:nvSpPr>
        <p:spPr>
          <a:xfrm>
            <a:off x="3352800" y="4177728"/>
            <a:ext cx="2286000" cy="215582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2000" b="1">
                <a:solidFill>
                  <a:schemeClr val="tx2">
                    <a:lumMod val="50000"/>
                  </a:schemeClr>
                </a:solidFill>
                <a:latin typeface="Calibri" pitchFamily="34" charset="0"/>
                <a:cs typeface="Calibri" pitchFamily="34" charset="0"/>
              </a:rPr>
              <a:t>B</a:t>
            </a:r>
          </a:p>
          <a:p>
            <a:pPr marL="0" lvl="1" algn="ctr" fontAlgn="auto">
              <a:spcBef>
                <a:spcPts val="0"/>
              </a:spcBef>
              <a:spcAft>
                <a:spcPts val="0"/>
              </a:spcAft>
              <a:defRPr/>
            </a:pPr>
            <a:r>
              <a:rPr lang="it-IT" b="1">
                <a:solidFill>
                  <a:schemeClr val="tx2">
                    <a:lumMod val="50000"/>
                  </a:schemeClr>
                </a:solidFill>
                <a:latin typeface="Calibri" pitchFamily="34" charset="0"/>
                <a:cs typeface="Calibri" pitchFamily="34" charset="0"/>
              </a:rPr>
              <a:t>Somme forfettarie  </a:t>
            </a:r>
            <a:r>
              <a:rPr lang="it-IT">
                <a:solidFill>
                  <a:schemeClr val="tx2">
                    <a:lumMod val="50000"/>
                  </a:schemeClr>
                </a:solidFill>
                <a:latin typeface="Calibri" pitchFamily="34" charset="0"/>
                <a:cs typeface="Calibri" pitchFamily="34" charset="0"/>
              </a:rPr>
              <a:t>destinate a coprire l’insieme o una parte dei costi di un“operazione”</a:t>
            </a:r>
          </a:p>
        </p:txBody>
      </p:sp>
      <p:sp>
        <p:nvSpPr>
          <p:cNvPr id="9" name="Rettangolo arrotondato 8"/>
          <p:cNvSpPr/>
          <p:nvPr/>
        </p:nvSpPr>
        <p:spPr>
          <a:xfrm>
            <a:off x="468313" y="3093466"/>
            <a:ext cx="7991475" cy="504825"/>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a:solidFill>
                  <a:schemeClr val="tx2">
                    <a:lumMod val="50000"/>
                  </a:schemeClr>
                </a:solidFill>
                <a:latin typeface="Calibri" pitchFamily="34" charset="0"/>
                <a:cs typeface="Calibri" pitchFamily="34" charset="0"/>
              </a:rPr>
              <a:t>Il </a:t>
            </a:r>
            <a:r>
              <a:rPr lang="it-IT" b="1" smtClean="0">
                <a:solidFill>
                  <a:schemeClr val="tx2">
                    <a:lumMod val="50000"/>
                  </a:schemeClr>
                </a:solidFill>
                <a:latin typeface="Calibri" pitchFamily="34" charset="0"/>
                <a:cs typeface="Calibri" pitchFamily="34" charset="0"/>
              </a:rPr>
              <a:t>Regolamento (CE) 396/09 </a:t>
            </a:r>
            <a:r>
              <a:rPr lang="it-IT" b="1">
                <a:solidFill>
                  <a:schemeClr val="tx2">
                    <a:lumMod val="50000"/>
                  </a:schemeClr>
                </a:solidFill>
                <a:latin typeface="Calibri" pitchFamily="34" charset="0"/>
                <a:cs typeface="Calibri" pitchFamily="34" charset="0"/>
              </a:rPr>
              <a:t>disciplina 3 tipologie di opzioni:</a:t>
            </a:r>
          </a:p>
        </p:txBody>
      </p:sp>
      <p:sp>
        <p:nvSpPr>
          <p:cNvPr id="10" name="Ovale 9"/>
          <p:cNvSpPr/>
          <p:nvPr/>
        </p:nvSpPr>
        <p:spPr>
          <a:xfrm>
            <a:off x="611188" y="5758878"/>
            <a:ext cx="2376487" cy="79216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400" b="1">
                <a:solidFill>
                  <a:schemeClr val="tx2">
                    <a:lumMod val="50000"/>
                  </a:schemeClr>
                </a:solidFill>
                <a:latin typeface="Calibri" pitchFamily="34" charset="0"/>
              </a:rPr>
              <a:t>Già prevista dal </a:t>
            </a:r>
            <a:r>
              <a:rPr lang="it-IT" sz="1400" b="1" err="1">
                <a:solidFill>
                  <a:schemeClr val="tx2">
                    <a:lumMod val="50000"/>
                  </a:schemeClr>
                </a:solidFill>
                <a:latin typeface="Calibri" pitchFamily="34" charset="0"/>
              </a:rPr>
              <a:t>Reg</a:t>
            </a:r>
            <a:r>
              <a:rPr lang="it-IT" sz="1400" b="1">
                <a:solidFill>
                  <a:schemeClr val="tx2">
                    <a:lumMod val="50000"/>
                  </a:schemeClr>
                </a:solidFill>
                <a:latin typeface="Calibri" pitchFamily="34" charset="0"/>
              </a:rPr>
              <a:t> 1081/2006</a:t>
            </a:r>
          </a:p>
        </p:txBody>
      </p:sp>
      <p:sp>
        <p:nvSpPr>
          <p:cNvPr id="11" name="Rettangolo arrotondato 10"/>
          <p:cNvSpPr/>
          <p:nvPr/>
        </p:nvSpPr>
        <p:spPr>
          <a:xfrm>
            <a:off x="468313" y="932149"/>
            <a:ext cx="7991475" cy="610050"/>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1813" indent="-531813" algn="just" fontAlgn="auto">
              <a:lnSpc>
                <a:spcPct val="90000"/>
              </a:lnSpc>
              <a:spcBef>
                <a:spcPts val="0"/>
              </a:spcBef>
              <a:spcAft>
                <a:spcPts val="0"/>
              </a:spcAft>
              <a:buFontTx/>
              <a:buAutoNum type="arabicPeriod" startAt="2"/>
              <a:tabLst>
                <a:tab pos="531813" algn="l"/>
              </a:tabLst>
              <a:defRPr/>
            </a:pPr>
            <a:r>
              <a:rPr lang="it-IT" sz="2000" b="1">
                <a:solidFill>
                  <a:schemeClr val="bg1">
                    <a:lumMod val="50000"/>
                  </a:schemeClr>
                </a:solidFill>
                <a:latin typeface="Calibri" pitchFamily="34" charset="0"/>
              </a:rPr>
              <a:t>Principali disposizioni definite nel quadro della programmazione 2007 – 2013 </a:t>
            </a:r>
          </a:p>
        </p:txBody>
      </p:sp>
      <p:sp>
        <p:nvSpPr>
          <p:cNvPr id="12" name="Rettangolo arrotondato 11"/>
          <p:cNvSpPr/>
          <p:nvPr/>
        </p:nvSpPr>
        <p:spPr>
          <a:xfrm>
            <a:off x="454665" y="1704998"/>
            <a:ext cx="7991475" cy="50323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23900" algn="ctr" fontAlgn="auto">
              <a:spcBef>
                <a:spcPts val="0"/>
              </a:spcBef>
              <a:spcAft>
                <a:spcPts val="0"/>
              </a:spcAft>
              <a:defRPr/>
            </a:pPr>
            <a:r>
              <a:rPr lang="it-IT" sz="2400" b="1" dirty="0">
                <a:solidFill>
                  <a:schemeClr val="bg1">
                    <a:lumMod val="50000"/>
                  </a:schemeClr>
                </a:solidFill>
                <a:latin typeface="Calibri" pitchFamily="34" charset="0"/>
                <a:cs typeface="Calibri" pitchFamily="34" charset="0"/>
              </a:rPr>
              <a:t>Le tipologie di opzioni</a:t>
            </a: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317809" y="995453"/>
            <a:ext cx="8458200" cy="5037276"/>
          </a:xfrm>
          <a:prstGeom prst="rect">
            <a:avLst/>
          </a:prstGeom>
          <a:solidFill>
            <a:schemeClr val="bg1"/>
          </a:solidFill>
          <a:ln w="9525" cap="rnd">
            <a:solidFill>
              <a:srgbClr val="7030A0"/>
            </a:solidFill>
            <a:miter lim="800000"/>
            <a:headEnd/>
            <a:tailEnd/>
          </a:ln>
        </p:spPr>
        <p:txBody>
          <a:bodyPr>
            <a:spAutoFit/>
          </a:bodyPr>
          <a:lstStyle/>
          <a:p>
            <a:pPr algn="just" fontAlgn="auto">
              <a:spcBef>
                <a:spcPts val="0"/>
              </a:spcBef>
              <a:spcAft>
                <a:spcPts val="0"/>
              </a:spcAft>
              <a:defRPr/>
            </a:pPr>
            <a:endParaRPr lang="it-IT" sz="1600">
              <a:solidFill>
                <a:schemeClr val="tx2">
                  <a:lumMod val="50000"/>
                </a:schemeClr>
              </a:solidFill>
              <a:latin typeface="Calibri" pitchFamily="34" charset="0"/>
              <a:cs typeface="Calibri" pitchFamily="34" charset="0"/>
            </a:endParaRPr>
          </a:p>
          <a:p>
            <a:pPr marL="263525" lvl="1" indent="-263525" fontAlgn="auto">
              <a:spcBef>
                <a:spcPts val="0"/>
              </a:spcBef>
              <a:spcAft>
                <a:spcPts val="0"/>
              </a:spcAft>
              <a:defRPr/>
            </a:pPr>
            <a:r>
              <a:rPr lang="it-IT" sz="2400" b="1">
                <a:solidFill>
                  <a:schemeClr val="tx2">
                    <a:lumMod val="50000"/>
                  </a:schemeClr>
                </a:solidFill>
                <a:latin typeface="Calibri" pitchFamily="34" charset="0"/>
                <a:cs typeface="Calibri" pitchFamily="34" charset="0"/>
              </a:rPr>
              <a:t>Le tipologie di opzioni disciplinate dal Reg. 396/09</a:t>
            </a:r>
          </a:p>
          <a:p>
            <a:pPr marL="263525" lvl="1" indent="-263525" algn="ctr" fontAlgn="auto">
              <a:lnSpc>
                <a:spcPts val="2000"/>
              </a:lnSpc>
              <a:spcBef>
                <a:spcPts val="0"/>
              </a:spcBef>
              <a:spcAft>
                <a:spcPts val="0"/>
              </a:spcAft>
              <a:defRPr/>
            </a:pPr>
            <a:endParaRPr lang="it-IT" sz="2800" b="1">
              <a:solidFill>
                <a:schemeClr val="tx2">
                  <a:lumMod val="50000"/>
                </a:schemeClr>
              </a:solidFill>
              <a:latin typeface="Calibri" pitchFamily="34" charset="0"/>
              <a:cs typeface="Calibri" pitchFamily="34" charset="0"/>
            </a:endParaRPr>
          </a:p>
          <a:p>
            <a:pPr lvl="1" indent="-457200" algn="just" fontAlgn="auto">
              <a:spcBef>
                <a:spcPts val="0"/>
              </a:spcBef>
              <a:spcAft>
                <a:spcPts val="0"/>
              </a:spcAft>
              <a:buFontTx/>
              <a:buAutoNum type="alphaUcPeriod"/>
              <a:defRPr/>
            </a:pPr>
            <a:r>
              <a:rPr lang="it-IT" sz="2800" b="1">
                <a:solidFill>
                  <a:schemeClr val="accent5">
                    <a:lumMod val="60000"/>
                    <a:lumOff val="40000"/>
                  </a:schemeClr>
                </a:solidFill>
                <a:latin typeface="Calibri" pitchFamily="34" charset="0"/>
                <a:cs typeface="Calibri" pitchFamily="34" charset="0"/>
              </a:rPr>
              <a:t>Costi indiretti, dichiarati su base forfettaria</a:t>
            </a:r>
          </a:p>
          <a:p>
            <a:pPr lvl="1" indent="-457200" algn="just" fontAlgn="auto">
              <a:lnSpc>
                <a:spcPts val="2000"/>
              </a:lnSpc>
              <a:spcBef>
                <a:spcPts val="0"/>
              </a:spcBef>
              <a:spcAft>
                <a:spcPts val="0"/>
              </a:spcAft>
              <a:defRPr/>
            </a:pPr>
            <a:endParaRPr lang="it-IT" sz="2000">
              <a:solidFill>
                <a:schemeClr val="tx2">
                  <a:lumMod val="50000"/>
                </a:schemeClr>
              </a:solidFill>
              <a:latin typeface="Calibri" pitchFamily="34" charset="0"/>
              <a:cs typeface="Calibri" pitchFamily="34" charset="0"/>
            </a:endParaRPr>
          </a:p>
          <a:p>
            <a:pPr marL="273050" algn="just" fontAlgn="auto">
              <a:spcBef>
                <a:spcPts val="0"/>
              </a:spcBef>
              <a:spcAft>
                <a:spcPts val="0"/>
              </a:spcAft>
              <a:defRPr/>
            </a:pPr>
            <a:r>
              <a:rPr lang="it-IT" sz="2000">
                <a:solidFill>
                  <a:schemeClr val="tx2">
                    <a:lumMod val="50000"/>
                  </a:schemeClr>
                </a:solidFill>
                <a:latin typeface="Calibri" pitchFamily="34" charset="0"/>
              </a:rPr>
              <a:t>La possibilità di dichiarare i </a:t>
            </a:r>
            <a:r>
              <a:rPr lang="it-IT" sz="2000" b="1">
                <a:solidFill>
                  <a:schemeClr val="tx2">
                    <a:lumMod val="50000"/>
                  </a:schemeClr>
                </a:solidFill>
                <a:latin typeface="Calibri" pitchFamily="34" charset="0"/>
              </a:rPr>
              <a:t>costi indiretti </a:t>
            </a:r>
            <a:r>
              <a:rPr lang="it-IT" sz="2000" b="1" u="sng">
                <a:solidFill>
                  <a:schemeClr val="tx2">
                    <a:lumMod val="50000"/>
                  </a:schemeClr>
                </a:solidFill>
                <a:latin typeface="Calibri" pitchFamily="34" charset="0"/>
              </a:rPr>
              <a:t>forfettariamente</a:t>
            </a:r>
            <a:r>
              <a:rPr lang="it-IT" sz="2000" b="1">
                <a:solidFill>
                  <a:schemeClr val="tx2">
                    <a:lumMod val="50000"/>
                  </a:schemeClr>
                </a:solidFill>
                <a:latin typeface="Calibri" pitchFamily="34" charset="0"/>
              </a:rPr>
              <a:t> </a:t>
            </a:r>
            <a:r>
              <a:rPr lang="it-IT" sz="2000">
                <a:solidFill>
                  <a:schemeClr val="tx2">
                    <a:lumMod val="50000"/>
                  </a:schemeClr>
                </a:solidFill>
                <a:latin typeface="Calibri" pitchFamily="34" charset="0"/>
              </a:rPr>
              <a:t>(cioè in assenza di una giustificazione puntuale degli stessi), in alternativa al tradizionale sistema basato sui “costi effettivi”, era già contemplata prima dell’approvazione del Regolamento 396/2009. </a:t>
            </a:r>
          </a:p>
          <a:p>
            <a:pPr marL="273050" algn="just" fontAlgn="auto">
              <a:spcBef>
                <a:spcPts val="0"/>
              </a:spcBef>
              <a:spcAft>
                <a:spcPts val="0"/>
              </a:spcAft>
              <a:defRPr/>
            </a:pPr>
            <a:r>
              <a:rPr lang="it-IT" sz="2000">
                <a:solidFill>
                  <a:schemeClr val="tx2">
                    <a:lumMod val="50000"/>
                  </a:schemeClr>
                </a:solidFill>
                <a:latin typeface="Calibri" pitchFamily="34" charset="0"/>
              </a:rPr>
              <a:t>In fase di applicazione di tale opzione, l’Autorità di Gestione è chiamata a definire preventivamente la percentuale </a:t>
            </a:r>
            <a:r>
              <a:rPr lang="it-IT" sz="2000" b="1">
                <a:solidFill>
                  <a:schemeClr val="tx2">
                    <a:lumMod val="50000"/>
                  </a:schemeClr>
                </a:solidFill>
                <a:latin typeface="Calibri" pitchFamily="34" charset="0"/>
              </a:rPr>
              <a:t>di incidenza dei costi indiretti sul totale dei costi diretti</a:t>
            </a:r>
            <a:r>
              <a:rPr lang="it-IT" sz="2000">
                <a:solidFill>
                  <a:schemeClr val="tx2">
                    <a:lumMod val="50000"/>
                  </a:schemeClr>
                </a:solidFill>
                <a:latin typeface="Calibri" pitchFamily="34" charset="0"/>
              </a:rPr>
              <a:t>.</a:t>
            </a:r>
          </a:p>
          <a:p>
            <a:pPr marL="273050" algn="just" fontAlgn="auto">
              <a:spcBef>
                <a:spcPts val="0"/>
              </a:spcBef>
              <a:spcAft>
                <a:spcPts val="0"/>
              </a:spcAft>
              <a:defRPr/>
            </a:pPr>
            <a:r>
              <a:rPr lang="it-IT" sz="2000" smtClean="0">
                <a:solidFill>
                  <a:schemeClr val="tx2">
                    <a:lumMod val="50000"/>
                  </a:schemeClr>
                </a:solidFill>
                <a:latin typeface="Calibri" pitchFamily="34" charset="0"/>
              </a:rPr>
              <a:t>Nota</a:t>
            </a:r>
            <a:r>
              <a:rPr lang="it-IT" sz="2000">
                <a:solidFill>
                  <a:schemeClr val="tx2">
                    <a:lumMod val="50000"/>
                  </a:schemeClr>
                </a:solidFill>
                <a:latin typeface="Calibri" pitchFamily="34" charset="0"/>
              </a:rPr>
              <a:t>: </a:t>
            </a:r>
            <a:r>
              <a:rPr lang="it-IT" sz="2000" i="1">
                <a:solidFill>
                  <a:schemeClr val="tx2">
                    <a:lumMod val="50000"/>
                  </a:schemeClr>
                </a:solidFill>
                <a:latin typeface="Calibri" pitchFamily="34" charset="0"/>
              </a:rPr>
              <a:t>Nella programmazione </a:t>
            </a:r>
            <a:r>
              <a:rPr lang="it-IT" sz="2000" i="1" err="1">
                <a:solidFill>
                  <a:schemeClr val="tx2">
                    <a:lumMod val="50000"/>
                  </a:schemeClr>
                </a:solidFill>
                <a:latin typeface="Calibri" pitchFamily="34" charset="0"/>
              </a:rPr>
              <a:t>2007-2013</a:t>
            </a:r>
            <a:r>
              <a:rPr lang="it-IT" sz="2000" i="1">
                <a:solidFill>
                  <a:schemeClr val="tx2">
                    <a:lumMod val="50000"/>
                  </a:schemeClr>
                </a:solidFill>
                <a:latin typeface="Calibri" pitchFamily="34" charset="0"/>
              </a:rPr>
              <a:t> l’incidenza massima ammissibile dei costi indiretti sul totale dei costi diretti era pari al 20%</a:t>
            </a:r>
            <a:r>
              <a:rPr lang="it-IT" sz="2000">
                <a:solidFill>
                  <a:schemeClr val="tx2">
                    <a:lumMod val="50000"/>
                  </a:schemeClr>
                </a:solidFill>
                <a:latin typeface="Calibri" pitchFamily="34" charset="0"/>
              </a:rPr>
              <a:t> (</a:t>
            </a:r>
            <a:r>
              <a:rPr lang="it-IT" sz="2000" b="1">
                <a:solidFill>
                  <a:schemeClr val="tx2">
                    <a:lumMod val="50000"/>
                  </a:schemeClr>
                </a:solidFill>
                <a:latin typeface="Calibri" pitchFamily="34" charset="0"/>
              </a:rPr>
              <a:t>disposizione superata nella programmazione 2014 </a:t>
            </a:r>
            <a:r>
              <a:rPr lang="it-IT" sz="2000" b="1" err="1">
                <a:solidFill>
                  <a:schemeClr val="tx2">
                    <a:lumMod val="50000"/>
                  </a:schemeClr>
                </a:solidFill>
                <a:latin typeface="Calibri" pitchFamily="34" charset="0"/>
              </a:rPr>
              <a:t>-2020</a:t>
            </a:r>
            <a:r>
              <a:rPr lang="it-IT" sz="2000" b="1">
                <a:solidFill>
                  <a:schemeClr val="tx2">
                    <a:lumMod val="50000"/>
                  </a:schemeClr>
                </a:solidFill>
                <a:latin typeface="Calibri" pitchFamily="34" charset="0"/>
              </a:rPr>
              <a:t> come vedremo in seguito – cfr. Parte I – par 3</a:t>
            </a:r>
            <a:r>
              <a:rPr lang="it-IT" sz="2000">
                <a:solidFill>
                  <a:schemeClr val="tx2">
                    <a:lumMod val="50000"/>
                  </a:schemeClr>
                </a:solidFill>
                <a:latin typeface="Calibri" pitchFamily="34" charset="0"/>
              </a:rPr>
              <a:t>)</a:t>
            </a:r>
            <a:endParaRPr lang="it-IT" b="1">
              <a:solidFill>
                <a:schemeClr val="tx2">
                  <a:lumMod val="50000"/>
                </a:schemeClr>
              </a:solidFill>
              <a:latin typeface="Calibri" pitchFamily="34" charset="0"/>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45744" y="1120602"/>
            <a:ext cx="8458200" cy="4785926"/>
          </a:xfrm>
          <a:prstGeom prst="rect">
            <a:avLst/>
          </a:prstGeom>
          <a:solidFill>
            <a:schemeClr val="bg1"/>
          </a:solidFill>
          <a:ln w="9525" cap="rnd">
            <a:solidFill>
              <a:srgbClr val="7030A0"/>
            </a:solidFill>
            <a:miter lim="800000"/>
            <a:headEnd/>
            <a:tailEnd/>
          </a:ln>
        </p:spPr>
        <p:txBody>
          <a:bodyPr>
            <a:spAutoFit/>
          </a:bodyPr>
          <a:lstStyle/>
          <a:p>
            <a:pPr marL="342900" lvl="1" indent="-342900" algn="just" fontAlgn="auto">
              <a:spcBef>
                <a:spcPts val="0"/>
              </a:spcBef>
              <a:spcAft>
                <a:spcPts val="0"/>
              </a:spcAft>
              <a:defRPr/>
            </a:pPr>
            <a:endParaRPr lang="it-IT" sz="1600">
              <a:solidFill>
                <a:schemeClr val="accent2">
                  <a:lumMod val="75000"/>
                </a:schemeClr>
              </a:solidFill>
              <a:latin typeface="Calibri" pitchFamily="34" charset="0"/>
              <a:cs typeface="Calibri" pitchFamily="34" charset="0"/>
            </a:endParaRPr>
          </a:p>
          <a:p>
            <a:pPr marL="263525" lvl="1" indent="-263525">
              <a:defRPr/>
            </a:pPr>
            <a:r>
              <a:rPr lang="it-IT" sz="2400" b="1">
                <a:solidFill>
                  <a:schemeClr val="tx2">
                    <a:lumMod val="50000"/>
                  </a:schemeClr>
                </a:solidFill>
                <a:latin typeface="Calibri" pitchFamily="34" charset="0"/>
                <a:cs typeface="Calibri" pitchFamily="34" charset="0"/>
              </a:rPr>
              <a:t>Le tipologie di opzioni disciplinate dal Reg. 396/09</a:t>
            </a:r>
          </a:p>
          <a:p>
            <a:pPr lvl="1" indent="-457200" algn="just" fontAlgn="auto">
              <a:spcBef>
                <a:spcPts val="0"/>
              </a:spcBef>
              <a:spcAft>
                <a:spcPts val="0"/>
              </a:spcAft>
              <a:defRPr/>
            </a:pPr>
            <a:endParaRPr lang="it-IT" sz="2400" b="1">
              <a:solidFill>
                <a:schemeClr val="accent2">
                  <a:lumMod val="75000"/>
                </a:schemeClr>
              </a:solidFill>
              <a:latin typeface="Calibri" pitchFamily="34" charset="0"/>
              <a:cs typeface="Calibri" pitchFamily="34" charset="0"/>
            </a:endParaRPr>
          </a:p>
          <a:p>
            <a:pPr lvl="1" indent="-457200" algn="just" fontAlgn="auto">
              <a:spcBef>
                <a:spcPts val="0"/>
              </a:spcBef>
              <a:spcAft>
                <a:spcPts val="0"/>
              </a:spcAft>
              <a:defRPr/>
            </a:pPr>
            <a:r>
              <a:rPr lang="it-IT" sz="2800" b="1">
                <a:solidFill>
                  <a:schemeClr val="accent5">
                    <a:lumMod val="60000"/>
                    <a:lumOff val="40000"/>
                  </a:schemeClr>
                </a:solidFill>
                <a:latin typeface="Calibri" pitchFamily="34" charset="0"/>
                <a:cs typeface="Calibri" pitchFamily="34" charset="0"/>
              </a:rPr>
              <a:t>B.</a:t>
            </a:r>
            <a:r>
              <a:rPr lang="it-IT" sz="2400" b="1">
                <a:solidFill>
                  <a:schemeClr val="accent2">
                    <a:lumMod val="75000"/>
                  </a:schemeClr>
                </a:solidFill>
                <a:latin typeface="Calibri" pitchFamily="34" charset="0"/>
                <a:cs typeface="Calibri" pitchFamily="34" charset="0"/>
              </a:rPr>
              <a:t>	</a:t>
            </a:r>
            <a:r>
              <a:rPr lang="it-IT" sz="2800" b="1">
                <a:solidFill>
                  <a:schemeClr val="accent5">
                    <a:lumMod val="60000"/>
                    <a:lumOff val="40000"/>
                  </a:schemeClr>
                </a:solidFill>
                <a:latin typeface="Calibri" pitchFamily="34" charset="0"/>
                <a:cs typeface="Calibri" pitchFamily="34" charset="0"/>
              </a:rPr>
              <a:t>Le somme forfettarie (c.d. “</a:t>
            </a:r>
            <a:r>
              <a:rPr lang="it-IT" sz="2800" b="1" err="1">
                <a:solidFill>
                  <a:schemeClr val="accent5">
                    <a:lumMod val="60000"/>
                    <a:lumOff val="40000"/>
                  </a:schemeClr>
                </a:solidFill>
                <a:latin typeface="Calibri" pitchFamily="34" charset="0"/>
                <a:cs typeface="Calibri" pitchFamily="34" charset="0"/>
              </a:rPr>
              <a:t>lump</a:t>
            </a:r>
            <a:r>
              <a:rPr lang="it-IT" sz="2800" b="1">
                <a:solidFill>
                  <a:schemeClr val="accent5">
                    <a:lumMod val="60000"/>
                    <a:lumOff val="40000"/>
                  </a:schemeClr>
                </a:solidFill>
                <a:latin typeface="Calibri" pitchFamily="34" charset="0"/>
                <a:cs typeface="Calibri" pitchFamily="34" charset="0"/>
              </a:rPr>
              <a:t> </a:t>
            </a:r>
            <a:r>
              <a:rPr lang="it-IT" sz="2800" b="1" err="1">
                <a:solidFill>
                  <a:schemeClr val="accent5">
                    <a:lumMod val="60000"/>
                    <a:lumOff val="40000"/>
                  </a:schemeClr>
                </a:solidFill>
                <a:latin typeface="Calibri" pitchFamily="34" charset="0"/>
                <a:cs typeface="Calibri" pitchFamily="34" charset="0"/>
              </a:rPr>
              <a:t>sums</a:t>
            </a:r>
            <a:r>
              <a:rPr lang="it-IT" sz="2800" b="1">
                <a:solidFill>
                  <a:schemeClr val="accent5">
                    <a:lumMod val="60000"/>
                    <a:lumOff val="40000"/>
                  </a:schemeClr>
                </a:solidFill>
                <a:latin typeface="Calibri" pitchFamily="34" charset="0"/>
                <a:cs typeface="Calibri" pitchFamily="34" charset="0"/>
              </a:rPr>
              <a:t>”)</a:t>
            </a:r>
          </a:p>
          <a:p>
            <a:pPr marL="355600" lvl="1" indent="-355600" algn="just" fontAlgn="auto">
              <a:spcBef>
                <a:spcPts val="0"/>
              </a:spcBef>
              <a:spcAft>
                <a:spcPts val="0"/>
              </a:spcAft>
              <a:defRPr/>
            </a:pPr>
            <a:endParaRPr lang="it-IT" sz="1700" b="1">
              <a:solidFill>
                <a:schemeClr val="accent2">
                  <a:lumMod val="75000"/>
                </a:schemeClr>
              </a:solidFill>
              <a:latin typeface="Calibri" pitchFamily="34" charset="0"/>
              <a:cs typeface="Calibri" pitchFamily="34" charset="0"/>
            </a:endParaRPr>
          </a:p>
          <a:p>
            <a:pPr marL="0" lvl="1" algn="just" fontAlgn="auto">
              <a:spcBef>
                <a:spcPts val="0"/>
              </a:spcBef>
              <a:spcAft>
                <a:spcPts val="0"/>
              </a:spcAft>
              <a:defRPr/>
            </a:pPr>
            <a:r>
              <a:rPr lang="it-IT" sz="2000">
                <a:solidFill>
                  <a:schemeClr val="tx2">
                    <a:lumMod val="50000"/>
                  </a:schemeClr>
                </a:solidFill>
                <a:latin typeface="Calibri" pitchFamily="34" charset="0"/>
                <a:cs typeface="Calibri" pitchFamily="34" charset="0"/>
              </a:rPr>
              <a:t>Le </a:t>
            </a:r>
            <a:r>
              <a:rPr lang="it-IT" sz="2000" b="1">
                <a:solidFill>
                  <a:schemeClr val="tx2">
                    <a:lumMod val="50000"/>
                  </a:schemeClr>
                </a:solidFill>
                <a:latin typeface="Calibri" pitchFamily="34" charset="0"/>
                <a:cs typeface="Calibri" pitchFamily="34" charset="0"/>
              </a:rPr>
              <a:t>Somme forfettarie </a:t>
            </a:r>
            <a:r>
              <a:rPr lang="it-IT" sz="2000">
                <a:solidFill>
                  <a:schemeClr val="tx2">
                    <a:lumMod val="50000"/>
                  </a:schemeClr>
                </a:solidFill>
                <a:latin typeface="Calibri" pitchFamily="34" charset="0"/>
                <a:cs typeface="Calibri" pitchFamily="34" charset="0"/>
              </a:rPr>
              <a:t>sono</a:t>
            </a:r>
            <a:r>
              <a:rPr lang="it-IT" sz="2000" b="1">
                <a:solidFill>
                  <a:schemeClr val="tx2">
                    <a:lumMod val="50000"/>
                  </a:schemeClr>
                </a:solidFill>
                <a:latin typeface="Calibri" pitchFamily="34" charset="0"/>
                <a:cs typeface="Calibri" pitchFamily="34" charset="0"/>
              </a:rPr>
              <a:t>  </a:t>
            </a:r>
            <a:r>
              <a:rPr lang="it-IT" sz="2000">
                <a:solidFill>
                  <a:schemeClr val="tx2">
                    <a:lumMod val="50000"/>
                  </a:schemeClr>
                </a:solidFill>
                <a:latin typeface="Calibri" pitchFamily="34" charset="0"/>
                <a:cs typeface="Calibri" pitchFamily="34" charset="0"/>
              </a:rPr>
              <a:t>destinate a coprire l’insieme o una parte dei costi di un“operazione”: </a:t>
            </a:r>
            <a:r>
              <a:rPr lang="it-IT" sz="2000" b="1">
                <a:solidFill>
                  <a:schemeClr val="tx2">
                    <a:lumMod val="50000"/>
                  </a:schemeClr>
                </a:solidFill>
                <a:latin typeface="Calibri" pitchFamily="34" charset="0"/>
                <a:cs typeface="Calibri" pitchFamily="34" charset="0"/>
              </a:rPr>
              <a:t>possibilità di rimborsare tutti i costi connessi ad un’operazione in ragione di un importo complessivo forfettariamente definito</a:t>
            </a:r>
            <a:r>
              <a:rPr lang="it-IT" sz="2000">
                <a:solidFill>
                  <a:schemeClr val="tx2">
                    <a:lumMod val="50000"/>
                  </a:schemeClr>
                </a:solidFill>
                <a:latin typeface="Calibri" pitchFamily="34" charset="0"/>
                <a:cs typeface="Calibri" pitchFamily="34" charset="0"/>
              </a:rPr>
              <a:t>, in relazione alle attività realizzate e/o agli output prodotti nell’ambito dell’operazione.</a:t>
            </a:r>
          </a:p>
          <a:p>
            <a:pPr marL="1588" indent="12700" algn="just">
              <a:defRPr/>
            </a:pPr>
            <a:r>
              <a:rPr lang="it-IT" sz="2000" smtClean="0">
                <a:solidFill>
                  <a:schemeClr val="tx2">
                    <a:lumMod val="50000"/>
                  </a:schemeClr>
                </a:solidFill>
                <a:latin typeface="Calibri" pitchFamily="34" charset="0"/>
                <a:cs typeface="Calibri" pitchFamily="34" charset="0"/>
              </a:rPr>
              <a:t>Data </a:t>
            </a:r>
            <a:r>
              <a:rPr lang="it-IT" sz="2000" b="1">
                <a:solidFill>
                  <a:schemeClr val="tx2">
                    <a:lumMod val="50000"/>
                  </a:schemeClr>
                </a:solidFill>
                <a:latin typeface="Calibri" pitchFamily="34" charset="0"/>
                <a:cs typeface="Calibri" pitchFamily="34" charset="0"/>
              </a:rPr>
              <a:t>l’estrema semplificazione connessa a tale ultima opzione</a:t>
            </a:r>
            <a:r>
              <a:rPr lang="it-IT" sz="2000">
                <a:solidFill>
                  <a:schemeClr val="tx2">
                    <a:lumMod val="50000"/>
                  </a:schemeClr>
                </a:solidFill>
                <a:latin typeface="Calibri" pitchFamily="34" charset="0"/>
                <a:cs typeface="Calibri" pitchFamily="34" charset="0"/>
              </a:rPr>
              <a:t>, l’art 2. del Regolamento ne limitava l’ambito di applicazione alle sovvenzioni di valore inferiore ad Euro 50.000 </a:t>
            </a:r>
            <a:r>
              <a:rPr lang="it-IT" sz="2000">
                <a:solidFill>
                  <a:schemeClr val="tx2">
                    <a:lumMod val="50000"/>
                  </a:schemeClr>
                </a:solidFill>
                <a:latin typeface="Calibri" pitchFamily="34" charset="0"/>
              </a:rPr>
              <a:t>(</a:t>
            </a:r>
            <a:r>
              <a:rPr lang="it-IT" sz="2000" b="1">
                <a:solidFill>
                  <a:schemeClr val="tx2">
                    <a:lumMod val="50000"/>
                  </a:schemeClr>
                </a:solidFill>
                <a:latin typeface="Calibri" pitchFamily="34" charset="0"/>
              </a:rPr>
              <a:t>disposizione modificata nella programmazione 2014 </a:t>
            </a:r>
            <a:r>
              <a:rPr lang="it-IT" sz="2000" b="1" err="1">
                <a:solidFill>
                  <a:schemeClr val="tx2">
                    <a:lumMod val="50000"/>
                  </a:schemeClr>
                </a:solidFill>
                <a:latin typeface="Calibri" pitchFamily="34" charset="0"/>
              </a:rPr>
              <a:t>-2020</a:t>
            </a:r>
            <a:r>
              <a:rPr lang="it-IT" sz="2000" b="1">
                <a:solidFill>
                  <a:schemeClr val="tx2">
                    <a:lumMod val="50000"/>
                  </a:schemeClr>
                </a:solidFill>
                <a:latin typeface="Calibri" pitchFamily="34" charset="0"/>
              </a:rPr>
              <a:t> come vedremo in seguito – cfr. Parte I – par 3)</a:t>
            </a:r>
            <a:endParaRPr lang="it-IT" sz="1600" b="1">
              <a:solidFill>
                <a:schemeClr val="tx2">
                  <a:lumMod val="50000"/>
                </a:schemeClr>
              </a:solidFill>
              <a:latin typeface="Calibri" pitchFamily="34" charset="0"/>
              <a:cs typeface="Calibri" pitchFamily="34" charset="0"/>
            </a:endParaRPr>
          </a:p>
          <a:p>
            <a:pPr marL="342900" lvl="1" indent="-342900" algn="just" fontAlgn="auto">
              <a:spcBef>
                <a:spcPts val="0"/>
              </a:spcBef>
              <a:spcAft>
                <a:spcPts val="0"/>
              </a:spcAft>
              <a:defRPr/>
            </a:pPr>
            <a:endParaRPr lang="it-IT" sz="1600" b="1">
              <a:latin typeface="Calibri" pitchFamily="34" charset="0"/>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73038" y="984130"/>
            <a:ext cx="8458200" cy="5020885"/>
          </a:xfrm>
          <a:prstGeom prst="rect">
            <a:avLst/>
          </a:prstGeom>
          <a:solidFill>
            <a:schemeClr val="bg1"/>
          </a:solidFill>
          <a:ln w="9525" cap="rnd">
            <a:solidFill>
              <a:srgbClr val="7030A0"/>
            </a:solidFill>
            <a:miter lim="800000"/>
            <a:headEnd/>
            <a:tailEnd/>
          </a:ln>
        </p:spPr>
        <p:txBody>
          <a:bodyPr wrap="square">
            <a:spAutoFit/>
          </a:bodyPr>
          <a:lstStyle/>
          <a:p>
            <a:pPr marL="342900" lvl="1" indent="-342900" algn="just">
              <a:defRPr/>
            </a:pPr>
            <a:r>
              <a:rPr lang="it-IT" sz="2000" b="1" smtClean="0">
                <a:solidFill>
                  <a:schemeClr val="tx2">
                    <a:lumMod val="50000"/>
                  </a:schemeClr>
                </a:solidFill>
                <a:latin typeface="Calibri" pitchFamily="34" charset="0"/>
                <a:cs typeface="Calibri" pitchFamily="34" charset="0"/>
              </a:rPr>
              <a:t>Le tipologie di opzioni disciplinate dal Reg. 396/09</a:t>
            </a:r>
          </a:p>
          <a:p>
            <a:pPr marL="342900" lvl="1" indent="-342900" algn="just" fontAlgn="auto">
              <a:spcBef>
                <a:spcPts val="0"/>
              </a:spcBef>
              <a:spcAft>
                <a:spcPts val="0"/>
              </a:spcAft>
              <a:defRPr/>
            </a:pPr>
            <a:endParaRPr lang="it-IT" sz="2000" b="1" smtClean="0">
              <a:solidFill>
                <a:schemeClr val="accent6">
                  <a:lumMod val="60000"/>
                  <a:lumOff val="40000"/>
                </a:schemeClr>
              </a:solidFill>
              <a:latin typeface="Calibri" pitchFamily="34" charset="0"/>
              <a:cs typeface="Calibri" pitchFamily="34" charset="0"/>
            </a:endParaRPr>
          </a:p>
          <a:p>
            <a:pPr marL="342900" lvl="1" indent="-342900" algn="just" fontAlgn="auto">
              <a:lnSpc>
                <a:spcPts val="2800"/>
              </a:lnSpc>
              <a:spcBef>
                <a:spcPts val="0"/>
              </a:spcBef>
              <a:spcAft>
                <a:spcPts val="0"/>
              </a:spcAft>
              <a:defRPr/>
            </a:pPr>
            <a:r>
              <a:rPr lang="it-IT" sz="2600" b="1" smtClean="0">
                <a:solidFill>
                  <a:schemeClr val="accent5">
                    <a:lumMod val="60000"/>
                    <a:lumOff val="40000"/>
                  </a:schemeClr>
                </a:solidFill>
                <a:latin typeface="Calibri" pitchFamily="34" charset="0"/>
                <a:cs typeface="Calibri" pitchFamily="34" charset="0"/>
              </a:rPr>
              <a:t>C</a:t>
            </a:r>
            <a:r>
              <a:rPr lang="it-IT" sz="2800" b="1">
                <a:solidFill>
                  <a:schemeClr val="accent5">
                    <a:lumMod val="60000"/>
                    <a:lumOff val="40000"/>
                  </a:schemeClr>
                </a:solidFill>
                <a:latin typeface="Calibri" pitchFamily="34" charset="0"/>
                <a:cs typeface="Calibri" pitchFamily="34" charset="0"/>
              </a:rPr>
              <a:t>.</a:t>
            </a:r>
            <a:r>
              <a:rPr lang="it-IT" sz="2000" b="1">
                <a:solidFill>
                  <a:schemeClr val="accent2">
                    <a:lumMod val="75000"/>
                  </a:schemeClr>
                </a:solidFill>
                <a:latin typeface="Calibri" pitchFamily="34" charset="0"/>
                <a:cs typeface="Calibri" pitchFamily="34" charset="0"/>
              </a:rPr>
              <a:t>	</a:t>
            </a:r>
            <a:r>
              <a:rPr lang="it-IT" sz="2600" b="1">
                <a:solidFill>
                  <a:schemeClr val="accent5">
                    <a:lumMod val="60000"/>
                    <a:lumOff val="40000"/>
                  </a:schemeClr>
                </a:solidFill>
                <a:latin typeface="Calibri" pitchFamily="34" charset="0"/>
                <a:cs typeface="Calibri" pitchFamily="34" charset="0"/>
              </a:rPr>
              <a:t>Costi fissi calcolati applicando tabelle standard di costi unitari (c.d. Unità di Costo Standard o, più comunemente, “Costi Standard”) - segue</a:t>
            </a:r>
          </a:p>
          <a:p>
            <a:pPr marL="342900" lvl="1" indent="-342900" algn="just" fontAlgn="auto">
              <a:spcBef>
                <a:spcPts val="0"/>
              </a:spcBef>
              <a:spcAft>
                <a:spcPts val="0"/>
              </a:spcAft>
              <a:defRPr/>
            </a:pPr>
            <a:r>
              <a:rPr lang="it-IT" sz="1700">
                <a:solidFill>
                  <a:schemeClr val="accent6">
                    <a:lumMod val="60000"/>
                    <a:lumOff val="40000"/>
                  </a:schemeClr>
                </a:solidFill>
                <a:latin typeface="Calibri" pitchFamily="34" charset="0"/>
                <a:cs typeface="Calibri" pitchFamily="34" charset="0"/>
              </a:rPr>
              <a:t> </a:t>
            </a:r>
            <a:r>
              <a:rPr lang="it-IT" sz="1600" b="1">
                <a:solidFill>
                  <a:schemeClr val="accent6">
                    <a:lumMod val="60000"/>
                    <a:lumOff val="40000"/>
                  </a:schemeClr>
                </a:solidFill>
                <a:latin typeface="Calibri" pitchFamily="34" charset="0"/>
                <a:cs typeface="Calibri" pitchFamily="34" charset="0"/>
              </a:rPr>
              <a:t>	</a:t>
            </a:r>
            <a:endParaRPr lang="it-IT" sz="1600" b="1" smtClean="0">
              <a:solidFill>
                <a:schemeClr val="accent6">
                  <a:lumMod val="60000"/>
                  <a:lumOff val="40000"/>
                </a:schemeClr>
              </a:solidFill>
              <a:latin typeface="Calibri" pitchFamily="34" charset="0"/>
              <a:cs typeface="Calibri" pitchFamily="34" charset="0"/>
            </a:endParaRPr>
          </a:p>
          <a:p>
            <a:pPr marL="342900" lvl="1" indent="-342900" algn="just" fontAlgn="auto">
              <a:spcBef>
                <a:spcPts val="0"/>
              </a:spcBef>
              <a:spcAft>
                <a:spcPts val="0"/>
              </a:spcAft>
              <a:defRPr/>
            </a:pPr>
            <a:r>
              <a:rPr lang="it-IT" sz="2000" smtClean="0">
                <a:solidFill>
                  <a:schemeClr val="tx2">
                    <a:lumMod val="50000"/>
                  </a:schemeClr>
                </a:solidFill>
                <a:latin typeface="Calibri" pitchFamily="34" charset="0"/>
                <a:cs typeface="Calibri" pitchFamily="34" charset="0"/>
              </a:rPr>
              <a:t>	L’opzione </a:t>
            </a:r>
            <a:r>
              <a:rPr lang="it-IT" sz="2000">
                <a:solidFill>
                  <a:schemeClr val="tx2">
                    <a:lumMod val="50000"/>
                  </a:schemeClr>
                </a:solidFill>
                <a:latin typeface="Calibri" pitchFamily="34" charset="0"/>
                <a:cs typeface="Calibri" pitchFamily="34" charset="0"/>
              </a:rPr>
              <a:t>è certamente la più interessante fra quelle disciplinate dal Reg. 396/09 e si articola in due varianti distinte e pur combinabili all’interno di una medesima operazione o progetto. </a:t>
            </a:r>
            <a:endParaRPr lang="it-IT" sz="2000" smtClean="0">
              <a:solidFill>
                <a:schemeClr val="tx2">
                  <a:lumMod val="50000"/>
                </a:schemeClr>
              </a:solidFill>
              <a:latin typeface="Calibri" pitchFamily="34" charset="0"/>
              <a:cs typeface="Calibri" pitchFamily="34" charset="0"/>
            </a:endParaRPr>
          </a:p>
          <a:p>
            <a:pPr marL="342900" lvl="1" indent="-342900" algn="just" fontAlgn="auto">
              <a:spcBef>
                <a:spcPts val="0"/>
              </a:spcBef>
              <a:spcAft>
                <a:spcPts val="0"/>
              </a:spcAft>
              <a:defRPr/>
            </a:pPr>
            <a:endParaRPr lang="it-IT" sz="2000" smtClean="0">
              <a:solidFill>
                <a:schemeClr val="tx2">
                  <a:lumMod val="50000"/>
                </a:schemeClr>
              </a:solidFill>
              <a:latin typeface="Calibri" pitchFamily="34" charset="0"/>
              <a:cs typeface="Calibri" pitchFamily="34" charset="0"/>
            </a:endParaRPr>
          </a:p>
          <a:p>
            <a:pPr marL="342900" lvl="1" indent="-342900" algn="just" fontAlgn="auto">
              <a:spcBef>
                <a:spcPts val="0"/>
              </a:spcBef>
              <a:spcAft>
                <a:spcPts val="0"/>
              </a:spcAft>
              <a:defRPr/>
            </a:pPr>
            <a:endParaRPr lang="it-IT">
              <a:solidFill>
                <a:srgbClr val="7030A0"/>
              </a:solidFill>
              <a:latin typeface="+mn-lt"/>
              <a:cs typeface="Calibri" pitchFamily="34" charset="0"/>
            </a:endParaRPr>
          </a:p>
          <a:p>
            <a:pPr marL="342900" lvl="1" indent="12700" algn="just" fontAlgn="auto">
              <a:spcBef>
                <a:spcPts val="0"/>
              </a:spcBef>
              <a:spcAft>
                <a:spcPts val="0"/>
              </a:spcAft>
              <a:defRPr/>
            </a:pPr>
            <a:endParaRPr lang="it-IT">
              <a:solidFill>
                <a:srgbClr val="7030A0"/>
              </a:solidFill>
              <a:latin typeface="+mn-lt"/>
              <a:cs typeface="Calibri" pitchFamily="34" charset="0"/>
            </a:endParaRPr>
          </a:p>
          <a:p>
            <a:pPr marL="342900" lvl="1" indent="12700" algn="just" fontAlgn="auto">
              <a:spcBef>
                <a:spcPts val="0"/>
              </a:spcBef>
              <a:spcAft>
                <a:spcPts val="0"/>
              </a:spcAft>
              <a:buFontTx/>
              <a:buChar char="-"/>
              <a:defRPr/>
            </a:pPr>
            <a:endParaRPr lang="it-IT">
              <a:solidFill>
                <a:srgbClr val="7030A0"/>
              </a:solidFill>
              <a:latin typeface="+mn-lt"/>
              <a:cs typeface="Calibri" pitchFamily="34" charset="0"/>
            </a:endParaRPr>
          </a:p>
          <a:p>
            <a:pPr marL="342900" lvl="1" indent="12700" algn="just" fontAlgn="auto">
              <a:spcBef>
                <a:spcPts val="0"/>
              </a:spcBef>
              <a:spcAft>
                <a:spcPts val="0"/>
              </a:spcAft>
              <a:buFontTx/>
              <a:buChar char="-"/>
              <a:defRPr/>
            </a:pPr>
            <a:endParaRPr lang="it-IT" sz="1600" b="1">
              <a:solidFill>
                <a:srgbClr val="7030A0"/>
              </a:solidFill>
              <a:latin typeface="Calibri" pitchFamily="34" charset="0"/>
              <a:cs typeface="Calibri" pitchFamily="34" charset="0"/>
            </a:endParaRPr>
          </a:p>
          <a:p>
            <a:pPr marL="342900" lvl="1" indent="-342900" algn="just" fontAlgn="auto">
              <a:spcBef>
                <a:spcPts val="0"/>
              </a:spcBef>
              <a:spcAft>
                <a:spcPts val="0"/>
              </a:spcAft>
              <a:defRPr/>
            </a:pPr>
            <a:endParaRPr lang="it-IT" sz="1600" b="1">
              <a:solidFill>
                <a:srgbClr val="7030A0"/>
              </a:solidFill>
              <a:latin typeface="Calibri" pitchFamily="34" charset="0"/>
              <a:cs typeface="Calibri" pitchFamily="34" charset="0"/>
            </a:endParaRPr>
          </a:p>
          <a:p>
            <a:pPr marL="342900" lvl="1" indent="-342900" algn="just" fontAlgn="auto">
              <a:spcBef>
                <a:spcPts val="0"/>
              </a:spcBef>
              <a:spcAft>
                <a:spcPts val="0"/>
              </a:spcAft>
              <a:defRPr/>
            </a:pPr>
            <a:endParaRPr lang="it-IT" sz="1600" b="1">
              <a:latin typeface="Calibri" pitchFamily="34" charset="0"/>
            </a:endParaRPr>
          </a:p>
        </p:txBody>
      </p:sp>
      <p:sp>
        <p:nvSpPr>
          <p:cNvPr id="3" name="Rettangolo arrotondato 2"/>
          <p:cNvSpPr/>
          <p:nvPr/>
        </p:nvSpPr>
        <p:spPr>
          <a:xfrm>
            <a:off x="990600" y="4352858"/>
            <a:ext cx="1371600" cy="1295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b="1">
                <a:solidFill>
                  <a:srgbClr val="002060"/>
                </a:solidFill>
                <a:latin typeface="Calibri" pitchFamily="34" charset="0"/>
                <a:cs typeface="Calibri" pitchFamily="34" charset="0"/>
              </a:rPr>
              <a:t>Al Processo</a:t>
            </a:r>
            <a:endParaRPr lang="it-IT">
              <a:solidFill>
                <a:srgbClr val="002060"/>
              </a:solidFill>
              <a:latin typeface="Calibri" pitchFamily="34" charset="0"/>
              <a:cs typeface="Calibri" pitchFamily="34" charset="0"/>
            </a:endParaRPr>
          </a:p>
        </p:txBody>
      </p:sp>
      <p:sp>
        <p:nvSpPr>
          <p:cNvPr id="4" name="Rettangolo arrotondato 3"/>
          <p:cNvSpPr/>
          <p:nvPr/>
        </p:nvSpPr>
        <p:spPr>
          <a:xfrm>
            <a:off x="6781800" y="4200458"/>
            <a:ext cx="1371600" cy="15240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b="1">
                <a:solidFill>
                  <a:srgbClr val="002060"/>
                </a:solidFill>
                <a:latin typeface="Calibri" pitchFamily="34" charset="0"/>
                <a:cs typeface="Calibri" pitchFamily="34" charset="0"/>
              </a:rPr>
              <a:t>Al Risultato</a:t>
            </a:r>
            <a:endParaRPr lang="it-IT">
              <a:solidFill>
                <a:srgbClr val="002060"/>
              </a:solidFill>
              <a:latin typeface="Calibri" pitchFamily="34" charset="0"/>
              <a:cs typeface="Calibri" pitchFamily="34" charset="0"/>
            </a:endParaRPr>
          </a:p>
        </p:txBody>
      </p:sp>
      <p:sp>
        <p:nvSpPr>
          <p:cNvPr id="5" name="Callout con frecce a sinistra/destra 4"/>
          <p:cNvSpPr/>
          <p:nvPr/>
        </p:nvSpPr>
        <p:spPr>
          <a:xfrm>
            <a:off x="2590800" y="4124258"/>
            <a:ext cx="3962400" cy="1676400"/>
          </a:xfrm>
          <a:prstGeom prst="leftRight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a:solidFill>
                  <a:schemeClr val="accent6">
                    <a:lumMod val="50000"/>
                  </a:schemeClr>
                </a:solidFill>
                <a:cs typeface="Calibri" pitchFamily="34" charset="0"/>
              </a:rPr>
              <a:t>La valorizzazione dei costi  standard può far riferimento</a:t>
            </a:r>
            <a:r>
              <a:rPr lang="it-IT" sz="1400" b="1">
                <a:solidFill>
                  <a:schemeClr val="accent6">
                    <a:lumMod val="50000"/>
                  </a:schemeClr>
                </a:solidFill>
                <a:cs typeface="Calibri" pitchFamily="34" charset="0"/>
              </a:rPr>
              <a:t>:</a:t>
            </a:r>
            <a:endParaRPr lang="it-IT" sz="1400" b="1">
              <a:solidFill>
                <a:schemeClr val="accent6">
                  <a:lumMod val="50000"/>
                </a:schemeClr>
              </a:solidFill>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18364" y="1125538"/>
            <a:ext cx="8720920" cy="4431983"/>
          </a:xfrm>
          <a:prstGeom prst="rect">
            <a:avLst/>
          </a:prstGeom>
          <a:solidFill>
            <a:schemeClr val="bg1"/>
          </a:solidFill>
          <a:ln w="9525" cap="rnd">
            <a:solidFill>
              <a:srgbClr val="8599BD"/>
            </a:solidFill>
            <a:miter lim="800000"/>
            <a:headEnd/>
            <a:tailEnd/>
          </a:ln>
        </p:spPr>
        <p:txBody>
          <a:bodyPr wrap="square">
            <a:spAutoFit/>
          </a:bodyPr>
          <a:lstStyle/>
          <a:p>
            <a:pPr>
              <a:defRPr/>
            </a:pPr>
            <a:endParaRPr lang="it-IT" b="1">
              <a:latin typeface="Calibri" pitchFamily="34" charset="0"/>
            </a:endParaRPr>
          </a:p>
          <a:p>
            <a:pPr algn="ctr" fontAlgn="auto">
              <a:spcBef>
                <a:spcPts val="0"/>
              </a:spcBef>
              <a:spcAft>
                <a:spcPts val="0"/>
              </a:spcAft>
              <a:defRPr/>
            </a:pPr>
            <a:r>
              <a:rPr lang="it-IT" sz="2400" b="1">
                <a:solidFill>
                  <a:schemeClr val="accent6">
                    <a:lumMod val="60000"/>
                    <a:lumOff val="40000"/>
                  </a:schemeClr>
                </a:solidFill>
                <a:latin typeface="Calibri" pitchFamily="34" charset="0"/>
                <a:cs typeface="Calibri" pitchFamily="34" charset="0"/>
              </a:rPr>
              <a:t>     </a:t>
            </a:r>
            <a:r>
              <a:rPr lang="it-IT" sz="2400" b="1">
                <a:solidFill>
                  <a:schemeClr val="tx2">
                    <a:lumMod val="50000"/>
                  </a:schemeClr>
                </a:solidFill>
                <a:latin typeface="Calibri" pitchFamily="34" charset="0"/>
                <a:cs typeface="Calibri" pitchFamily="34" charset="0"/>
              </a:rPr>
              <a:t>Sulla base dei principi fissati in ambito comunitario, </a:t>
            </a:r>
          </a:p>
          <a:p>
            <a:pPr algn="ctr" fontAlgn="auto">
              <a:spcBef>
                <a:spcPts val="0"/>
              </a:spcBef>
              <a:spcAft>
                <a:spcPts val="0"/>
              </a:spcAft>
              <a:defRPr/>
            </a:pPr>
            <a:r>
              <a:rPr lang="it-IT" sz="2400" b="1">
                <a:solidFill>
                  <a:schemeClr val="tx2">
                    <a:lumMod val="50000"/>
                  </a:schemeClr>
                </a:solidFill>
                <a:latin typeface="Calibri" pitchFamily="34" charset="0"/>
                <a:cs typeface="Calibri" pitchFamily="34" charset="0"/>
              </a:rPr>
              <a:t>     </a:t>
            </a:r>
            <a:r>
              <a:rPr lang="it-IT" sz="2600" b="1" u="sng">
                <a:solidFill>
                  <a:schemeClr val="accent1">
                    <a:lumMod val="75000"/>
                  </a:schemeClr>
                </a:solidFill>
                <a:latin typeface="Calibri" pitchFamily="34" charset="0"/>
                <a:cs typeface="Calibri" pitchFamily="34" charset="0"/>
              </a:rPr>
              <a:t>una possibile definizione del concetto di “costo standard</a:t>
            </a:r>
            <a:r>
              <a:rPr lang="it-IT" sz="2600" b="1" u="sng" smtClean="0">
                <a:solidFill>
                  <a:schemeClr val="accent1">
                    <a:lumMod val="75000"/>
                  </a:schemeClr>
                </a:solidFill>
                <a:latin typeface="Calibri" pitchFamily="34" charset="0"/>
                <a:cs typeface="Calibri" pitchFamily="34" charset="0"/>
              </a:rPr>
              <a:t>”:</a:t>
            </a:r>
            <a:endParaRPr lang="it-IT" sz="26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ctr" fontAlgn="auto">
              <a:spcBef>
                <a:spcPts val="0"/>
              </a:spcBef>
              <a:spcAft>
                <a:spcPts val="0"/>
              </a:spcAft>
              <a:defRPr/>
            </a:pPr>
            <a:endParaRPr lang="it-IT" sz="2400" b="1">
              <a:solidFill>
                <a:srgbClr val="FF0000"/>
              </a:solidFill>
              <a:latin typeface="Calibri" pitchFamily="34" charset="0"/>
              <a:cs typeface="Calibri" pitchFamily="34" charset="0"/>
            </a:endParaRPr>
          </a:p>
          <a:p>
            <a:pPr algn="just" fontAlgn="auto">
              <a:spcBef>
                <a:spcPts val="0"/>
              </a:spcBef>
              <a:spcAft>
                <a:spcPts val="0"/>
              </a:spcAft>
              <a:defRPr/>
            </a:pPr>
            <a:endParaRPr lang="it-IT" sz="1700">
              <a:solidFill>
                <a:schemeClr val="accent2">
                  <a:lumMod val="75000"/>
                </a:schemeClr>
              </a:solidFill>
              <a:latin typeface="Calibri" pitchFamily="34" charset="0"/>
              <a:cs typeface="Calibri" pitchFamily="34" charset="0"/>
            </a:endParaRPr>
          </a:p>
          <a:p>
            <a:pPr algn="just" fontAlgn="auto">
              <a:spcBef>
                <a:spcPts val="0"/>
              </a:spcBef>
              <a:spcAft>
                <a:spcPts val="0"/>
              </a:spcAft>
              <a:defRPr/>
            </a:pPr>
            <a:endParaRPr lang="it-IT" sz="1700">
              <a:solidFill>
                <a:schemeClr val="accent2">
                  <a:lumMod val="75000"/>
                </a:schemeClr>
              </a:solidFill>
              <a:latin typeface="Calibri" pitchFamily="34" charset="0"/>
              <a:cs typeface="Calibri" pitchFamily="34" charset="0"/>
            </a:endParaRPr>
          </a:p>
          <a:p>
            <a:pPr algn="ctr" fontAlgn="auto">
              <a:spcBef>
                <a:spcPts val="0"/>
              </a:spcBef>
              <a:spcAft>
                <a:spcPts val="0"/>
              </a:spcAft>
              <a:defRPr/>
            </a:pPr>
            <a:endParaRPr lang="it-IT" sz="2000">
              <a:solidFill>
                <a:schemeClr val="accent2">
                  <a:lumMod val="75000"/>
                </a:schemeClr>
              </a:solidFill>
              <a:latin typeface="Calibri" pitchFamily="34" charset="0"/>
              <a:cs typeface="Calibri" pitchFamily="34" charset="0"/>
            </a:endParaRPr>
          </a:p>
          <a:p>
            <a:pPr algn="ctr" fontAlgn="auto">
              <a:spcBef>
                <a:spcPts val="0"/>
              </a:spcBef>
              <a:spcAft>
                <a:spcPts val="0"/>
              </a:spcAft>
              <a:defRPr/>
            </a:pPr>
            <a:endParaRPr lang="it-IT" sz="1600">
              <a:solidFill>
                <a:srgbClr val="666699"/>
              </a:solidFill>
              <a:latin typeface="Calibri" pitchFamily="34" charset="0"/>
              <a:cs typeface="Calibri" pitchFamily="34" charset="0"/>
            </a:endParaRPr>
          </a:p>
        </p:txBody>
      </p:sp>
      <p:sp>
        <p:nvSpPr>
          <p:cNvPr id="5" name="Rettangolo arrotondato 4"/>
          <p:cNvSpPr/>
          <p:nvPr/>
        </p:nvSpPr>
        <p:spPr>
          <a:xfrm>
            <a:off x="539750" y="2487439"/>
            <a:ext cx="2016125" cy="273685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3200" b="1">
                <a:solidFill>
                  <a:schemeClr val="accent1">
                    <a:lumMod val="75000"/>
                  </a:schemeClr>
                </a:solidFill>
                <a:latin typeface="Calibri" pitchFamily="34" charset="0"/>
                <a:cs typeface="Calibri" pitchFamily="34" charset="0"/>
              </a:rPr>
              <a:t>Costo standard</a:t>
            </a:r>
            <a:endParaRPr lang="it-IT" sz="3200">
              <a:solidFill>
                <a:schemeClr val="accent1">
                  <a:lumMod val="75000"/>
                </a:schemeClr>
              </a:solidFill>
              <a:latin typeface="Calibri" pitchFamily="34" charset="0"/>
              <a:cs typeface="Calibri" pitchFamily="34" charset="0"/>
            </a:endParaRPr>
          </a:p>
        </p:txBody>
      </p:sp>
      <p:sp>
        <p:nvSpPr>
          <p:cNvPr id="6" name="Rettangolo arrotondato 5"/>
          <p:cNvSpPr/>
          <p:nvPr/>
        </p:nvSpPr>
        <p:spPr>
          <a:xfrm>
            <a:off x="4067175" y="2487439"/>
            <a:ext cx="4392613" cy="273685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2400" b="1">
                <a:solidFill>
                  <a:schemeClr val="tx2">
                    <a:lumMod val="50000"/>
                  </a:schemeClr>
                </a:solidFill>
                <a:latin typeface="Calibri" pitchFamily="34" charset="0"/>
                <a:cs typeface="Calibri" pitchFamily="34" charset="0"/>
              </a:rPr>
              <a:t>Valore (o insieme di valori) la cui applicazione garantisce la </a:t>
            </a:r>
            <a:r>
              <a:rPr lang="it-IT" sz="2400" b="1">
                <a:solidFill>
                  <a:schemeClr val="accent1">
                    <a:lumMod val="75000"/>
                  </a:schemeClr>
                </a:solidFill>
                <a:latin typeface="Calibri" pitchFamily="34" charset="0"/>
                <a:cs typeface="Calibri" pitchFamily="34" charset="0"/>
              </a:rPr>
              <a:t>migliore approssimazione possibile del costo effettivamente sostenuto </a:t>
            </a:r>
            <a:r>
              <a:rPr lang="it-IT" sz="2400" b="1">
                <a:solidFill>
                  <a:schemeClr val="tx2">
                    <a:lumMod val="50000"/>
                  </a:schemeClr>
                </a:solidFill>
                <a:latin typeface="Calibri" pitchFamily="34" charset="0"/>
                <a:cs typeface="Calibri" pitchFamily="34" charset="0"/>
              </a:rPr>
              <a:t>per attuare l’operazione</a:t>
            </a:r>
            <a:endParaRPr lang="it-IT" sz="2400">
              <a:solidFill>
                <a:schemeClr val="tx2">
                  <a:lumMod val="50000"/>
                </a:schemeClr>
              </a:solidFill>
              <a:latin typeface="Calibri" pitchFamily="34" charset="0"/>
              <a:cs typeface="Calibri" pitchFamily="34" charset="0"/>
            </a:endParaRPr>
          </a:p>
        </p:txBody>
      </p:sp>
      <p:sp>
        <p:nvSpPr>
          <p:cNvPr id="8" name="Rettangolo arrotondato 7"/>
          <p:cNvSpPr/>
          <p:nvPr/>
        </p:nvSpPr>
        <p:spPr>
          <a:xfrm>
            <a:off x="2700338" y="3136727"/>
            <a:ext cx="1150937" cy="1150937"/>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0"/>
              </a:spcAft>
              <a:defRPr/>
            </a:pPr>
            <a:r>
              <a:rPr lang="it-IT" sz="3600" b="1">
                <a:solidFill>
                  <a:schemeClr val="accent1">
                    <a:lumMod val="75000"/>
                  </a:schemeClr>
                </a:solidFill>
                <a:latin typeface="Calibri" pitchFamily="34" charset="0"/>
                <a:cs typeface="Calibri" pitchFamily="34" charset="0"/>
              </a:rPr>
              <a:t>=</a:t>
            </a:r>
            <a:endParaRPr lang="it-IT" sz="3600">
              <a:solidFill>
                <a:schemeClr val="accent1">
                  <a:lumMod val="7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237273" y="874546"/>
            <a:ext cx="7037176" cy="5335180"/>
          </a:xfrm>
          <a:prstGeom prst="rect">
            <a:avLst/>
          </a:prstGeom>
          <a:noFill/>
          <a:ln w="9525">
            <a:noFill/>
            <a:miter lim="800000"/>
            <a:headEnd/>
            <a:tailEnd/>
          </a:ln>
        </p:spPr>
      </p:pic>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86603" y="934465"/>
            <a:ext cx="8476397" cy="4847481"/>
          </a:xfrm>
          <a:prstGeom prst="rect">
            <a:avLst/>
          </a:prstGeom>
          <a:solidFill>
            <a:schemeClr val="bg1"/>
          </a:solidFill>
          <a:ln w="9525" cap="rnd">
            <a:solidFill>
              <a:srgbClr val="8599BD"/>
            </a:solidFill>
            <a:miter lim="800000"/>
            <a:headEnd/>
            <a:tailEnd/>
          </a:ln>
        </p:spPr>
        <p:txBody>
          <a:bodyPr wrap="square">
            <a:spAutoFit/>
          </a:bodyPr>
          <a:lstStyle/>
          <a:p>
            <a:pPr algn="ctr" fontAlgn="auto">
              <a:spcBef>
                <a:spcPts val="0"/>
              </a:spcBef>
              <a:spcAft>
                <a:spcPts val="0"/>
              </a:spcAft>
              <a:defRPr/>
            </a:pPr>
            <a:r>
              <a:rPr lang="it-IT" sz="2800" b="1" dirty="0" smtClean="0">
                <a:solidFill>
                  <a:schemeClr val="accent1">
                    <a:lumMod val="50000"/>
                  </a:schemeClr>
                </a:solidFill>
                <a:latin typeface="Calibri" pitchFamily="34" charset="0"/>
                <a:cs typeface="Calibri" pitchFamily="34" charset="0"/>
              </a:rPr>
              <a:t>Costi </a:t>
            </a:r>
            <a:r>
              <a:rPr lang="it-IT" sz="2800" b="1" dirty="0">
                <a:solidFill>
                  <a:schemeClr val="accent1">
                    <a:lumMod val="50000"/>
                  </a:schemeClr>
                </a:solidFill>
                <a:latin typeface="Calibri" pitchFamily="34" charset="0"/>
                <a:cs typeface="Calibri" pitchFamily="34" charset="0"/>
              </a:rPr>
              <a:t>standard</a:t>
            </a:r>
            <a:r>
              <a:rPr lang="it-IT" sz="2800" b="1" dirty="0">
                <a:solidFill>
                  <a:schemeClr val="accent6">
                    <a:lumMod val="60000"/>
                    <a:lumOff val="40000"/>
                  </a:schemeClr>
                </a:solidFill>
                <a:latin typeface="Calibri" pitchFamily="34" charset="0"/>
                <a:cs typeface="Calibri" pitchFamily="34" charset="0"/>
              </a:rPr>
              <a:t> </a:t>
            </a:r>
            <a:r>
              <a:rPr lang="it-IT" sz="2800" b="1" dirty="0">
                <a:solidFill>
                  <a:srgbClr val="FF0000"/>
                </a:solidFill>
                <a:latin typeface="Calibri" pitchFamily="34" charset="0"/>
                <a:cs typeface="Calibri" pitchFamily="34" charset="0"/>
              </a:rPr>
              <a:t>Vs. </a:t>
            </a:r>
            <a:r>
              <a:rPr lang="it-IT" sz="2800" b="1" dirty="0">
                <a:solidFill>
                  <a:schemeClr val="accent1">
                    <a:lumMod val="50000"/>
                  </a:schemeClr>
                </a:solidFill>
                <a:latin typeface="Calibri" pitchFamily="34" charset="0"/>
                <a:cs typeface="Calibri" pitchFamily="34" charset="0"/>
              </a:rPr>
              <a:t>Costi effettivi (c.d. costi “reali”) </a:t>
            </a:r>
          </a:p>
          <a:p>
            <a:pPr algn="ctr" fontAlgn="auto">
              <a:spcBef>
                <a:spcPts val="0"/>
              </a:spcBef>
              <a:spcAft>
                <a:spcPts val="0"/>
              </a:spcAft>
              <a:defRPr/>
            </a:pPr>
            <a:r>
              <a:rPr lang="it-IT" sz="2800" b="1" dirty="0">
                <a:solidFill>
                  <a:schemeClr val="accent1">
                    <a:lumMod val="75000"/>
                  </a:schemeClr>
                </a:solidFill>
                <a:latin typeface="Calibri" pitchFamily="34" charset="0"/>
                <a:cs typeface="Calibri" pitchFamily="34" charset="0"/>
              </a:rPr>
              <a:t>cosa cambia sul piano dell’approccio generale:</a:t>
            </a:r>
          </a:p>
          <a:p>
            <a:pPr algn="just" fontAlgn="auto">
              <a:spcBef>
                <a:spcPts val="0"/>
              </a:spcBef>
              <a:spcAft>
                <a:spcPts val="0"/>
              </a:spcAft>
              <a:defRPr/>
            </a:pPr>
            <a:endParaRPr lang="it-IT" sz="1700" dirty="0">
              <a:solidFill>
                <a:schemeClr val="accent2">
                  <a:lumMod val="75000"/>
                </a:schemeClr>
              </a:solidFill>
              <a:latin typeface="Calibri" pitchFamily="34" charset="0"/>
              <a:cs typeface="Calibri" pitchFamily="34" charset="0"/>
            </a:endParaRPr>
          </a:p>
          <a:p>
            <a:pPr algn="just" fontAlgn="auto">
              <a:spcBef>
                <a:spcPts val="0"/>
              </a:spcBef>
              <a:spcAft>
                <a:spcPts val="0"/>
              </a:spcAft>
              <a:defRPr/>
            </a:pPr>
            <a:r>
              <a:rPr lang="it-IT" sz="2000" dirty="0">
                <a:solidFill>
                  <a:schemeClr val="tx2">
                    <a:lumMod val="50000"/>
                  </a:schemeClr>
                </a:solidFill>
                <a:latin typeface="Calibri" pitchFamily="34" charset="0"/>
                <a:cs typeface="Calibri" pitchFamily="34" charset="0"/>
              </a:rPr>
              <a:t>Rispetto al tradizionale sistema “a costi effettivi”, nella metodologia a costi standard </a:t>
            </a:r>
            <a:r>
              <a:rPr lang="it-IT" sz="2000" b="1" dirty="0">
                <a:solidFill>
                  <a:schemeClr val="tx2">
                    <a:lumMod val="50000"/>
                  </a:schemeClr>
                </a:solidFill>
                <a:latin typeface="Calibri" pitchFamily="34" charset="0"/>
                <a:cs typeface="Calibri" pitchFamily="34" charset="0"/>
              </a:rPr>
              <a:t>non si fa alcun riferimento ai documenti amministrativi e finanziari giustificativi della spesa</a:t>
            </a:r>
            <a:r>
              <a:rPr lang="it-IT" sz="2000" dirty="0">
                <a:solidFill>
                  <a:schemeClr val="tx2">
                    <a:lumMod val="50000"/>
                  </a:schemeClr>
                </a:solidFill>
                <a:latin typeface="Calibri" pitchFamily="34" charset="0"/>
                <a:cs typeface="Calibri" pitchFamily="34" charset="0"/>
              </a:rPr>
              <a:t>. Come specificato dai documenti comunitari l'applicazione delle tabelle standard di costi unitari </a:t>
            </a:r>
            <a:r>
              <a:rPr lang="it-IT" sz="2000" b="1" dirty="0">
                <a:solidFill>
                  <a:schemeClr val="tx2">
                    <a:lumMod val="50000"/>
                  </a:schemeClr>
                </a:solidFill>
                <a:latin typeface="Calibri" pitchFamily="34" charset="0"/>
                <a:cs typeface="Calibri" pitchFamily="34" charset="0"/>
              </a:rPr>
              <a:t>fornisce per principio un'approssimazione dei costi effettivi dell'operazione</a:t>
            </a:r>
            <a:r>
              <a:rPr lang="it-IT" sz="2000" b="1" dirty="0" smtClean="0">
                <a:solidFill>
                  <a:schemeClr val="tx2">
                    <a:lumMod val="50000"/>
                  </a:schemeClr>
                </a:solidFill>
                <a:latin typeface="Calibri" pitchFamily="34" charset="0"/>
                <a:cs typeface="Calibri" pitchFamily="34" charset="0"/>
              </a:rPr>
              <a:t>.</a:t>
            </a:r>
            <a:endParaRPr lang="it-IT" sz="2000" b="1" dirty="0">
              <a:solidFill>
                <a:schemeClr val="tx2">
                  <a:lumMod val="50000"/>
                </a:schemeClr>
              </a:solidFill>
              <a:latin typeface="Calibri" pitchFamily="34" charset="0"/>
              <a:cs typeface="Calibri" pitchFamily="34" charset="0"/>
            </a:endParaRPr>
          </a:p>
          <a:p>
            <a:pPr algn="just" fontAlgn="auto">
              <a:spcBef>
                <a:spcPts val="0"/>
              </a:spcBef>
              <a:spcAft>
                <a:spcPts val="0"/>
              </a:spcAft>
              <a:defRPr/>
            </a:pPr>
            <a:endParaRPr lang="it-IT" sz="2000" dirty="0">
              <a:solidFill>
                <a:schemeClr val="tx2">
                  <a:lumMod val="50000"/>
                </a:schemeClr>
              </a:solidFill>
              <a:latin typeface="Calibri" pitchFamily="34" charset="0"/>
              <a:cs typeface="Calibri" pitchFamily="34" charset="0"/>
            </a:endParaRPr>
          </a:p>
          <a:p>
            <a:pPr algn="ctr" fontAlgn="auto">
              <a:spcBef>
                <a:spcPts val="0"/>
              </a:spcBef>
              <a:spcAft>
                <a:spcPts val="0"/>
              </a:spcAft>
              <a:defRPr/>
            </a:pPr>
            <a:r>
              <a:rPr lang="it-IT" sz="2000" dirty="0">
                <a:solidFill>
                  <a:schemeClr val="tx2">
                    <a:lumMod val="50000"/>
                  </a:schemeClr>
                </a:solidFill>
                <a:latin typeface="Calibri" pitchFamily="34" charset="0"/>
                <a:cs typeface="Calibri" pitchFamily="34" charset="0"/>
              </a:rPr>
              <a:t>In altri termini:</a:t>
            </a:r>
          </a:p>
          <a:p>
            <a:pPr algn="ctr" fontAlgn="auto">
              <a:spcBef>
                <a:spcPts val="0"/>
              </a:spcBef>
              <a:spcAft>
                <a:spcPts val="0"/>
              </a:spcAft>
              <a:defRPr/>
            </a:pPr>
            <a:r>
              <a:rPr lang="it-IT" sz="2000" b="1" dirty="0">
                <a:solidFill>
                  <a:schemeClr val="tx2">
                    <a:lumMod val="50000"/>
                  </a:schemeClr>
                </a:solidFill>
                <a:latin typeface="Calibri" pitchFamily="34" charset="0"/>
                <a:cs typeface="Calibri" pitchFamily="34" charset="0"/>
              </a:rPr>
              <a:t>Il contributo assegnato viene erogato in relazione al completamento “fisico” dell’operazione, senza che l’Autorità di Gestione debba richiedere al beneficiario alcun documento contabile che giustifichi i costi effettivamente </a:t>
            </a:r>
            <a:r>
              <a:rPr lang="it-IT" sz="2000" b="1" dirty="0" smtClean="0">
                <a:solidFill>
                  <a:schemeClr val="tx2">
                    <a:lumMod val="50000"/>
                  </a:schemeClr>
                </a:solidFill>
                <a:latin typeface="Calibri" pitchFamily="34" charset="0"/>
                <a:cs typeface="Calibri" pitchFamily="34" charset="0"/>
              </a:rPr>
              <a:t>sostenuti</a:t>
            </a:r>
          </a:p>
          <a:p>
            <a:pPr algn="ctr" fontAlgn="auto">
              <a:spcBef>
                <a:spcPts val="0"/>
              </a:spcBef>
              <a:spcAft>
                <a:spcPts val="0"/>
              </a:spcAft>
              <a:defRPr/>
            </a:pPr>
            <a:endParaRPr lang="it-IT" sz="1600" dirty="0">
              <a:solidFill>
                <a:srgbClr val="666699"/>
              </a:solidFill>
              <a:latin typeface="Calibri" pitchFamily="34" charset="0"/>
              <a:cs typeface="Calibri" pitchFamily="34" charset="0"/>
            </a:endParaRPr>
          </a:p>
        </p:txBody>
      </p:sp>
      <p:sp>
        <p:nvSpPr>
          <p:cNvPr id="4" name="Rettangolo arrotondato 3"/>
          <p:cNvSpPr/>
          <p:nvPr/>
        </p:nvSpPr>
        <p:spPr>
          <a:xfrm>
            <a:off x="395288" y="3931358"/>
            <a:ext cx="8280400" cy="15959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1125538"/>
            <a:ext cx="8458200" cy="4801314"/>
          </a:xfrm>
          <a:prstGeom prst="rect">
            <a:avLst/>
          </a:prstGeom>
          <a:solidFill>
            <a:schemeClr val="bg1"/>
          </a:solidFill>
          <a:ln w="9525" cap="rnd">
            <a:solidFill>
              <a:srgbClr val="8599BD"/>
            </a:solidFill>
            <a:miter lim="800000"/>
            <a:headEnd/>
            <a:tailEnd/>
          </a:ln>
        </p:spPr>
        <p:txBody>
          <a:bodyPr>
            <a:spAutoFit/>
          </a:bodyPr>
          <a:lstStyle/>
          <a:p>
            <a:pPr>
              <a:defRPr/>
            </a:pPr>
            <a:endParaRPr lang="it-IT" b="1" dirty="0">
              <a:latin typeface="Calibri" pitchFamily="34" charset="0"/>
            </a:endParaRPr>
          </a:p>
          <a:p>
            <a:pPr algn="ctr">
              <a:defRPr/>
            </a:pPr>
            <a:r>
              <a:rPr lang="it-IT" sz="2800" b="1" dirty="0">
                <a:solidFill>
                  <a:schemeClr val="accent1">
                    <a:lumMod val="50000"/>
                  </a:schemeClr>
                </a:solidFill>
                <a:latin typeface="Calibri" pitchFamily="34" charset="0"/>
                <a:cs typeface="Calibri" pitchFamily="34" charset="0"/>
              </a:rPr>
              <a:t>Costi </a:t>
            </a:r>
            <a:r>
              <a:rPr lang="it-IT" sz="2800" b="1" dirty="0" smtClean="0">
                <a:solidFill>
                  <a:schemeClr val="accent1">
                    <a:lumMod val="50000"/>
                  </a:schemeClr>
                </a:solidFill>
                <a:latin typeface="Calibri" pitchFamily="34" charset="0"/>
                <a:cs typeface="Calibri" pitchFamily="34" charset="0"/>
              </a:rPr>
              <a:t>standard </a:t>
            </a:r>
            <a:r>
              <a:rPr lang="it-IT" sz="2800" b="1" dirty="0">
                <a:solidFill>
                  <a:srgbClr val="FF0000"/>
                </a:solidFill>
                <a:latin typeface="Calibri" pitchFamily="34" charset="0"/>
                <a:cs typeface="Calibri" pitchFamily="34" charset="0"/>
              </a:rPr>
              <a:t>con</a:t>
            </a:r>
            <a:r>
              <a:rPr lang="it-IT" sz="2800" b="1" dirty="0">
                <a:solidFill>
                  <a:schemeClr val="accent1">
                    <a:lumMod val="50000"/>
                  </a:schemeClr>
                </a:solidFill>
                <a:latin typeface="Calibri" pitchFamily="34" charset="0"/>
                <a:cs typeface="Calibri" pitchFamily="34" charset="0"/>
              </a:rPr>
              <a:t> Costi effettivi (c.d. costi “reali”) </a:t>
            </a:r>
          </a:p>
          <a:p>
            <a:pPr algn="ctr" fontAlgn="auto">
              <a:spcBef>
                <a:spcPts val="0"/>
              </a:spcBef>
              <a:spcAft>
                <a:spcPts val="0"/>
              </a:spcAft>
              <a:defRPr/>
            </a:pPr>
            <a:r>
              <a:rPr lang="it-IT" sz="2800" b="1" dirty="0" smtClean="0">
                <a:solidFill>
                  <a:schemeClr val="accent1">
                    <a:lumMod val="75000"/>
                  </a:schemeClr>
                </a:solidFill>
                <a:latin typeface="Calibri" pitchFamily="34" charset="0"/>
                <a:cs typeface="Calibri" pitchFamily="34" charset="0"/>
              </a:rPr>
              <a:t>E</a:t>
            </a:r>
            <a:r>
              <a:rPr lang="it-IT" sz="2800" b="1" dirty="0">
                <a:solidFill>
                  <a:schemeClr val="accent1">
                    <a:lumMod val="75000"/>
                  </a:schemeClr>
                </a:solidFill>
                <a:latin typeface="Calibri" pitchFamily="34" charset="0"/>
                <a:cs typeface="Calibri" pitchFamily="34" charset="0"/>
              </a:rPr>
              <a:t>’ possibile combinare i 2 approcci?</a:t>
            </a:r>
          </a:p>
          <a:p>
            <a:pPr algn="ctr" fontAlgn="auto">
              <a:spcBef>
                <a:spcPts val="0"/>
              </a:spcBef>
              <a:spcAft>
                <a:spcPts val="0"/>
              </a:spcAft>
              <a:defRPr/>
            </a:pPr>
            <a:endParaRPr lang="it-IT" sz="2400" b="1" dirty="0">
              <a:solidFill>
                <a:srgbClr val="FF0000"/>
              </a:solidFill>
              <a:latin typeface="Calibri" pitchFamily="34" charset="0"/>
              <a:cs typeface="Calibri" pitchFamily="34" charset="0"/>
            </a:endParaRPr>
          </a:p>
          <a:p>
            <a:pPr algn="just" fontAlgn="auto">
              <a:spcBef>
                <a:spcPts val="0"/>
              </a:spcBef>
              <a:spcAft>
                <a:spcPts val="0"/>
              </a:spcAft>
              <a:defRPr/>
            </a:pPr>
            <a:r>
              <a:rPr lang="it-IT" sz="2400" dirty="0">
                <a:solidFill>
                  <a:schemeClr val="tx2">
                    <a:lumMod val="50000"/>
                  </a:schemeClr>
                </a:solidFill>
                <a:latin typeface="Calibri" pitchFamily="34" charset="0"/>
                <a:cs typeface="Calibri" pitchFamily="34" charset="0"/>
              </a:rPr>
              <a:t>Risposta: </a:t>
            </a:r>
            <a:r>
              <a:rPr lang="it-IT" sz="2400" b="1" dirty="0">
                <a:solidFill>
                  <a:schemeClr val="tx2">
                    <a:lumMod val="50000"/>
                  </a:schemeClr>
                </a:solidFill>
                <a:latin typeface="Calibri" pitchFamily="34" charset="0"/>
                <a:cs typeface="Calibri" pitchFamily="34" charset="0"/>
              </a:rPr>
              <a:t>le opzioni di semplificazioni si possono combinare, oltre che fra loro, anche con l’opzione “costi reali”</a:t>
            </a:r>
            <a:r>
              <a:rPr lang="it-IT" sz="2400" dirty="0">
                <a:solidFill>
                  <a:schemeClr val="tx2">
                    <a:lumMod val="50000"/>
                  </a:schemeClr>
                </a:solidFill>
                <a:latin typeface="Calibri" pitchFamily="34" charset="0"/>
                <a:cs typeface="Calibri" pitchFamily="34" charset="0"/>
              </a:rPr>
              <a:t>, anche nell’ambito della medesima operazione, </a:t>
            </a:r>
            <a:r>
              <a:rPr lang="it-IT" sz="2400" b="1" dirty="0">
                <a:solidFill>
                  <a:schemeClr val="tx2">
                    <a:lumMod val="50000"/>
                  </a:schemeClr>
                </a:solidFill>
                <a:latin typeface="Calibri" pitchFamily="34" charset="0"/>
                <a:cs typeface="Calibri" pitchFamily="34" charset="0"/>
              </a:rPr>
              <a:t>a condizione che ciascuna opzione</a:t>
            </a:r>
            <a:r>
              <a:rPr lang="it-IT" sz="2400" dirty="0">
                <a:solidFill>
                  <a:schemeClr val="tx2">
                    <a:lumMod val="50000"/>
                  </a:schemeClr>
                </a:solidFill>
                <a:latin typeface="Calibri" pitchFamily="34" charset="0"/>
                <a:cs typeface="Calibri" pitchFamily="34" charset="0"/>
              </a:rPr>
              <a:t>:</a:t>
            </a:r>
          </a:p>
          <a:p>
            <a:pPr lvl="1" indent="-457200" algn="just" fontAlgn="auto">
              <a:spcBef>
                <a:spcPts val="0"/>
              </a:spcBef>
              <a:spcAft>
                <a:spcPts val="0"/>
              </a:spcAft>
              <a:buFontTx/>
              <a:buChar char="-"/>
              <a:defRPr/>
            </a:pPr>
            <a:r>
              <a:rPr lang="it-IT" sz="2400" dirty="0">
                <a:solidFill>
                  <a:schemeClr val="tx2">
                    <a:lumMod val="50000"/>
                  </a:schemeClr>
                </a:solidFill>
                <a:latin typeface="Calibri" pitchFamily="34" charset="0"/>
                <a:cs typeface="Calibri" pitchFamily="34" charset="0"/>
              </a:rPr>
              <a:t>copra diverse categorie di costi</a:t>
            </a:r>
          </a:p>
          <a:p>
            <a:pPr algn="ctr" fontAlgn="auto">
              <a:spcBef>
                <a:spcPts val="0"/>
              </a:spcBef>
              <a:spcAft>
                <a:spcPts val="0"/>
              </a:spcAft>
              <a:defRPr/>
            </a:pPr>
            <a:r>
              <a:rPr lang="it-IT" sz="2400" dirty="0">
                <a:solidFill>
                  <a:schemeClr val="tx2">
                    <a:lumMod val="50000"/>
                  </a:schemeClr>
                </a:solidFill>
                <a:latin typeface="Calibri" pitchFamily="34" charset="0"/>
                <a:cs typeface="Calibri" pitchFamily="34" charset="0"/>
              </a:rPr>
              <a:t>e/o</a:t>
            </a:r>
          </a:p>
          <a:p>
            <a:pPr marL="450850" indent="-450850" algn="just" fontAlgn="auto">
              <a:spcBef>
                <a:spcPts val="0"/>
              </a:spcBef>
              <a:spcAft>
                <a:spcPts val="0"/>
              </a:spcAft>
              <a:buFontTx/>
              <a:buChar char="-"/>
              <a:defRPr/>
            </a:pPr>
            <a:r>
              <a:rPr lang="it-IT" sz="2400" dirty="0">
                <a:solidFill>
                  <a:schemeClr val="tx2">
                    <a:lumMod val="50000"/>
                  </a:schemeClr>
                </a:solidFill>
                <a:latin typeface="Calibri" pitchFamily="34" charset="0"/>
                <a:cs typeface="Calibri" pitchFamily="34" charset="0"/>
              </a:rPr>
              <a:t>sia utilizzata per parti distinte o fasi successive dell’operazione</a:t>
            </a:r>
            <a:r>
              <a:rPr lang="it-IT" sz="2400" dirty="0" smtClean="0">
                <a:solidFill>
                  <a:schemeClr val="tx2">
                    <a:lumMod val="50000"/>
                  </a:schemeClr>
                </a:solidFill>
                <a:latin typeface="Calibri" pitchFamily="34" charset="0"/>
                <a:cs typeface="Calibri" pitchFamily="34" charset="0"/>
              </a:rPr>
              <a:t>.</a:t>
            </a:r>
          </a:p>
          <a:p>
            <a:pPr marL="450850" indent="-450850" algn="just" fontAlgn="auto">
              <a:spcBef>
                <a:spcPts val="0"/>
              </a:spcBef>
              <a:spcAft>
                <a:spcPts val="0"/>
              </a:spcAft>
              <a:buFontTx/>
              <a:buChar char="-"/>
              <a:defRPr/>
            </a:pPr>
            <a:endParaRPr lang="it-IT" sz="2400" dirty="0">
              <a:solidFill>
                <a:schemeClr val="tx2">
                  <a:lumMod val="50000"/>
                </a:schemeClr>
              </a:solidFill>
              <a:latin typeface="Calibri" pitchFamily="34" charset="0"/>
              <a:cs typeface="Calibri" pitchFamily="34" charset="0"/>
            </a:endParaRPr>
          </a:p>
          <a:p>
            <a:pPr algn="just" fontAlgn="auto">
              <a:spcBef>
                <a:spcPts val="0"/>
              </a:spcBef>
              <a:spcAft>
                <a:spcPts val="0"/>
              </a:spcAft>
              <a:defRPr/>
            </a:pPr>
            <a:r>
              <a:rPr lang="it-IT" sz="2400" b="1" dirty="0" smtClean="0">
                <a:solidFill>
                  <a:schemeClr val="tx2">
                    <a:lumMod val="50000"/>
                  </a:schemeClr>
                </a:solidFill>
                <a:latin typeface="Calibri" pitchFamily="34" charset="0"/>
                <a:cs typeface="Calibri" pitchFamily="34" charset="0"/>
              </a:rPr>
              <a:t>In </a:t>
            </a:r>
            <a:r>
              <a:rPr lang="it-IT" sz="2400" b="1" dirty="0">
                <a:solidFill>
                  <a:schemeClr val="tx2">
                    <a:lumMod val="50000"/>
                  </a:schemeClr>
                </a:solidFill>
                <a:latin typeface="Calibri" pitchFamily="34" charset="0"/>
                <a:cs typeface="Calibri" pitchFamily="34" charset="0"/>
              </a:rPr>
              <a:t>sintesi: </a:t>
            </a:r>
            <a:r>
              <a:rPr lang="it-IT" sz="2400" b="1" dirty="0" smtClean="0">
                <a:solidFill>
                  <a:schemeClr val="tx2">
                    <a:lumMod val="50000"/>
                  </a:schemeClr>
                </a:solidFill>
                <a:latin typeface="Calibri" pitchFamily="34" charset="0"/>
                <a:cs typeface="Calibri" pitchFamily="34" charset="0"/>
              </a:rPr>
              <a:t>evitare il </a:t>
            </a:r>
            <a:r>
              <a:rPr lang="it-IT" sz="2400" b="1" dirty="0">
                <a:solidFill>
                  <a:schemeClr val="tx2">
                    <a:lumMod val="50000"/>
                  </a:schemeClr>
                </a:solidFill>
                <a:latin typeface="Calibri" pitchFamily="34" charset="0"/>
                <a:cs typeface="Calibri" pitchFamily="34" charset="0"/>
              </a:rPr>
              <a:t>doppio finanziamento</a:t>
            </a:r>
            <a:endParaRPr lang="it-IT" sz="2000" b="1" dirty="0">
              <a:solidFill>
                <a:schemeClr val="tx2">
                  <a:lumMod val="50000"/>
                </a:schemeClr>
              </a:solidFill>
              <a:latin typeface="Calibri" pitchFamily="34" charset="0"/>
              <a:cs typeface="Calibri" pitchFamily="34" charset="0"/>
            </a:endParaRPr>
          </a:p>
          <a:p>
            <a:pPr algn="ctr" fontAlgn="auto">
              <a:spcBef>
                <a:spcPts val="0"/>
              </a:spcBef>
              <a:spcAft>
                <a:spcPts val="0"/>
              </a:spcAft>
              <a:defRPr/>
            </a:pPr>
            <a:endParaRPr lang="it-IT" sz="1600" dirty="0">
              <a:solidFill>
                <a:schemeClr val="tx2">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1241117"/>
            <a:ext cx="8458200" cy="5272213"/>
          </a:xfrm>
          <a:prstGeom prst="rect">
            <a:avLst/>
          </a:prstGeom>
          <a:solidFill>
            <a:schemeClr val="bg1"/>
          </a:solidFill>
          <a:ln w="9525" cap="rnd">
            <a:solidFill>
              <a:srgbClr val="8599BD"/>
            </a:solidFill>
            <a:miter lim="800000"/>
            <a:headEnd/>
            <a:tailEnd/>
          </a:ln>
        </p:spPr>
        <p:txBody>
          <a:bodyPr>
            <a:spAutoFit/>
          </a:bodyPr>
          <a:lstStyle/>
          <a:p>
            <a:pPr algn="just" fontAlgn="auto">
              <a:spcBef>
                <a:spcPts val="0"/>
              </a:spcBef>
              <a:spcAft>
                <a:spcPts val="0"/>
              </a:spcAft>
              <a:defRPr/>
            </a:pPr>
            <a:endParaRPr lang="it-IT" sz="1700" dirty="0">
              <a:solidFill>
                <a:srgbClr val="FF0000"/>
              </a:solidFill>
              <a:latin typeface="Calibri" pitchFamily="34" charset="0"/>
              <a:cs typeface="Calibri" pitchFamily="34" charset="0"/>
            </a:endParaRPr>
          </a:p>
          <a:p>
            <a:pPr algn="just" fontAlgn="auto">
              <a:spcBef>
                <a:spcPts val="0"/>
              </a:spcBef>
              <a:spcAft>
                <a:spcPts val="0"/>
              </a:spcAft>
              <a:defRPr/>
            </a:pPr>
            <a:endParaRPr lang="it-IT" sz="1700" dirty="0">
              <a:solidFill>
                <a:srgbClr val="FF0000"/>
              </a:solidFill>
              <a:latin typeface="Calibri" pitchFamily="34" charset="0"/>
              <a:cs typeface="Calibri" pitchFamily="34" charset="0"/>
            </a:endParaRPr>
          </a:p>
          <a:p>
            <a:pPr algn="just" fontAlgn="auto">
              <a:spcBef>
                <a:spcPts val="0"/>
              </a:spcBef>
              <a:spcAft>
                <a:spcPts val="0"/>
              </a:spcAft>
              <a:defRPr/>
            </a:pPr>
            <a:endParaRPr lang="it-IT" sz="1700" dirty="0">
              <a:solidFill>
                <a:srgbClr val="FF0000"/>
              </a:solidFill>
              <a:latin typeface="Calibri" pitchFamily="34" charset="0"/>
              <a:cs typeface="Calibri" pitchFamily="34" charset="0"/>
            </a:endParaRPr>
          </a:p>
          <a:p>
            <a:pPr algn="ctr">
              <a:lnSpc>
                <a:spcPct val="80000"/>
              </a:lnSpc>
              <a:spcAft>
                <a:spcPts val="600"/>
              </a:spcAft>
              <a:defRPr/>
            </a:pPr>
            <a:r>
              <a:rPr lang="it-IT" sz="2800" b="1" dirty="0">
                <a:solidFill>
                  <a:schemeClr val="bg1">
                    <a:lumMod val="50000"/>
                  </a:schemeClr>
                </a:solidFill>
                <a:latin typeface="Calibri" pitchFamily="34" charset="0"/>
              </a:rPr>
              <a:t>Ambito Oggettivo di Applicazione</a:t>
            </a:r>
          </a:p>
          <a:p>
            <a:pPr algn="ctr">
              <a:lnSpc>
                <a:spcPct val="80000"/>
              </a:lnSpc>
              <a:spcAft>
                <a:spcPts val="600"/>
              </a:spcAft>
              <a:defRPr/>
            </a:pPr>
            <a:r>
              <a:rPr lang="it-IT" sz="2800" b="1" dirty="0">
                <a:solidFill>
                  <a:schemeClr val="bg1">
                    <a:lumMod val="50000"/>
                  </a:schemeClr>
                </a:solidFill>
                <a:latin typeface="Calibri" pitchFamily="34" charset="0"/>
              </a:rPr>
              <a:t> (A QUALI FATTISPECIE SI APPLICANO?)</a:t>
            </a:r>
          </a:p>
          <a:p>
            <a:pPr algn="just">
              <a:lnSpc>
                <a:spcPct val="80000"/>
              </a:lnSpc>
              <a:defRPr/>
            </a:pPr>
            <a:endParaRPr lang="it-IT" dirty="0">
              <a:solidFill>
                <a:srgbClr val="FF0000"/>
              </a:solidFill>
              <a:latin typeface="Calibri" pitchFamily="34" charset="0"/>
            </a:endParaRPr>
          </a:p>
          <a:p>
            <a:pPr algn="just">
              <a:lnSpc>
                <a:spcPct val="80000"/>
              </a:lnSpc>
              <a:defRPr/>
            </a:pPr>
            <a:r>
              <a:rPr lang="it-IT" sz="2400" dirty="0">
                <a:solidFill>
                  <a:schemeClr val="tx2">
                    <a:lumMod val="50000"/>
                  </a:schemeClr>
                </a:solidFill>
                <a:latin typeface="Calibri" pitchFamily="34" charset="0"/>
                <a:cs typeface="Calibri" pitchFamily="34" charset="0"/>
              </a:rPr>
              <a:t>Le opzioni di semplificazione dei costi si applicano unicamente alle </a:t>
            </a:r>
            <a:r>
              <a:rPr lang="it-IT" sz="2400" dirty="0">
                <a:solidFill>
                  <a:srgbClr val="FF0000"/>
                </a:solidFill>
                <a:latin typeface="Calibri" pitchFamily="34" charset="0"/>
                <a:cs typeface="Calibri" pitchFamily="34" charset="0"/>
              </a:rPr>
              <a:t>SOVVENZIONI</a:t>
            </a:r>
            <a:r>
              <a:rPr lang="it-IT" sz="2400" dirty="0">
                <a:solidFill>
                  <a:schemeClr val="tx2">
                    <a:lumMod val="50000"/>
                  </a:schemeClr>
                </a:solidFill>
                <a:latin typeface="Calibri" pitchFamily="34" charset="0"/>
                <a:cs typeface="Calibri" pitchFamily="34" charset="0"/>
              </a:rPr>
              <a:t>: </a:t>
            </a:r>
            <a:r>
              <a:rPr lang="it-IT" sz="2400" dirty="0">
                <a:solidFill>
                  <a:schemeClr val="tx2">
                    <a:lumMod val="50000"/>
                  </a:schemeClr>
                </a:solidFill>
                <a:latin typeface="Calibri" pitchFamily="34" charset="0"/>
                <a:cs typeface="Calibri" pitchFamily="34" charset="0"/>
                <a:sym typeface="Wingdings" pitchFamily="2" charset="2"/>
              </a:rPr>
              <a:t>se l’operazione od il progetto sono soggetti ad appalti pubblici, non vi è possibilità di ricorrere alle opzioni di semplificazione dei costi. </a:t>
            </a:r>
            <a:endParaRPr lang="it-IT" sz="2400" dirty="0">
              <a:solidFill>
                <a:schemeClr val="tx2">
                  <a:lumMod val="50000"/>
                </a:schemeClr>
              </a:solidFill>
              <a:latin typeface="Calibri" pitchFamily="34" charset="0"/>
              <a:cs typeface="Calibri" pitchFamily="34" charset="0"/>
            </a:endParaRPr>
          </a:p>
          <a:p>
            <a:pPr>
              <a:lnSpc>
                <a:spcPct val="80000"/>
              </a:lnSpc>
              <a:buFont typeface="Wingdings" pitchFamily="2" charset="2"/>
              <a:buNone/>
              <a:defRPr/>
            </a:pPr>
            <a:endParaRPr lang="it-IT" sz="2400" dirty="0">
              <a:solidFill>
                <a:schemeClr val="tx2">
                  <a:lumMod val="50000"/>
                </a:schemeClr>
              </a:solidFill>
              <a:latin typeface="Calibri" pitchFamily="34" charset="0"/>
              <a:cs typeface="Calibri" pitchFamily="34" charset="0"/>
            </a:endParaRPr>
          </a:p>
          <a:p>
            <a:pPr>
              <a:lnSpc>
                <a:spcPct val="80000"/>
              </a:lnSpc>
              <a:buFont typeface="Wingdings" pitchFamily="2" charset="2"/>
              <a:buNone/>
              <a:defRPr/>
            </a:pPr>
            <a:r>
              <a:rPr lang="it-IT" sz="2400" dirty="0">
                <a:solidFill>
                  <a:schemeClr val="tx2">
                    <a:lumMod val="50000"/>
                  </a:schemeClr>
                </a:solidFill>
                <a:latin typeface="Calibri" pitchFamily="34" charset="0"/>
                <a:cs typeface="Calibri" pitchFamily="34" charset="0"/>
              </a:rPr>
              <a:t>Perché?</a:t>
            </a:r>
            <a:r>
              <a:rPr lang="it-IT" sz="2400" dirty="0">
                <a:solidFill>
                  <a:schemeClr val="tx2">
                    <a:lumMod val="50000"/>
                  </a:schemeClr>
                </a:solidFill>
                <a:latin typeface="Calibri" pitchFamily="34" charset="0"/>
                <a:cs typeface="Calibri" pitchFamily="34" charset="0"/>
                <a:sym typeface="Wingdings" pitchFamily="2" charset="2"/>
              </a:rPr>
              <a:t>:</a:t>
            </a:r>
          </a:p>
          <a:p>
            <a:pPr algn="just">
              <a:lnSpc>
                <a:spcPct val="80000"/>
              </a:lnSpc>
              <a:defRPr/>
            </a:pPr>
            <a:r>
              <a:rPr lang="it-IT" sz="2400" dirty="0">
                <a:solidFill>
                  <a:schemeClr val="tx2">
                    <a:lumMod val="50000"/>
                  </a:schemeClr>
                </a:solidFill>
                <a:latin typeface="Calibri" pitchFamily="34" charset="0"/>
                <a:cs typeface="Calibri" pitchFamily="34" charset="0"/>
                <a:sym typeface="Wingdings" pitchFamily="2" charset="2"/>
              </a:rPr>
              <a:t>In caso di appalto pubblico, il pagamento viene effettuato in base ad un prezzo fisso inserito nel contratto.</a:t>
            </a:r>
          </a:p>
          <a:p>
            <a:pPr algn="just">
              <a:lnSpc>
                <a:spcPct val="80000"/>
              </a:lnSpc>
              <a:buFont typeface="Wingdings" pitchFamily="2" charset="2"/>
              <a:buNone/>
              <a:defRPr/>
            </a:pPr>
            <a:endParaRPr lang="it-IT" sz="2000" dirty="0">
              <a:solidFill>
                <a:schemeClr val="accent2">
                  <a:lumMod val="50000"/>
                </a:schemeClr>
              </a:solidFill>
              <a:latin typeface="Calibri" pitchFamily="34" charset="0"/>
              <a:sym typeface="Wingdings" pitchFamily="2" charset="2"/>
            </a:endParaRPr>
          </a:p>
          <a:p>
            <a:pPr algn="just" fontAlgn="auto">
              <a:spcBef>
                <a:spcPts val="0"/>
              </a:spcBef>
              <a:spcAft>
                <a:spcPts val="0"/>
              </a:spcAft>
              <a:defRPr/>
            </a:pPr>
            <a:endParaRPr lang="it-IT" sz="1700" b="1" u="sng" dirty="0">
              <a:solidFill>
                <a:schemeClr val="accent2">
                  <a:lumMod val="75000"/>
                </a:schemeClr>
              </a:solidFill>
              <a:latin typeface="Calibri" pitchFamily="34" charset="0"/>
              <a:cs typeface="Calibri" pitchFamily="34" charset="0"/>
            </a:endParaRPr>
          </a:p>
          <a:p>
            <a:pPr algn="just" fontAlgn="auto">
              <a:spcBef>
                <a:spcPts val="0"/>
              </a:spcBef>
              <a:spcAft>
                <a:spcPts val="0"/>
              </a:spcAft>
              <a:defRPr/>
            </a:pPr>
            <a:endParaRPr lang="it-IT" sz="1700" b="1" u="sng" dirty="0">
              <a:solidFill>
                <a:schemeClr val="accent2">
                  <a:lumMod val="75000"/>
                </a:schemeClr>
              </a:solidFill>
              <a:latin typeface="Calibri" pitchFamily="34" charset="0"/>
              <a:cs typeface="Calibri" pitchFamily="34" charset="0"/>
            </a:endParaRPr>
          </a:p>
          <a:p>
            <a:pPr>
              <a:defRPr/>
            </a:pPr>
            <a:endParaRPr lang="it-IT" sz="1600" dirty="0">
              <a:solidFill>
                <a:srgbClr val="666699"/>
              </a:solidFill>
              <a:latin typeface="Calibri" pitchFamily="34" charset="0"/>
              <a:cs typeface="Calibri" pitchFamily="34" charset="0"/>
            </a:endParaRPr>
          </a:p>
        </p:txBody>
      </p:sp>
      <p:sp>
        <p:nvSpPr>
          <p:cNvPr id="5" name="Rettangolo arrotondato 4"/>
          <p:cNvSpPr/>
          <p:nvPr/>
        </p:nvSpPr>
        <p:spPr>
          <a:xfrm>
            <a:off x="468313" y="1412875"/>
            <a:ext cx="8135937" cy="503238"/>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23900" algn="ctr">
              <a:defRPr/>
            </a:pPr>
            <a:r>
              <a:rPr lang="it-IT" sz="2400" b="1" dirty="0">
                <a:solidFill>
                  <a:schemeClr val="bg1">
                    <a:lumMod val="50000"/>
                  </a:schemeClr>
                </a:solidFill>
                <a:latin typeface="Calibri" pitchFamily="34" charset="0"/>
                <a:cs typeface="Calibri" pitchFamily="34" charset="0"/>
              </a:rPr>
              <a:t>L’ambito di applicazione delle opzioni</a:t>
            </a:r>
          </a:p>
        </p:txBody>
      </p:sp>
      <p:sp>
        <p:nvSpPr>
          <p:cNvPr id="24581" name="Segnaposto numero diapositiva 5"/>
          <p:cNvSpPr>
            <a:spLocks noGrp="1"/>
          </p:cNvSpPr>
          <p:nvPr>
            <p:ph type="sldNum" sz="quarter" idx="12"/>
          </p:nvPr>
        </p:nvSpPr>
        <p:spPr>
          <a:noFill/>
        </p:spPr>
        <p:txBody>
          <a:bodyPr/>
          <a:lstStyle/>
          <a:p>
            <a:fld id="{A7F497DB-227D-492C-8097-821B54EEAC47}" type="slidenum">
              <a:rPr lang="it-IT" smtClean="0"/>
              <a:pPr/>
              <a:t>18</a:t>
            </a:fld>
            <a:endParaRPr lang="it-IT"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1125538"/>
            <a:ext cx="8458200" cy="3480953"/>
          </a:xfrm>
          <a:prstGeom prst="rect">
            <a:avLst/>
          </a:prstGeom>
          <a:solidFill>
            <a:schemeClr val="bg1"/>
          </a:solidFill>
          <a:ln w="9525" cap="rnd">
            <a:solidFill>
              <a:srgbClr val="8599BD"/>
            </a:solidFill>
            <a:miter lim="800000"/>
            <a:headEnd/>
            <a:tailEnd/>
          </a:ln>
        </p:spPr>
        <p:txBody>
          <a:bodyPr>
            <a:spAutoFit/>
          </a:bodyPr>
          <a:lstStyle/>
          <a:p>
            <a:pPr algn="just" fontAlgn="auto">
              <a:spcBef>
                <a:spcPts val="0"/>
              </a:spcBef>
              <a:spcAft>
                <a:spcPts val="0"/>
              </a:spcAft>
              <a:defRPr/>
            </a:pPr>
            <a:endParaRPr lang="it-IT" sz="1700" dirty="0">
              <a:solidFill>
                <a:schemeClr val="accent1">
                  <a:lumMod val="10000"/>
                </a:schemeClr>
              </a:solidFill>
              <a:latin typeface="Calibri" pitchFamily="34" charset="0"/>
              <a:cs typeface="Calibri" pitchFamily="34" charset="0"/>
            </a:endParaRPr>
          </a:p>
          <a:p>
            <a:pPr>
              <a:lnSpc>
                <a:spcPct val="80000"/>
              </a:lnSpc>
              <a:spcAft>
                <a:spcPts val="600"/>
              </a:spcAft>
              <a:defRPr/>
            </a:pPr>
            <a:r>
              <a:rPr lang="it-IT" sz="2000" b="1" dirty="0">
                <a:solidFill>
                  <a:schemeClr val="bg1">
                    <a:lumMod val="50000"/>
                  </a:schemeClr>
                </a:solidFill>
                <a:latin typeface="Calibri" pitchFamily="34" charset="0"/>
              </a:rPr>
              <a:t>L’ambito di applicazione delle opzioni</a:t>
            </a:r>
          </a:p>
          <a:p>
            <a:pPr algn="ctr">
              <a:lnSpc>
                <a:spcPct val="80000"/>
              </a:lnSpc>
              <a:spcAft>
                <a:spcPts val="600"/>
              </a:spcAft>
              <a:defRPr/>
            </a:pPr>
            <a:endParaRPr lang="it-IT" b="1" dirty="0">
              <a:solidFill>
                <a:schemeClr val="accent1">
                  <a:lumMod val="10000"/>
                </a:schemeClr>
              </a:solidFill>
              <a:latin typeface="Calibri" pitchFamily="34" charset="0"/>
            </a:endParaRPr>
          </a:p>
          <a:p>
            <a:pPr algn="ctr">
              <a:lnSpc>
                <a:spcPct val="80000"/>
              </a:lnSpc>
              <a:spcAft>
                <a:spcPts val="600"/>
              </a:spcAft>
              <a:defRPr/>
            </a:pPr>
            <a:r>
              <a:rPr lang="it-IT" sz="2800" b="1" dirty="0">
                <a:solidFill>
                  <a:schemeClr val="bg1">
                    <a:lumMod val="50000"/>
                  </a:schemeClr>
                </a:solidFill>
                <a:latin typeface="Calibri" pitchFamily="34" charset="0"/>
              </a:rPr>
              <a:t>Ambito Soggettivo di applicazione</a:t>
            </a:r>
          </a:p>
          <a:p>
            <a:pPr algn="ctr">
              <a:lnSpc>
                <a:spcPct val="80000"/>
              </a:lnSpc>
              <a:spcAft>
                <a:spcPts val="600"/>
              </a:spcAft>
              <a:defRPr/>
            </a:pPr>
            <a:r>
              <a:rPr lang="it-IT" sz="2800" b="1" dirty="0">
                <a:solidFill>
                  <a:schemeClr val="bg1">
                    <a:lumMod val="50000"/>
                  </a:schemeClr>
                </a:solidFill>
                <a:latin typeface="Calibri" pitchFamily="34" charset="0"/>
              </a:rPr>
              <a:t> (DA CHI SONO DEFINITE LE OPZIONI?)</a:t>
            </a:r>
          </a:p>
          <a:p>
            <a:pPr algn="just">
              <a:defRPr/>
            </a:pPr>
            <a:endParaRPr lang="it-IT" sz="2000" b="1" u="sng" dirty="0" smtClean="0">
              <a:solidFill>
                <a:schemeClr val="accent6">
                  <a:lumMod val="60000"/>
                  <a:lumOff val="40000"/>
                </a:schemeClr>
              </a:solidFill>
              <a:latin typeface="Calibri" pitchFamily="34" charset="0"/>
              <a:sym typeface="Wingdings" pitchFamily="2" charset="2"/>
            </a:endParaRPr>
          </a:p>
          <a:p>
            <a:pPr algn="just">
              <a:defRPr/>
            </a:pPr>
            <a:r>
              <a:rPr lang="it-IT" sz="2400" dirty="0" smtClean="0">
                <a:solidFill>
                  <a:schemeClr val="tx2">
                    <a:lumMod val="50000"/>
                  </a:schemeClr>
                </a:solidFill>
                <a:latin typeface="Calibri" pitchFamily="34" charset="0"/>
                <a:cs typeface="Calibri" pitchFamily="34" charset="0"/>
                <a:sym typeface="Wingdings" pitchFamily="2" charset="2"/>
              </a:rPr>
              <a:t>Spetta alle </a:t>
            </a:r>
            <a:r>
              <a:rPr lang="it-IT" sz="2400" dirty="0">
                <a:solidFill>
                  <a:schemeClr val="tx2">
                    <a:lumMod val="50000"/>
                  </a:schemeClr>
                </a:solidFill>
                <a:latin typeface="Calibri" pitchFamily="34" charset="0"/>
                <a:cs typeface="Calibri" pitchFamily="34" charset="0"/>
                <a:sym typeface="Wingdings" pitchFamily="2" charset="2"/>
              </a:rPr>
              <a:t>Autorità di Gestione il compito di definire le norme di dettaglio ai fini dell’ammissibilità delle spese certificate attraverso il ricorso alle opzioni di </a:t>
            </a:r>
            <a:r>
              <a:rPr lang="it-IT" sz="2400" dirty="0" smtClean="0">
                <a:solidFill>
                  <a:schemeClr val="tx2">
                    <a:lumMod val="50000"/>
                  </a:schemeClr>
                </a:solidFill>
                <a:latin typeface="Calibri" pitchFamily="34" charset="0"/>
                <a:cs typeface="Calibri" pitchFamily="34" charset="0"/>
                <a:sym typeface="Wingdings" pitchFamily="2" charset="2"/>
              </a:rPr>
              <a:t>semplificazione</a:t>
            </a:r>
            <a:endParaRPr lang="it-IT" sz="2400" dirty="0">
              <a:solidFill>
                <a:schemeClr val="tx2">
                  <a:lumMod val="50000"/>
                </a:schemeClr>
              </a:solidFill>
              <a:latin typeface="Calibri" pitchFamily="34" charset="0"/>
              <a:cs typeface="Calibri" pitchFamily="34" charset="0"/>
              <a:sym typeface="Wingdings" pitchFamily="2" charset="2"/>
            </a:endParaRPr>
          </a:p>
          <a:p>
            <a:pPr>
              <a:defRPr/>
            </a:pPr>
            <a:endParaRPr lang="it-IT" sz="1600" dirty="0">
              <a:solidFill>
                <a:srgbClr val="666699"/>
              </a:solidFill>
              <a:latin typeface="Calibri" pitchFamily="34" charset="0"/>
              <a:cs typeface="Calibri" pitchFamily="34" charset="0"/>
            </a:endParaRPr>
          </a:p>
        </p:txBody>
      </p:sp>
      <p:sp>
        <p:nvSpPr>
          <p:cNvPr id="25604" name="Segnaposto numero diapositiva 4"/>
          <p:cNvSpPr>
            <a:spLocks noGrp="1"/>
          </p:cNvSpPr>
          <p:nvPr>
            <p:ph type="sldNum" sz="quarter" idx="12"/>
          </p:nvPr>
        </p:nvSpPr>
        <p:spPr>
          <a:noFill/>
        </p:spPr>
        <p:txBody>
          <a:bodyPr/>
          <a:lstStyle/>
          <a:p>
            <a:fld id="{4E0F8FEE-29AA-48C7-BCE6-5126C7BAE4F4}" type="slidenum">
              <a:rPr lang="it-IT" smtClean="0"/>
              <a:pPr/>
              <a:t>19</a:t>
            </a:fld>
            <a:endParaRPr lang="it-IT"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375919" y="1223537"/>
            <a:ext cx="8458200" cy="584775"/>
          </a:xfrm>
          <a:prstGeom prst="rect">
            <a:avLst/>
          </a:prstGeom>
          <a:solidFill>
            <a:schemeClr val="tx2">
              <a:lumMod val="50000"/>
            </a:schemeClr>
          </a:solidFill>
          <a:ln w="25400">
            <a:solidFill>
              <a:srgbClr val="7030A0"/>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sz="3200" b="1" dirty="0" smtClean="0">
                <a:solidFill>
                  <a:schemeClr val="bg1"/>
                </a:solidFill>
                <a:latin typeface="Calibri" pitchFamily="34" charset="0"/>
              </a:rPr>
              <a:t>Introduzione</a:t>
            </a:r>
            <a:endParaRPr lang="it-IT" sz="3200" b="1" dirty="0">
              <a:solidFill>
                <a:schemeClr val="bg1"/>
              </a:solidFill>
              <a:latin typeface="Calibri" pitchFamily="34" charset="0"/>
            </a:endParaRPr>
          </a:p>
        </p:txBody>
      </p:sp>
      <p:sp>
        <p:nvSpPr>
          <p:cNvPr id="5" name="CasellaDiTesto 2"/>
          <p:cNvSpPr txBox="1">
            <a:spLocks noChangeArrowheads="1"/>
          </p:cNvSpPr>
          <p:nvPr/>
        </p:nvSpPr>
        <p:spPr bwMode="auto">
          <a:xfrm>
            <a:off x="389246" y="1951738"/>
            <a:ext cx="8458200" cy="3896451"/>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dirty="0"/>
          </a:p>
          <a:p>
            <a:pPr marL="95250" indent="-95250" algn="just">
              <a:lnSpc>
                <a:spcPct val="90000"/>
              </a:lnSpc>
              <a:tabLst>
                <a:tab pos="531813" algn="l"/>
              </a:tabLst>
              <a:defRPr/>
            </a:pPr>
            <a:r>
              <a:rPr lang="it-IT" sz="2000" b="1" dirty="0">
                <a:solidFill>
                  <a:schemeClr val="accent2">
                    <a:lumMod val="50000"/>
                  </a:schemeClr>
                </a:solidFill>
                <a:latin typeface="Calibri" pitchFamily="34" charset="0"/>
              </a:rPr>
              <a:t>	</a:t>
            </a:r>
          </a:p>
          <a:p>
            <a:pPr marL="95250" indent="-95250" algn="ctr">
              <a:lnSpc>
                <a:spcPct val="90000"/>
              </a:lnSpc>
              <a:tabLst>
                <a:tab pos="531813" algn="l"/>
              </a:tabLst>
              <a:defRPr/>
            </a:pPr>
            <a:r>
              <a:rPr lang="it-IT" sz="2800" b="1" dirty="0" smtClean="0">
                <a:solidFill>
                  <a:schemeClr val="tx2">
                    <a:lumMod val="50000"/>
                  </a:schemeClr>
                </a:solidFill>
                <a:latin typeface="Calibri" pitchFamily="34" charset="0"/>
              </a:rPr>
              <a:t>Finalità della presentazione</a:t>
            </a:r>
          </a:p>
          <a:p>
            <a:pPr marL="95250" indent="-95250" algn="ctr">
              <a:lnSpc>
                <a:spcPct val="90000"/>
              </a:lnSpc>
              <a:tabLst>
                <a:tab pos="531813" algn="l"/>
              </a:tabLst>
              <a:defRPr/>
            </a:pPr>
            <a:endParaRPr lang="it-IT" sz="2400" b="1" dirty="0">
              <a:solidFill>
                <a:schemeClr val="accent2">
                  <a:lumMod val="50000"/>
                </a:schemeClr>
              </a:solidFill>
              <a:latin typeface="Calibri" pitchFamily="34" charset="0"/>
            </a:endParaRPr>
          </a:p>
          <a:p>
            <a:pPr algn="just">
              <a:defRPr/>
            </a:pPr>
            <a:r>
              <a:rPr lang="it-IT" sz="2400" dirty="0">
                <a:solidFill>
                  <a:schemeClr val="accent1">
                    <a:lumMod val="10000"/>
                  </a:schemeClr>
                </a:solidFill>
                <a:latin typeface="Calibri" pitchFamily="34" charset="0"/>
              </a:rPr>
              <a:t>Illustrare i </a:t>
            </a:r>
            <a:r>
              <a:rPr lang="it-IT" sz="2400" b="1" dirty="0">
                <a:solidFill>
                  <a:schemeClr val="accent1">
                    <a:lumMod val="10000"/>
                  </a:schemeClr>
                </a:solidFill>
                <a:latin typeface="Calibri" pitchFamily="34" charset="0"/>
              </a:rPr>
              <a:t>tratti essenziali dell’evoluzione</a:t>
            </a:r>
            <a:r>
              <a:rPr lang="it-IT" sz="2400" dirty="0">
                <a:solidFill>
                  <a:schemeClr val="accent1">
                    <a:lumMod val="10000"/>
                  </a:schemeClr>
                </a:solidFill>
                <a:latin typeface="Calibri" pitchFamily="34" charset="0"/>
              </a:rPr>
              <a:t> dai </a:t>
            </a:r>
            <a:r>
              <a:rPr lang="it-IT" sz="2400" b="1" dirty="0">
                <a:solidFill>
                  <a:schemeClr val="accent1">
                    <a:lumMod val="10000"/>
                  </a:schemeClr>
                </a:solidFill>
                <a:latin typeface="Calibri" pitchFamily="34" charset="0"/>
              </a:rPr>
              <a:t>sistemi tradizionali </a:t>
            </a:r>
            <a:r>
              <a:rPr lang="it-IT" sz="2400" dirty="0">
                <a:solidFill>
                  <a:schemeClr val="accent1">
                    <a:lumMod val="10000"/>
                  </a:schemeClr>
                </a:solidFill>
                <a:latin typeface="Calibri" pitchFamily="34" charset="0"/>
              </a:rPr>
              <a:t>di rendicontazione (c.d. a costi reali) ai sistemi fondati sull’applicazione delle </a:t>
            </a:r>
            <a:r>
              <a:rPr lang="it-IT" sz="2400" b="1" dirty="0">
                <a:solidFill>
                  <a:schemeClr val="accent1">
                    <a:lumMod val="10000"/>
                  </a:schemeClr>
                </a:solidFill>
                <a:latin typeface="Calibri" pitchFamily="34" charset="0"/>
              </a:rPr>
              <a:t>opzioni di semplificazione di costo</a:t>
            </a:r>
            <a:r>
              <a:rPr lang="it-IT" sz="2400" dirty="0">
                <a:solidFill>
                  <a:schemeClr val="accent1">
                    <a:lumMod val="10000"/>
                  </a:schemeClr>
                </a:solidFill>
                <a:latin typeface="Calibri" pitchFamily="34" charset="0"/>
              </a:rPr>
              <a:t>, evidenziando:</a:t>
            </a:r>
          </a:p>
          <a:p>
            <a:pPr marL="355600" indent="-355600" algn="just">
              <a:defRPr/>
            </a:pPr>
            <a:r>
              <a:rPr lang="it-IT" sz="2400" dirty="0">
                <a:solidFill>
                  <a:schemeClr val="accent1">
                    <a:lumMod val="10000"/>
                  </a:schemeClr>
                </a:solidFill>
                <a:latin typeface="Calibri" pitchFamily="34" charset="0"/>
              </a:rPr>
              <a:t> - 	Le principali </a:t>
            </a:r>
            <a:r>
              <a:rPr lang="it-IT" sz="2400" b="1" dirty="0">
                <a:solidFill>
                  <a:schemeClr val="accent1">
                    <a:lumMod val="10000"/>
                  </a:schemeClr>
                </a:solidFill>
                <a:latin typeface="Calibri" pitchFamily="34" charset="0"/>
              </a:rPr>
              <a:t>modifiche</a:t>
            </a:r>
            <a:r>
              <a:rPr lang="it-IT" sz="2400" dirty="0">
                <a:solidFill>
                  <a:schemeClr val="accent1">
                    <a:lumMod val="10000"/>
                  </a:schemeClr>
                </a:solidFill>
                <a:latin typeface="Calibri" pitchFamily="34" charset="0"/>
              </a:rPr>
              <a:t> sotto il profilo dei </a:t>
            </a:r>
            <a:r>
              <a:rPr lang="it-IT" sz="2400" b="1" dirty="0">
                <a:solidFill>
                  <a:schemeClr val="accent1">
                    <a:lumMod val="10000"/>
                  </a:schemeClr>
                </a:solidFill>
                <a:latin typeface="Calibri" pitchFamily="34" charset="0"/>
              </a:rPr>
              <a:t>principi, delle logiche e dei criteri di applicazione</a:t>
            </a:r>
          </a:p>
          <a:p>
            <a:pPr marL="273050" indent="-273050" algn="just">
              <a:defRPr/>
            </a:pPr>
            <a:r>
              <a:rPr lang="it-IT" sz="2400" dirty="0">
                <a:solidFill>
                  <a:schemeClr val="accent1">
                    <a:lumMod val="10000"/>
                  </a:schemeClr>
                </a:solidFill>
                <a:latin typeface="Calibri" pitchFamily="34" charset="0"/>
              </a:rPr>
              <a:t>-	 Le </a:t>
            </a:r>
            <a:r>
              <a:rPr lang="it-IT" sz="2400" b="1" dirty="0" smtClean="0">
                <a:solidFill>
                  <a:schemeClr val="accent1">
                    <a:lumMod val="10000"/>
                  </a:schemeClr>
                </a:solidFill>
                <a:latin typeface="Calibri" pitchFamily="34" charset="0"/>
              </a:rPr>
              <a:t>implicazioni essenziali </a:t>
            </a:r>
            <a:r>
              <a:rPr lang="it-IT" sz="2400" dirty="0">
                <a:solidFill>
                  <a:schemeClr val="accent1">
                    <a:lumMod val="10000"/>
                  </a:schemeClr>
                </a:solidFill>
                <a:latin typeface="Calibri" pitchFamily="34" charset="0"/>
              </a:rPr>
              <a:t>sul piano dei </a:t>
            </a:r>
            <a:r>
              <a:rPr lang="it-IT" sz="2400" b="1" dirty="0">
                <a:solidFill>
                  <a:schemeClr val="accent1">
                    <a:lumMod val="10000"/>
                  </a:schemeClr>
                </a:solidFill>
                <a:latin typeface="Calibri" pitchFamily="34" charset="0"/>
              </a:rPr>
              <a:t>processi di gestione</a:t>
            </a:r>
            <a:r>
              <a:rPr lang="it-IT" sz="2400" dirty="0" smtClean="0">
                <a:latin typeface="Calibri" pitchFamily="34" charset="0"/>
              </a:rPr>
              <a:t>.</a:t>
            </a:r>
            <a:endParaRPr lang="it-IT" sz="2400" dirty="0">
              <a:solidFill>
                <a:schemeClr val="accent2">
                  <a:lumMod val="50000"/>
                </a:schemeClr>
              </a:solidFill>
              <a:latin typeface="Calibri" pitchFamily="34" charset="0"/>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908050"/>
            <a:ext cx="8458200" cy="4954588"/>
          </a:xfrm>
          <a:prstGeom prst="rect">
            <a:avLst/>
          </a:prstGeom>
          <a:solidFill>
            <a:schemeClr val="bg1"/>
          </a:solidFill>
          <a:ln w="9525" cap="rnd">
            <a:solidFill>
              <a:srgbClr val="8599BD"/>
            </a:solidFill>
            <a:miter lim="800000"/>
            <a:headEnd/>
            <a:tailEnd/>
          </a:ln>
        </p:spPr>
        <p:txBody>
          <a:bodyPr>
            <a:spAutoFit/>
          </a:bodyPr>
          <a:lstStyle/>
          <a:p>
            <a:pPr algn="ctr">
              <a:defRPr/>
            </a:pPr>
            <a:endParaRPr lang="it-IT" sz="2400" b="1" dirty="0">
              <a:solidFill>
                <a:srgbClr val="FF0000"/>
              </a:solidFill>
              <a:latin typeface="Calibri" pitchFamily="34" charset="0"/>
            </a:endParaRPr>
          </a:p>
          <a:p>
            <a:pPr algn="ctr">
              <a:defRPr/>
            </a:pPr>
            <a:r>
              <a:rPr lang="it-IT" sz="2400" b="1" dirty="0">
                <a:solidFill>
                  <a:srgbClr val="FF0000"/>
                </a:solidFill>
                <a:latin typeface="Calibri" pitchFamily="34" charset="0"/>
              </a:rPr>
              <a:t>Sistematizzazione delle condizioni per l’applicazione delle opzioni </a:t>
            </a:r>
          </a:p>
          <a:p>
            <a:pPr algn="just">
              <a:defRPr/>
            </a:pPr>
            <a:endParaRPr lang="it-IT" dirty="0">
              <a:solidFill>
                <a:schemeClr val="accent1">
                  <a:lumMod val="10000"/>
                </a:schemeClr>
              </a:solidFill>
              <a:latin typeface="Calibri" pitchFamily="34" charset="0"/>
            </a:endParaRPr>
          </a:p>
          <a:p>
            <a:pPr algn="just">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r>
              <a:rPr lang="it-IT" dirty="0">
                <a:solidFill>
                  <a:schemeClr val="tx2">
                    <a:lumMod val="50000"/>
                  </a:schemeClr>
                </a:solidFill>
                <a:latin typeface="Calibri" pitchFamily="34" charset="0"/>
              </a:rPr>
              <a:t>Conduzione di indagini storiche/di mercato dedicate, elaborazione e approvazione formale di un: </a:t>
            </a: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lgn="ctr">
              <a:defRPr/>
            </a:pPr>
            <a:endParaRPr lang="it-IT" dirty="0">
              <a:solidFill>
                <a:schemeClr val="accent1">
                  <a:lumMod val="10000"/>
                </a:schemeClr>
              </a:solidFill>
              <a:latin typeface="Calibri" pitchFamily="34" charset="0"/>
            </a:endParaRPr>
          </a:p>
          <a:p>
            <a:pPr>
              <a:defRPr/>
            </a:pPr>
            <a:endParaRPr lang="it-IT" sz="1600" dirty="0">
              <a:solidFill>
                <a:srgbClr val="666699"/>
              </a:solidFill>
              <a:latin typeface="Calibri" pitchFamily="34" charset="0"/>
              <a:cs typeface="Calibri" pitchFamily="34" charset="0"/>
            </a:endParaRPr>
          </a:p>
        </p:txBody>
      </p:sp>
      <p:sp>
        <p:nvSpPr>
          <p:cNvPr id="4" name="Rettangolo arrotondato 3"/>
          <p:cNvSpPr/>
          <p:nvPr/>
        </p:nvSpPr>
        <p:spPr>
          <a:xfrm>
            <a:off x="539750" y="1700213"/>
            <a:ext cx="1871663" cy="100806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bg1"/>
                </a:solidFill>
                <a:latin typeface="Calibri" pitchFamily="34" charset="0"/>
                <a:cs typeface="Calibri" pitchFamily="34" charset="0"/>
              </a:rPr>
              <a:t>Definizione in anticipo</a:t>
            </a:r>
          </a:p>
        </p:txBody>
      </p:sp>
      <p:sp>
        <p:nvSpPr>
          <p:cNvPr id="5" name="Rettangolo arrotondato 4"/>
          <p:cNvSpPr/>
          <p:nvPr/>
        </p:nvSpPr>
        <p:spPr>
          <a:xfrm>
            <a:off x="2627313" y="1700213"/>
            <a:ext cx="5832475" cy="36036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bg1"/>
                </a:solidFill>
                <a:latin typeface="Calibri" pitchFamily="34" charset="0"/>
                <a:cs typeface="Calibri" pitchFamily="34" charset="0"/>
              </a:rPr>
              <a:t>Calcolo </a:t>
            </a:r>
          </a:p>
        </p:txBody>
      </p:sp>
      <p:sp>
        <p:nvSpPr>
          <p:cNvPr id="6" name="Rettangolo arrotondato 5"/>
          <p:cNvSpPr/>
          <p:nvPr/>
        </p:nvSpPr>
        <p:spPr>
          <a:xfrm>
            <a:off x="2627313" y="2133600"/>
            <a:ext cx="1873250" cy="57467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bg1"/>
                </a:solidFill>
                <a:latin typeface="Calibri" pitchFamily="34" charset="0"/>
                <a:cs typeface="Calibri" pitchFamily="34" charset="0"/>
              </a:rPr>
              <a:t>Giusto</a:t>
            </a:r>
          </a:p>
        </p:txBody>
      </p:sp>
      <p:sp>
        <p:nvSpPr>
          <p:cNvPr id="8" name="Rettangolo arrotondato 7"/>
          <p:cNvSpPr/>
          <p:nvPr/>
        </p:nvSpPr>
        <p:spPr>
          <a:xfrm>
            <a:off x="4643438" y="2133600"/>
            <a:ext cx="1873250" cy="57467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bg1"/>
                </a:solidFill>
                <a:latin typeface="Calibri" pitchFamily="34" charset="0"/>
                <a:cs typeface="Calibri" pitchFamily="34" charset="0"/>
              </a:rPr>
              <a:t>Equo</a:t>
            </a:r>
          </a:p>
        </p:txBody>
      </p:sp>
      <p:sp>
        <p:nvSpPr>
          <p:cNvPr id="9" name="Rettangolo arrotondato 8"/>
          <p:cNvSpPr/>
          <p:nvPr/>
        </p:nvSpPr>
        <p:spPr>
          <a:xfrm>
            <a:off x="6588125" y="2133600"/>
            <a:ext cx="1871663" cy="574675"/>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solidFill>
                  <a:schemeClr val="bg1"/>
                </a:solidFill>
                <a:latin typeface="Calibri" pitchFamily="34" charset="0"/>
                <a:cs typeface="Calibri" pitchFamily="34" charset="0"/>
              </a:rPr>
              <a:t>Verificabile</a:t>
            </a:r>
          </a:p>
        </p:txBody>
      </p:sp>
      <p:sp>
        <p:nvSpPr>
          <p:cNvPr id="10" name="Parentesi graffa chiusa 9"/>
          <p:cNvSpPr/>
          <p:nvPr/>
        </p:nvSpPr>
        <p:spPr>
          <a:xfrm rot="5400000">
            <a:off x="3995738" y="-1108075"/>
            <a:ext cx="936625" cy="8137525"/>
          </a:xfrm>
          <a:prstGeom prst="rightBrace">
            <a:avLst>
              <a:gd name="adj1" fmla="val 8333"/>
              <a:gd name="adj2" fmla="val 50000"/>
            </a:avLst>
          </a:prstGeom>
          <a:ln w="444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1" name="Rettangolo arrotondato 10"/>
          <p:cNvSpPr/>
          <p:nvPr/>
        </p:nvSpPr>
        <p:spPr>
          <a:xfrm>
            <a:off x="611188" y="4292600"/>
            <a:ext cx="7848600" cy="1008063"/>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a:t>DOCUMENTO METODOLOGICO </a:t>
            </a:r>
          </a:p>
          <a:p>
            <a:pPr algn="ctr">
              <a:defRPr/>
            </a:pPr>
            <a:r>
              <a:rPr lang="it-IT" sz="1600" b="1" dirty="0"/>
              <a:t>RELATIVO ALL’APPLICAZIONE DELLE OPZIONI </a:t>
            </a:r>
            <a:r>
              <a:rPr lang="it-IT" sz="1600" b="1" dirty="0" err="1"/>
              <a:t>DI</a:t>
            </a:r>
            <a:r>
              <a:rPr lang="it-IT" sz="1600" b="1" dirty="0"/>
              <a:t> SEMPLIFICAZIONE</a:t>
            </a:r>
          </a:p>
          <a:p>
            <a:pPr algn="ctr">
              <a:defRPr/>
            </a:pPr>
            <a:r>
              <a:rPr lang="it-IT" sz="1600" b="1" dirty="0"/>
              <a:t> DEI COSTI AMMISSIBILI</a:t>
            </a:r>
            <a:endParaRPr lang="it-IT" sz="1600" b="1" dirty="0">
              <a:solidFill>
                <a:schemeClr val="accent2">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566850"/>
            <a:ext cx="8458200" cy="5986254"/>
          </a:xfrm>
          <a:prstGeom prst="rect">
            <a:avLst/>
          </a:prstGeom>
          <a:solidFill>
            <a:schemeClr val="bg1"/>
          </a:solidFill>
          <a:ln w="9525" cap="rnd">
            <a:solidFill>
              <a:srgbClr val="8599BD"/>
            </a:solidFill>
            <a:miter lim="800000"/>
            <a:headEnd/>
            <a:tailEnd/>
          </a:ln>
        </p:spPr>
        <p:txBody>
          <a:bodyPr>
            <a:spAutoFit/>
          </a:bodyPr>
          <a:lstStyle/>
          <a:p>
            <a:pPr>
              <a:lnSpc>
                <a:spcPct val="80000"/>
              </a:lnSpc>
              <a:spcAft>
                <a:spcPts val="600"/>
              </a:spcAft>
              <a:defRPr/>
            </a:pPr>
            <a:r>
              <a:rPr lang="it-IT" sz="2000" b="1" dirty="0">
                <a:solidFill>
                  <a:schemeClr val="bg1">
                    <a:lumMod val="50000"/>
                  </a:schemeClr>
                </a:solidFill>
                <a:latin typeface="Calibri" pitchFamily="34" charset="0"/>
              </a:rPr>
              <a:t>Le condizioni per l’applicabilità</a:t>
            </a:r>
          </a:p>
          <a:p>
            <a:pPr algn="ctr">
              <a:lnSpc>
                <a:spcPct val="80000"/>
              </a:lnSpc>
              <a:spcAft>
                <a:spcPts val="600"/>
              </a:spcAft>
              <a:defRPr/>
            </a:pPr>
            <a:r>
              <a:rPr lang="it-IT" sz="2000" b="1" dirty="0">
                <a:solidFill>
                  <a:srgbClr val="FF0000"/>
                </a:solidFill>
                <a:latin typeface="Calibri" pitchFamily="34" charset="0"/>
              </a:rPr>
              <a:t> </a:t>
            </a:r>
          </a:p>
          <a:p>
            <a:pPr algn="just" fontAlgn="auto">
              <a:spcBef>
                <a:spcPts val="0"/>
              </a:spcBef>
              <a:spcAft>
                <a:spcPts val="0"/>
              </a:spcAft>
              <a:defRPr/>
            </a:pPr>
            <a:r>
              <a:rPr lang="it-IT" sz="2000" dirty="0">
                <a:solidFill>
                  <a:schemeClr val="tx2">
                    <a:lumMod val="75000"/>
                  </a:schemeClr>
                </a:solidFill>
                <a:latin typeface="Calibri" pitchFamily="34" charset="0"/>
                <a:cs typeface="Calibri" pitchFamily="34" charset="0"/>
              </a:rPr>
              <a:t>Cosa vuol dire: </a:t>
            </a:r>
            <a:r>
              <a:rPr lang="it-IT" sz="2400" b="1" u="heavy" dirty="0">
                <a:solidFill>
                  <a:schemeClr val="tx2">
                    <a:lumMod val="75000"/>
                  </a:schemeClr>
                </a:solidFill>
                <a:uFill>
                  <a:solidFill>
                    <a:srgbClr val="FF0000"/>
                  </a:solidFill>
                </a:uFill>
                <a:latin typeface="Calibri" pitchFamily="34" charset="0"/>
                <a:cs typeface="Calibri" pitchFamily="34" charset="0"/>
              </a:rPr>
              <a:t>definiti in anticipo</a:t>
            </a:r>
            <a:r>
              <a:rPr lang="it-IT" sz="2000" b="1" dirty="0">
                <a:solidFill>
                  <a:schemeClr val="tx2">
                    <a:lumMod val="75000"/>
                  </a:schemeClr>
                </a:solidFill>
                <a:latin typeface="Calibri" pitchFamily="34" charset="0"/>
                <a:cs typeface="Calibri" pitchFamily="34" charset="0"/>
              </a:rPr>
              <a:t>?</a:t>
            </a:r>
          </a:p>
          <a:p>
            <a:pPr algn="just" fontAlgn="auto">
              <a:spcBef>
                <a:spcPts val="0"/>
              </a:spcBef>
              <a:spcAft>
                <a:spcPts val="0"/>
              </a:spcAft>
              <a:defRPr/>
            </a:pPr>
            <a:endParaRPr lang="it-IT" sz="1700" b="1" dirty="0">
              <a:solidFill>
                <a:schemeClr val="accent2">
                  <a:lumMod val="75000"/>
                </a:schemeClr>
              </a:solidFill>
              <a:latin typeface="Calibri" pitchFamily="34" charset="0"/>
              <a:cs typeface="Calibri" pitchFamily="34" charset="0"/>
            </a:endParaRPr>
          </a:p>
          <a:p>
            <a:pPr algn="just">
              <a:defRPr/>
            </a:pPr>
            <a:r>
              <a:rPr lang="it-IT" sz="2000" dirty="0">
                <a:solidFill>
                  <a:schemeClr val="tx2">
                    <a:lumMod val="50000"/>
                  </a:schemeClr>
                </a:solidFill>
                <a:latin typeface="Calibri" pitchFamily="34" charset="0"/>
                <a:cs typeface="Calibri" pitchFamily="34" charset="0"/>
              </a:rPr>
              <a:t>Nella decisione di sovvenzione è importante comunicare ai beneficiari le condizioni esatte per comprovare la spesa dichiarata e l'output o risultato specifico da raggiungere.</a:t>
            </a:r>
          </a:p>
          <a:p>
            <a:pPr algn="just">
              <a:defRPr/>
            </a:pPr>
            <a:r>
              <a:rPr lang="it-IT" sz="2000" dirty="0">
                <a:solidFill>
                  <a:schemeClr val="tx2">
                    <a:lumMod val="50000"/>
                  </a:schemeClr>
                </a:solidFill>
                <a:latin typeface="Calibri" pitchFamily="34" charset="0"/>
                <a:cs typeface="Calibri" pitchFamily="34" charset="0"/>
              </a:rPr>
              <a:t>Di conseguenza, le opzioni semplificate in materia di costi devono essere definite a priori e incluse, </a:t>
            </a:r>
            <a:r>
              <a:rPr lang="it-IT" sz="2000" b="1" dirty="0">
                <a:solidFill>
                  <a:schemeClr val="tx2">
                    <a:lumMod val="50000"/>
                  </a:schemeClr>
                </a:solidFill>
                <a:latin typeface="Calibri" pitchFamily="34" charset="0"/>
                <a:cs typeface="Calibri" pitchFamily="34" charset="0"/>
              </a:rPr>
              <a:t>ad esempio, nell'invito a presentare proposte o, al più tardi, nella decisione di sovvenzione</a:t>
            </a:r>
            <a:r>
              <a:rPr lang="it-IT" sz="2000" dirty="0">
                <a:solidFill>
                  <a:schemeClr val="tx2">
                    <a:lumMod val="50000"/>
                  </a:schemeClr>
                </a:solidFill>
                <a:latin typeface="Calibri" pitchFamily="34" charset="0"/>
                <a:cs typeface="Calibri" pitchFamily="34" charset="0"/>
              </a:rPr>
              <a:t>. </a:t>
            </a:r>
          </a:p>
          <a:p>
            <a:pPr algn="just">
              <a:defRPr/>
            </a:pPr>
            <a:r>
              <a:rPr lang="it-IT" sz="2000" dirty="0">
                <a:solidFill>
                  <a:schemeClr val="tx2">
                    <a:lumMod val="50000"/>
                  </a:schemeClr>
                </a:solidFill>
                <a:latin typeface="Calibri" pitchFamily="34" charset="0"/>
                <a:cs typeface="Calibri" pitchFamily="34" charset="0"/>
              </a:rPr>
              <a:t>Ciò significa anche che, una volta fissati, la tabella standard di costi unitari, il tasso o l'importo (nel caso degli importi forfettari) non possono essere modificati durante o dopo l'esecuzione di un'operazione per compensare un aumento dei costi o una sottoutilizzazione della dotazione disponibile. (</a:t>
            </a:r>
            <a:r>
              <a:rPr lang="it-IT" sz="2000" b="1" dirty="0">
                <a:solidFill>
                  <a:schemeClr val="tx2">
                    <a:lumMod val="50000"/>
                  </a:schemeClr>
                </a:solidFill>
                <a:latin typeface="Calibri" pitchFamily="34" charset="0"/>
                <a:cs typeface="Calibri" pitchFamily="34" charset="0"/>
              </a:rPr>
              <a:t>ATTENZIONE ALLE RIMODULAZIONI DEI PROGRAMMI CHE COMPORTINO VARIAZIONI SOSTANZIALI AI CONTENUTI DEGLI AVVISI</a:t>
            </a:r>
            <a:r>
              <a:rPr lang="it-IT" sz="2000" dirty="0">
                <a:solidFill>
                  <a:schemeClr val="tx2">
                    <a:lumMod val="50000"/>
                  </a:schemeClr>
                </a:solidFill>
                <a:latin typeface="Calibri" pitchFamily="34" charset="0"/>
                <a:cs typeface="Calibri" pitchFamily="34" charset="0"/>
              </a:rPr>
              <a:t>)</a:t>
            </a:r>
          </a:p>
          <a:p>
            <a:pPr algn="just">
              <a:defRPr/>
            </a:pPr>
            <a:r>
              <a:rPr lang="it-IT" sz="2000" dirty="0">
                <a:solidFill>
                  <a:schemeClr val="tx2">
                    <a:lumMod val="50000"/>
                  </a:schemeClr>
                </a:solidFill>
                <a:latin typeface="Calibri" pitchFamily="34" charset="0"/>
                <a:cs typeface="Calibri" pitchFamily="34" charset="0"/>
              </a:rPr>
              <a:t>Occorre chiaramente specificare l'ambito delle opzioni semplificate in materia di costi da applicare, cioè la categoria dei progetti e le attività dei beneficiari per le quali esse saranno disponibili</a:t>
            </a:r>
            <a:r>
              <a:rPr lang="it-IT" sz="2000" dirty="0" smtClean="0">
                <a:solidFill>
                  <a:schemeClr val="tx2">
                    <a:lumMod val="50000"/>
                  </a:schemeClr>
                </a:solidFill>
                <a:latin typeface="Calibri" pitchFamily="34" charset="0"/>
                <a:cs typeface="Calibri" pitchFamily="34" charset="0"/>
              </a:rPr>
              <a:t>.</a:t>
            </a:r>
            <a:endParaRPr lang="it-IT" sz="1600" dirty="0">
              <a:solidFill>
                <a:srgbClr val="666699"/>
              </a:solidFill>
              <a:latin typeface="Calibri" pitchFamily="34" charset="0"/>
              <a:cs typeface="Calibri" pitchFamily="34" charset="0"/>
            </a:endParaRPr>
          </a:p>
        </p:txBody>
      </p:sp>
      <p:sp>
        <p:nvSpPr>
          <p:cNvPr id="27652" name="Segnaposto numero diapositiva 3"/>
          <p:cNvSpPr>
            <a:spLocks noGrp="1"/>
          </p:cNvSpPr>
          <p:nvPr>
            <p:ph type="sldNum" sz="quarter" idx="12"/>
          </p:nvPr>
        </p:nvSpPr>
        <p:spPr>
          <a:noFill/>
        </p:spPr>
        <p:txBody>
          <a:bodyPr/>
          <a:lstStyle/>
          <a:p>
            <a:fld id="{15E18D69-9446-46F5-BB51-D966085350E8}" type="slidenum">
              <a:rPr lang="it-IT" smtClean="0"/>
              <a:pPr/>
              <a:t>21</a:t>
            </a:fld>
            <a:endParaRPr 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908050"/>
            <a:ext cx="8458200" cy="4446588"/>
          </a:xfrm>
          <a:prstGeom prst="rect">
            <a:avLst/>
          </a:prstGeom>
          <a:solidFill>
            <a:schemeClr val="bg1"/>
          </a:solidFill>
          <a:ln w="9525" cap="rnd">
            <a:solidFill>
              <a:srgbClr val="8599BD"/>
            </a:solidFill>
            <a:miter lim="800000"/>
            <a:headEnd/>
            <a:tailEnd/>
          </a:ln>
        </p:spPr>
        <p:txBody>
          <a:bodyPr>
            <a:spAutoFit/>
          </a:bodyPr>
          <a:lstStyle/>
          <a:p>
            <a:pPr>
              <a:lnSpc>
                <a:spcPct val="80000"/>
              </a:lnSpc>
              <a:spcAft>
                <a:spcPts val="600"/>
              </a:spcAft>
              <a:defRPr/>
            </a:pPr>
            <a:r>
              <a:rPr lang="it-IT" sz="2000" b="1" dirty="0">
                <a:solidFill>
                  <a:schemeClr val="bg1">
                    <a:lumMod val="50000"/>
                  </a:schemeClr>
                </a:solidFill>
                <a:latin typeface="Calibri" pitchFamily="34" charset="0"/>
              </a:rPr>
              <a:t>Le condizioni per l’applicabilità</a:t>
            </a:r>
          </a:p>
          <a:p>
            <a:pPr algn="ctr">
              <a:lnSpc>
                <a:spcPct val="80000"/>
              </a:lnSpc>
              <a:spcAft>
                <a:spcPts val="600"/>
              </a:spcAft>
              <a:defRPr/>
            </a:pPr>
            <a:r>
              <a:rPr lang="it-IT" sz="2000" b="1" dirty="0">
                <a:solidFill>
                  <a:srgbClr val="FF0000"/>
                </a:solidFill>
                <a:latin typeface="Calibri" pitchFamily="34" charset="0"/>
              </a:rPr>
              <a:t> </a:t>
            </a:r>
          </a:p>
          <a:p>
            <a:pPr algn="just" fontAlgn="auto">
              <a:spcBef>
                <a:spcPts val="0"/>
              </a:spcBef>
              <a:spcAft>
                <a:spcPts val="0"/>
              </a:spcAft>
              <a:defRPr/>
            </a:pPr>
            <a:r>
              <a:rPr lang="it-IT" sz="2000" dirty="0">
                <a:solidFill>
                  <a:schemeClr val="tx2">
                    <a:lumMod val="75000"/>
                  </a:schemeClr>
                </a:solidFill>
                <a:latin typeface="Calibri" pitchFamily="34" charset="0"/>
                <a:cs typeface="Calibri" pitchFamily="34" charset="0"/>
              </a:rPr>
              <a:t>Cosa vuol dire: </a:t>
            </a:r>
            <a:r>
              <a:rPr lang="it-IT" sz="2400" b="1" dirty="0">
                <a:solidFill>
                  <a:schemeClr val="tx2">
                    <a:lumMod val="75000"/>
                  </a:schemeClr>
                </a:solidFill>
                <a:uFill>
                  <a:solidFill>
                    <a:srgbClr val="FF0000"/>
                  </a:solidFill>
                </a:uFill>
                <a:latin typeface="Calibri" pitchFamily="34" charset="0"/>
                <a:cs typeface="Calibri" pitchFamily="34" charset="0"/>
              </a:rPr>
              <a:t>calcolo </a:t>
            </a:r>
            <a:r>
              <a:rPr lang="it-IT" sz="2400" b="1" u="heavy" dirty="0">
                <a:solidFill>
                  <a:schemeClr val="tx2">
                    <a:lumMod val="75000"/>
                  </a:schemeClr>
                </a:solidFill>
                <a:uFill>
                  <a:solidFill>
                    <a:srgbClr val="FF0000"/>
                  </a:solidFill>
                </a:uFill>
                <a:latin typeface="Calibri" pitchFamily="34" charset="0"/>
                <a:cs typeface="Calibri" pitchFamily="34" charset="0"/>
              </a:rPr>
              <a:t>giusto</a:t>
            </a:r>
            <a:r>
              <a:rPr lang="it-IT" sz="2400" b="1" dirty="0">
                <a:solidFill>
                  <a:schemeClr val="tx2">
                    <a:lumMod val="75000"/>
                  </a:schemeClr>
                </a:solidFill>
                <a:uFill>
                  <a:solidFill>
                    <a:srgbClr val="FF0000"/>
                  </a:solidFill>
                </a:uFill>
                <a:latin typeface="Calibri" pitchFamily="34" charset="0"/>
                <a:cs typeface="Calibri" pitchFamily="34" charset="0"/>
              </a:rPr>
              <a:t>, equo e verificabile</a:t>
            </a:r>
            <a:r>
              <a:rPr lang="it-IT" sz="2000" b="1" dirty="0">
                <a:solidFill>
                  <a:schemeClr val="tx2">
                    <a:lumMod val="75000"/>
                  </a:schemeClr>
                </a:solidFill>
                <a:latin typeface="Calibri" pitchFamily="34" charset="0"/>
                <a:cs typeface="Calibri" pitchFamily="34" charset="0"/>
              </a:rPr>
              <a:t>?</a:t>
            </a:r>
          </a:p>
          <a:p>
            <a:pPr algn="just" fontAlgn="auto">
              <a:spcBef>
                <a:spcPts val="0"/>
              </a:spcBef>
              <a:spcAft>
                <a:spcPts val="0"/>
              </a:spcAft>
              <a:defRPr/>
            </a:pPr>
            <a:endParaRPr lang="it-IT" sz="2000" b="1" dirty="0">
              <a:solidFill>
                <a:schemeClr val="tx2">
                  <a:lumMod val="75000"/>
                </a:schemeClr>
              </a:solidFill>
              <a:latin typeface="Calibri" pitchFamily="34" charset="0"/>
              <a:cs typeface="Calibri" pitchFamily="34" charset="0"/>
            </a:endParaRPr>
          </a:p>
          <a:p>
            <a:pPr algn="just" fontAlgn="auto">
              <a:spcBef>
                <a:spcPts val="0"/>
              </a:spcBef>
              <a:spcAft>
                <a:spcPts val="0"/>
              </a:spcAft>
              <a:defRPr/>
            </a:pPr>
            <a:r>
              <a:rPr lang="it-IT" sz="2000" dirty="0">
                <a:solidFill>
                  <a:schemeClr val="tx2">
                    <a:lumMod val="75000"/>
                  </a:schemeClr>
                </a:solidFill>
                <a:latin typeface="Calibri" pitchFamily="34" charset="0"/>
              </a:rPr>
              <a:t>La declinazione del concetto di “</a:t>
            </a:r>
            <a:r>
              <a:rPr lang="it-IT" sz="2400" b="1" u="heavy" dirty="0">
                <a:solidFill>
                  <a:schemeClr val="tx2">
                    <a:lumMod val="75000"/>
                  </a:schemeClr>
                </a:solidFill>
                <a:uFill>
                  <a:solidFill>
                    <a:srgbClr val="FF0000"/>
                  </a:solidFill>
                </a:uFill>
                <a:latin typeface="Calibri" pitchFamily="34" charset="0"/>
                <a:cs typeface="Calibri" pitchFamily="34" charset="0"/>
              </a:rPr>
              <a:t>giusto</a:t>
            </a:r>
            <a:r>
              <a:rPr lang="it-IT" sz="2000" dirty="0">
                <a:solidFill>
                  <a:schemeClr val="tx2">
                    <a:lumMod val="75000"/>
                  </a:schemeClr>
                </a:solidFill>
                <a:latin typeface="Calibri" pitchFamily="34" charset="0"/>
              </a:rPr>
              <a:t>” impone che Il calcolo debba essere ragionevole, cioè basato sulla realtà, non eccessivo o estremo. Se una data tabella standard di costi unitari è stata in passato di 1 – 2 euro, i servizi della Commissione non si aspetteranno di vedere una tabella per 7 euro. Da questo punto di vista sarà della massima importanza il metodo utilizzato per identificare il costo unitario, il tasso fisso o l'importo forfettario. L'autorità di gestione deve essere in grado di spiegare e motivare le sue scelte..</a:t>
            </a:r>
            <a:endParaRPr lang="it-IT" sz="2000" b="1" dirty="0">
              <a:solidFill>
                <a:schemeClr val="tx2">
                  <a:lumMod val="75000"/>
                </a:schemeClr>
              </a:solidFill>
              <a:latin typeface="Calibri" pitchFamily="34" charset="0"/>
              <a:cs typeface="Calibri" pitchFamily="34" charset="0"/>
            </a:endParaRPr>
          </a:p>
          <a:p>
            <a:pPr algn="just" fontAlgn="auto">
              <a:spcBef>
                <a:spcPts val="0"/>
              </a:spcBef>
              <a:spcAft>
                <a:spcPts val="0"/>
              </a:spcAft>
              <a:defRPr/>
            </a:pPr>
            <a:endParaRPr lang="it-IT" sz="2000" b="1" dirty="0">
              <a:solidFill>
                <a:schemeClr val="accent2">
                  <a:lumMod val="50000"/>
                </a:schemeClr>
              </a:solidFill>
              <a:latin typeface="Calibri" pitchFamily="34" charset="0"/>
              <a:cs typeface="Calibri" pitchFamily="34" charset="0"/>
            </a:endParaRPr>
          </a:p>
          <a:p>
            <a:pPr algn="just" fontAlgn="auto">
              <a:spcBef>
                <a:spcPts val="0"/>
              </a:spcBef>
              <a:spcAft>
                <a:spcPts val="0"/>
              </a:spcAft>
              <a:defRPr/>
            </a:pPr>
            <a:endParaRPr lang="it-IT" sz="1700" b="1" dirty="0">
              <a:solidFill>
                <a:schemeClr val="accent2">
                  <a:lumMod val="50000"/>
                </a:schemeClr>
              </a:solidFill>
              <a:latin typeface="Calibri" pitchFamily="34" charset="0"/>
              <a:cs typeface="Calibri" pitchFamily="34" charset="0"/>
            </a:endParaRPr>
          </a:p>
          <a:p>
            <a:pPr>
              <a:defRPr/>
            </a:pPr>
            <a:endParaRPr lang="it-IT" sz="1600" dirty="0">
              <a:solidFill>
                <a:srgbClr val="666699"/>
              </a:solidFill>
              <a:latin typeface="Calibri" pitchFamily="34" charset="0"/>
              <a:cs typeface="Calibri" pitchFamily="34" charset="0"/>
            </a:endParaRPr>
          </a:p>
        </p:txBody>
      </p:sp>
      <p:sp>
        <p:nvSpPr>
          <p:cNvPr id="28676" name="Segnaposto numero diapositiva 3"/>
          <p:cNvSpPr>
            <a:spLocks noGrp="1"/>
          </p:cNvSpPr>
          <p:nvPr>
            <p:ph type="sldNum" sz="quarter" idx="12"/>
          </p:nvPr>
        </p:nvSpPr>
        <p:spPr>
          <a:noFill/>
        </p:spPr>
        <p:txBody>
          <a:bodyPr/>
          <a:lstStyle/>
          <a:p>
            <a:fld id="{3DDE2DA4-2166-4024-BF1E-A3106444ED5D}" type="slidenum">
              <a:rPr lang="it-IT" smtClean="0"/>
              <a:pPr/>
              <a:t>22</a:t>
            </a:fld>
            <a:endParaRPr 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908050"/>
            <a:ext cx="8458200" cy="5062538"/>
          </a:xfrm>
          <a:prstGeom prst="rect">
            <a:avLst/>
          </a:prstGeom>
          <a:solidFill>
            <a:schemeClr val="bg1"/>
          </a:solidFill>
          <a:ln w="9525" cap="rnd">
            <a:solidFill>
              <a:srgbClr val="8599BD"/>
            </a:solidFill>
            <a:miter lim="800000"/>
            <a:headEnd/>
            <a:tailEnd/>
          </a:ln>
        </p:spPr>
        <p:txBody>
          <a:bodyPr>
            <a:spAutoFit/>
          </a:bodyPr>
          <a:lstStyle/>
          <a:p>
            <a:pPr>
              <a:lnSpc>
                <a:spcPct val="80000"/>
              </a:lnSpc>
              <a:spcAft>
                <a:spcPts val="600"/>
              </a:spcAft>
              <a:defRPr/>
            </a:pPr>
            <a:r>
              <a:rPr lang="it-IT" sz="2000" b="1" dirty="0">
                <a:solidFill>
                  <a:schemeClr val="bg1">
                    <a:lumMod val="50000"/>
                  </a:schemeClr>
                </a:solidFill>
                <a:latin typeface="Calibri" pitchFamily="34" charset="0"/>
              </a:rPr>
              <a:t>Le condizioni per l’applicabilità</a:t>
            </a:r>
          </a:p>
          <a:p>
            <a:pPr algn="ctr">
              <a:lnSpc>
                <a:spcPct val="80000"/>
              </a:lnSpc>
              <a:spcAft>
                <a:spcPts val="600"/>
              </a:spcAft>
              <a:defRPr/>
            </a:pPr>
            <a:r>
              <a:rPr lang="it-IT" sz="2000" b="1" dirty="0">
                <a:solidFill>
                  <a:srgbClr val="FF0000"/>
                </a:solidFill>
                <a:latin typeface="Calibri" pitchFamily="34" charset="0"/>
              </a:rPr>
              <a:t> </a:t>
            </a:r>
          </a:p>
          <a:p>
            <a:pPr algn="just" fontAlgn="auto">
              <a:spcBef>
                <a:spcPts val="0"/>
              </a:spcBef>
              <a:spcAft>
                <a:spcPts val="0"/>
              </a:spcAft>
              <a:defRPr/>
            </a:pPr>
            <a:r>
              <a:rPr lang="it-IT" sz="2000" dirty="0">
                <a:solidFill>
                  <a:schemeClr val="tx2">
                    <a:lumMod val="75000"/>
                  </a:schemeClr>
                </a:solidFill>
                <a:latin typeface="Calibri" pitchFamily="34" charset="0"/>
                <a:cs typeface="Calibri" pitchFamily="34" charset="0"/>
              </a:rPr>
              <a:t>Cosa vuol dire: </a:t>
            </a:r>
            <a:r>
              <a:rPr lang="it-IT" sz="2400" b="1" dirty="0">
                <a:solidFill>
                  <a:schemeClr val="tx2">
                    <a:lumMod val="75000"/>
                  </a:schemeClr>
                </a:solidFill>
                <a:uFill>
                  <a:solidFill>
                    <a:srgbClr val="FF0000"/>
                  </a:solidFill>
                </a:uFill>
                <a:latin typeface="Calibri" pitchFamily="34" charset="0"/>
                <a:cs typeface="Calibri" pitchFamily="34" charset="0"/>
              </a:rPr>
              <a:t>calcolo giusto, </a:t>
            </a:r>
            <a:r>
              <a:rPr lang="it-IT" sz="2400" b="1" u="heavy" dirty="0">
                <a:solidFill>
                  <a:schemeClr val="tx2">
                    <a:lumMod val="75000"/>
                  </a:schemeClr>
                </a:solidFill>
                <a:uFill>
                  <a:solidFill>
                    <a:srgbClr val="FF0000"/>
                  </a:solidFill>
                </a:uFill>
                <a:latin typeface="Calibri" pitchFamily="34" charset="0"/>
                <a:cs typeface="Calibri" pitchFamily="34" charset="0"/>
              </a:rPr>
              <a:t>equo</a:t>
            </a:r>
            <a:r>
              <a:rPr lang="it-IT" sz="2400" b="1" dirty="0">
                <a:solidFill>
                  <a:schemeClr val="tx2">
                    <a:lumMod val="75000"/>
                  </a:schemeClr>
                </a:solidFill>
                <a:uFill>
                  <a:solidFill>
                    <a:srgbClr val="FF0000"/>
                  </a:solidFill>
                </a:uFill>
                <a:latin typeface="Calibri" pitchFamily="34" charset="0"/>
                <a:cs typeface="Calibri" pitchFamily="34" charset="0"/>
              </a:rPr>
              <a:t> e verificabile</a:t>
            </a:r>
            <a:r>
              <a:rPr lang="it-IT" sz="2000" b="1" dirty="0">
                <a:solidFill>
                  <a:schemeClr val="tx2">
                    <a:lumMod val="75000"/>
                  </a:schemeClr>
                </a:solidFill>
                <a:latin typeface="Calibri" pitchFamily="34" charset="0"/>
                <a:cs typeface="Calibri" pitchFamily="34" charset="0"/>
              </a:rPr>
              <a:t>?</a:t>
            </a:r>
          </a:p>
          <a:p>
            <a:pPr algn="just" fontAlgn="auto">
              <a:spcBef>
                <a:spcPts val="0"/>
              </a:spcBef>
              <a:spcAft>
                <a:spcPts val="0"/>
              </a:spcAft>
              <a:defRPr/>
            </a:pPr>
            <a:endParaRPr lang="it-IT" sz="2000" b="1" dirty="0">
              <a:solidFill>
                <a:schemeClr val="tx2">
                  <a:lumMod val="75000"/>
                </a:schemeClr>
              </a:solidFill>
              <a:latin typeface="Calibri" pitchFamily="34" charset="0"/>
              <a:cs typeface="Calibri" pitchFamily="34" charset="0"/>
            </a:endParaRPr>
          </a:p>
          <a:p>
            <a:pPr algn="just" fontAlgn="auto">
              <a:spcBef>
                <a:spcPts val="0"/>
              </a:spcBef>
              <a:spcAft>
                <a:spcPts val="0"/>
              </a:spcAft>
              <a:defRPr/>
            </a:pPr>
            <a:endParaRPr lang="it-IT" sz="2000" b="1" dirty="0">
              <a:solidFill>
                <a:schemeClr val="tx2">
                  <a:lumMod val="75000"/>
                </a:schemeClr>
              </a:solidFill>
              <a:latin typeface="Calibri" pitchFamily="34" charset="0"/>
              <a:cs typeface="Calibri" pitchFamily="34" charset="0"/>
            </a:endParaRPr>
          </a:p>
          <a:p>
            <a:pPr algn="just" fontAlgn="auto">
              <a:spcBef>
                <a:spcPts val="0"/>
              </a:spcBef>
              <a:spcAft>
                <a:spcPts val="0"/>
              </a:spcAft>
              <a:defRPr/>
            </a:pPr>
            <a:r>
              <a:rPr lang="it-IT" sz="2000" dirty="0">
                <a:solidFill>
                  <a:schemeClr val="tx2">
                    <a:lumMod val="75000"/>
                  </a:schemeClr>
                </a:solidFill>
                <a:latin typeface="Calibri" pitchFamily="34" charset="0"/>
              </a:rPr>
              <a:t>Il termine "</a:t>
            </a:r>
            <a:r>
              <a:rPr lang="it-IT" sz="2400" b="1" u="heavy" dirty="0">
                <a:solidFill>
                  <a:schemeClr val="tx2">
                    <a:lumMod val="75000"/>
                  </a:schemeClr>
                </a:solidFill>
                <a:uFill>
                  <a:solidFill>
                    <a:srgbClr val="FF0000"/>
                  </a:solidFill>
                </a:uFill>
                <a:latin typeface="Calibri" pitchFamily="34" charset="0"/>
                <a:cs typeface="Calibri" pitchFamily="34" charset="0"/>
              </a:rPr>
              <a:t>equo</a:t>
            </a:r>
            <a:r>
              <a:rPr lang="it-IT" sz="2000" dirty="0">
                <a:solidFill>
                  <a:schemeClr val="tx2">
                    <a:lumMod val="75000"/>
                  </a:schemeClr>
                </a:solidFill>
                <a:latin typeface="Calibri" pitchFamily="34" charset="0"/>
              </a:rPr>
              <a:t>" significa essenzialmente che essi non devono favorire alcuni beneficiari o operazioni a discapito di altri/altre. Il calcolo della tabella standard di costi unitari, dell'importo forfettario o del tasso fisso deve garantire un equo trattamento dei beneficiari e/o delle operazioni. </a:t>
            </a:r>
          </a:p>
          <a:p>
            <a:pPr algn="just" fontAlgn="auto">
              <a:spcBef>
                <a:spcPts val="0"/>
              </a:spcBef>
              <a:spcAft>
                <a:spcPts val="0"/>
              </a:spcAft>
              <a:defRPr/>
            </a:pPr>
            <a:r>
              <a:rPr lang="it-IT" sz="2000" dirty="0">
                <a:solidFill>
                  <a:schemeClr val="tx2">
                    <a:lumMod val="75000"/>
                  </a:schemeClr>
                </a:solidFill>
                <a:latin typeface="Calibri" pitchFamily="34" charset="0"/>
              </a:rPr>
              <a:t>Tra gli esempi si possono citare divergenze nei tassi o negli importi non giustificate da caratteristiche obiettive dei beneficiari o delle operazioni, oppure da obiettivi espliciti di politica.</a:t>
            </a:r>
          </a:p>
          <a:p>
            <a:pPr algn="just" fontAlgn="auto">
              <a:spcBef>
                <a:spcPts val="0"/>
              </a:spcBef>
              <a:spcAft>
                <a:spcPts val="0"/>
              </a:spcAft>
              <a:defRPr/>
            </a:pPr>
            <a:endParaRPr lang="it-IT" sz="2000" b="1" dirty="0">
              <a:solidFill>
                <a:schemeClr val="accent2">
                  <a:lumMod val="50000"/>
                </a:schemeClr>
              </a:solidFill>
              <a:latin typeface="Calibri" pitchFamily="34" charset="0"/>
              <a:cs typeface="Calibri" pitchFamily="34" charset="0"/>
            </a:endParaRPr>
          </a:p>
          <a:p>
            <a:pPr algn="just" fontAlgn="auto">
              <a:spcBef>
                <a:spcPts val="0"/>
              </a:spcBef>
              <a:spcAft>
                <a:spcPts val="0"/>
              </a:spcAft>
              <a:defRPr/>
            </a:pPr>
            <a:endParaRPr lang="it-IT" sz="2000" b="1" dirty="0">
              <a:solidFill>
                <a:schemeClr val="accent2">
                  <a:lumMod val="50000"/>
                </a:schemeClr>
              </a:solidFill>
              <a:latin typeface="Calibri" pitchFamily="34" charset="0"/>
              <a:cs typeface="Calibri" pitchFamily="34" charset="0"/>
            </a:endParaRPr>
          </a:p>
          <a:p>
            <a:pPr algn="just" fontAlgn="auto">
              <a:spcBef>
                <a:spcPts val="0"/>
              </a:spcBef>
              <a:spcAft>
                <a:spcPts val="0"/>
              </a:spcAft>
              <a:defRPr/>
            </a:pPr>
            <a:endParaRPr lang="it-IT" sz="1700" b="1" dirty="0">
              <a:solidFill>
                <a:schemeClr val="accent2">
                  <a:lumMod val="50000"/>
                </a:schemeClr>
              </a:solidFill>
              <a:latin typeface="Calibri" pitchFamily="34" charset="0"/>
              <a:cs typeface="Calibri" pitchFamily="34" charset="0"/>
            </a:endParaRPr>
          </a:p>
          <a:p>
            <a:pPr>
              <a:defRPr/>
            </a:pPr>
            <a:endParaRPr lang="it-IT" sz="1600" dirty="0">
              <a:solidFill>
                <a:srgbClr val="666699"/>
              </a:solidFill>
              <a:latin typeface="Calibri" pitchFamily="34" charset="0"/>
              <a:cs typeface="Calibri" pitchFamily="34" charset="0"/>
            </a:endParaRPr>
          </a:p>
        </p:txBody>
      </p:sp>
      <p:sp>
        <p:nvSpPr>
          <p:cNvPr id="29700" name="Segnaposto numero diapositiva 3"/>
          <p:cNvSpPr>
            <a:spLocks noGrp="1"/>
          </p:cNvSpPr>
          <p:nvPr>
            <p:ph type="sldNum" sz="quarter" idx="12"/>
          </p:nvPr>
        </p:nvSpPr>
        <p:spPr>
          <a:noFill/>
        </p:spPr>
        <p:txBody>
          <a:bodyPr/>
          <a:lstStyle/>
          <a:p>
            <a:fld id="{59722AC8-58B4-43AC-8671-13D9287B59C7}" type="slidenum">
              <a:rPr lang="it-IT" smtClean="0"/>
              <a:pPr/>
              <a:t>23</a:t>
            </a:fld>
            <a:endParaRPr lang="it-IT"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304800" y="908050"/>
            <a:ext cx="8458200" cy="5294313"/>
          </a:xfrm>
          <a:prstGeom prst="rect">
            <a:avLst/>
          </a:prstGeom>
          <a:solidFill>
            <a:schemeClr val="bg1"/>
          </a:solidFill>
          <a:ln w="9525" cap="rnd">
            <a:solidFill>
              <a:srgbClr val="8599BD"/>
            </a:solidFill>
            <a:miter lim="800000"/>
            <a:headEnd/>
            <a:tailEnd/>
          </a:ln>
        </p:spPr>
        <p:txBody>
          <a:bodyPr>
            <a:spAutoFit/>
          </a:bodyPr>
          <a:lstStyle/>
          <a:p>
            <a:pPr>
              <a:lnSpc>
                <a:spcPct val="80000"/>
              </a:lnSpc>
              <a:spcAft>
                <a:spcPts val="600"/>
              </a:spcAft>
              <a:defRPr/>
            </a:pPr>
            <a:r>
              <a:rPr lang="it-IT" sz="2000" b="1" dirty="0">
                <a:solidFill>
                  <a:schemeClr val="bg1">
                    <a:lumMod val="50000"/>
                  </a:schemeClr>
                </a:solidFill>
                <a:latin typeface="Calibri" pitchFamily="34" charset="0"/>
              </a:rPr>
              <a:t>Le condizioni per l’applicabilità</a:t>
            </a:r>
          </a:p>
          <a:p>
            <a:pPr algn="ctr">
              <a:lnSpc>
                <a:spcPct val="80000"/>
              </a:lnSpc>
              <a:spcAft>
                <a:spcPts val="600"/>
              </a:spcAft>
              <a:defRPr/>
            </a:pPr>
            <a:r>
              <a:rPr lang="it-IT" sz="2000" b="1" dirty="0">
                <a:solidFill>
                  <a:srgbClr val="FF0000"/>
                </a:solidFill>
                <a:latin typeface="Calibri" pitchFamily="34" charset="0"/>
              </a:rPr>
              <a:t> </a:t>
            </a:r>
          </a:p>
          <a:p>
            <a:pPr algn="just" fontAlgn="auto">
              <a:spcBef>
                <a:spcPts val="0"/>
              </a:spcBef>
              <a:spcAft>
                <a:spcPts val="0"/>
              </a:spcAft>
              <a:defRPr/>
            </a:pPr>
            <a:r>
              <a:rPr lang="it-IT" sz="2000" dirty="0">
                <a:solidFill>
                  <a:schemeClr val="tx2">
                    <a:lumMod val="75000"/>
                  </a:schemeClr>
                </a:solidFill>
                <a:latin typeface="Calibri" pitchFamily="34" charset="0"/>
                <a:cs typeface="Calibri" pitchFamily="34" charset="0"/>
              </a:rPr>
              <a:t>Cosa vuol dire: </a:t>
            </a:r>
            <a:r>
              <a:rPr lang="it-IT" sz="2400" b="1" dirty="0">
                <a:solidFill>
                  <a:schemeClr val="tx2">
                    <a:lumMod val="75000"/>
                  </a:schemeClr>
                </a:solidFill>
                <a:uFill>
                  <a:solidFill>
                    <a:srgbClr val="FF0000"/>
                  </a:solidFill>
                </a:uFill>
                <a:latin typeface="Calibri" pitchFamily="34" charset="0"/>
                <a:cs typeface="Calibri" pitchFamily="34" charset="0"/>
              </a:rPr>
              <a:t>calcolo giusto, equo e </a:t>
            </a:r>
            <a:r>
              <a:rPr lang="it-IT" sz="2400" b="1" u="heavy" dirty="0">
                <a:solidFill>
                  <a:schemeClr val="tx2">
                    <a:lumMod val="75000"/>
                  </a:schemeClr>
                </a:solidFill>
                <a:uFill>
                  <a:solidFill>
                    <a:srgbClr val="FF0000"/>
                  </a:solidFill>
                </a:uFill>
                <a:latin typeface="Calibri" pitchFamily="34" charset="0"/>
                <a:cs typeface="Calibri" pitchFamily="34" charset="0"/>
              </a:rPr>
              <a:t>verificabile</a:t>
            </a:r>
            <a:r>
              <a:rPr lang="it-IT" sz="2000" b="1" dirty="0">
                <a:solidFill>
                  <a:schemeClr val="tx2">
                    <a:lumMod val="75000"/>
                  </a:schemeClr>
                </a:solidFill>
                <a:latin typeface="Calibri" pitchFamily="34" charset="0"/>
                <a:cs typeface="Calibri" pitchFamily="34" charset="0"/>
              </a:rPr>
              <a:t>?</a:t>
            </a:r>
          </a:p>
          <a:p>
            <a:pPr algn="just" fontAlgn="auto">
              <a:spcBef>
                <a:spcPts val="0"/>
              </a:spcBef>
              <a:spcAft>
                <a:spcPts val="0"/>
              </a:spcAft>
              <a:defRPr/>
            </a:pPr>
            <a:endParaRPr lang="it-IT" sz="2000" b="1" dirty="0">
              <a:solidFill>
                <a:schemeClr val="tx2">
                  <a:lumMod val="75000"/>
                </a:schemeClr>
              </a:solidFill>
              <a:latin typeface="Calibri" pitchFamily="34" charset="0"/>
              <a:cs typeface="Calibri" pitchFamily="34" charset="0"/>
            </a:endParaRPr>
          </a:p>
          <a:p>
            <a:pPr algn="just">
              <a:defRPr/>
            </a:pPr>
            <a:r>
              <a:rPr lang="it-IT" sz="2000" dirty="0">
                <a:solidFill>
                  <a:schemeClr val="tx2">
                    <a:lumMod val="75000"/>
                  </a:schemeClr>
                </a:solidFill>
                <a:latin typeface="Calibri" pitchFamily="34" charset="0"/>
              </a:rPr>
              <a:t>Nel fissare le tabelle standard di costi unitari, gli importi forfettari o i tassi fissi per i costi indiretti l'autorità di gestione dovrà adottare una decisione documentata (e non un'accettazione informale), e tale decisione ragionata dovrà fissare la base da applicare.</a:t>
            </a:r>
          </a:p>
          <a:p>
            <a:pPr algn="just">
              <a:defRPr/>
            </a:pPr>
            <a:endParaRPr lang="it-IT" sz="2000" dirty="0">
              <a:solidFill>
                <a:schemeClr val="tx2">
                  <a:lumMod val="75000"/>
                </a:schemeClr>
              </a:solidFill>
              <a:latin typeface="Calibri" pitchFamily="34" charset="0"/>
            </a:endParaRPr>
          </a:p>
          <a:p>
            <a:pPr algn="just">
              <a:defRPr/>
            </a:pPr>
            <a:r>
              <a:rPr lang="it-IT" sz="2000" dirty="0">
                <a:solidFill>
                  <a:schemeClr val="tx2">
                    <a:lumMod val="75000"/>
                  </a:schemeClr>
                </a:solidFill>
                <a:latin typeface="Calibri" pitchFamily="34" charset="0"/>
              </a:rPr>
              <a:t>Il valori individuati in relazione alle diverse opzioni di semplificazione dovranno quindi essere determinati sulla base di documenti probatori, che possono essere </a:t>
            </a:r>
            <a:r>
              <a:rPr lang="it-IT" sz="2000" b="1" u="heavy" dirty="0">
                <a:solidFill>
                  <a:schemeClr val="tx2">
                    <a:lumMod val="75000"/>
                  </a:schemeClr>
                </a:solidFill>
                <a:uFill>
                  <a:solidFill>
                    <a:srgbClr val="FF0000"/>
                  </a:solidFill>
                </a:uFill>
                <a:latin typeface="Calibri" pitchFamily="34" charset="0"/>
                <a:cs typeface="Calibri" pitchFamily="34" charset="0"/>
              </a:rPr>
              <a:t>verificati</a:t>
            </a:r>
            <a:r>
              <a:rPr lang="it-IT" sz="2000" dirty="0">
                <a:solidFill>
                  <a:schemeClr val="tx2">
                    <a:lumMod val="75000"/>
                  </a:schemeClr>
                </a:solidFill>
                <a:latin typeface="Calibri" pitchFamily="34" charset="0"/>
              </a:rPr>
              <a:t>, al fine di dare opportuna dimostrazione della base di calcolo. I parametri così definiti saranno formalizzati attraverso una decisione documentata. </a:t>
            </a:r>
          </a:p>
          <a:p>
            <a:pPr algn="just">
              <a:defRPr/>
            </a:pPr>
            <a:endParaRPr lang="it-IT" dirty="0">
              <a:solidFill>
                <a:schemeClr val="accent1">
                  <a:lumMod val="10000"/>
                </a:schemeClr>
              </a:solidFill>
              <a:latin typeface="Calibri" pitchFamily="34" charset="0"/>
            </a:endParaRPr>
          </a:p>
          <a:p>
            <a:pPr algn="just">
              <a:defRPr/>
            </a:pPr>
            <a:endParaRPr lang="it-IT" dirty="0">
              <a:solidFill>
                <a:schemeClr val="accent1">
                  <a:lumMod val="10000"/>
                </a:schemeClr>
              </a:solidFill>
              <a:latin typeface="Calibri" pitchFamily="34" charset="0"/>
            </a:endParaRPr>
          </a:p>
          <a:p>
            <a:pPr>
              <a:defRPr/>
            </a:pPr>
            <a:endParaRPr lang="it-IT" sz="1600" dirty="0">
              <a:solidFill>
                <a:srgbClr val="666699"/>
              </a:solidFill>
              <a:latin typeface="Calibri" pitchFamily="34" charset="0"/>
              <a:cs typeface="Calibri" pitchFamily="34" charset="0"/>
            </a:endParaRPr>
          </a:p>
        </p:txBody>
      </p:sp>
      <p:sp>
        <p:nvSpPr>
          <p:cNvPr id="30724" name="Segnaposto numero diapositiva 3"/>
          <p:cNvSpPr>
            <a:spLocks noGrp="1"/>
          </p:cNvSpPr>
          <p:nvPr>
            <p:ph type="sldNum" sz="quarter" idx="12"/>
          </p:nvPr>
        </p:nvSpPr>
        <p:spPr>
          <a:noFill/>
        </p:spPr>
        <p:txBody>
          <a:bodyPr/>
          <a:lstStyle/>
          <a:p>
            <a:fld id="{D7C5D69B-3A68-4FDF-B26E-E26E61553B9C}" type="slidenum">
              <a:rPr lang="it-IT" smtClean="0"/>
              <a:pPr/>
              <a:t>24</a:t>
            </a:fld>
            <a:endParaRPr lang="it-IT"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367616" y="2612010"/>
            <a:ext cx="8458200" cy="3278187"/>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a:p>
          <a:p>
            <a:pPr algn="just">
              <a:lnSpc>
                <a:spcPct val="90000"/>
              </a:lnSpc>
              <a:defRPr/>
            </a:pPr>
            <a:r>
              <a:rPr lang="it-IT" sz="2400" b="1">
                <a:solidFill>
                  <a:schemeClr val="accent1">
                    <a:lumMod val="50000"/>
                  </a:schemeClr>
                </a:solidFill>
                <a:latin typeface="Calibri" pitchFamily="34" charset="0"/>
                <a:cs typeface="Calibri" pitchFamily="34" charset="0"/>
              </a:rPr>
              <a:t>Background</a:t>
            </a:r>
          </a:p>
          <a:p>
            <a:pPr>
              <a:defRPr/>
            </a:pPr>
            <a:r>
              <a:rPr lang="en-GB"/>
              <a:t> </a:t>
            </a:r>
          </a:p>
          <a:p>
            <a:pPr algn="just">
              <a:lnSpc>
                <a:spcPct val="150000"/>
              </a:lnSpc>
              <a:defRPr/>
            </a:pPr>
            <a:r>
              <a:rPr lang="it-IT"/>
              <a:t>L’introduzione delle opzioni di semplificazione è stata accolta con favore da tutti gli attori coinvolti nei processi di programmazione, gestione, controllo e </a:t>
            </a:r>
            <a:r>
              <a:rPr lang="it-IT" err="1"/>
              <a:t>audit</a:t>
            </a:r>
            <a:r>
              <a:rPr lang="it-IT"/>
              <a:t> delle operazioni finanziate nell’ambito della Politica di Coesione, compresa la Corte dei Conti Europea (cfr. </a:t>
            </a:r>
            <a:r>
              <a:rPr lang="it-IT" i="1" err="1"/>
              <a:t>Annual</a:t>
            </a:r>
            <a:r>
              <a:rPr lang="it-IT" i="1"/>
              <a:t> report on the </a:t>
            </a:r>
            <a:r>
              <a:rPr lang="it-IT" i="1" err="1"/>
              <a:t>implementation</a:t>
            </a:r>
            <a:r>
              <a:rPr lang="it-IT" i="1"/>
              <a:t> </a:t>
            </a:r>
            <a:r>
              <a:rPr lang="it-IT" i="1" err="1"/>
              <a:t>of</a:t>
            </a:r>
            <a:r>
              <a:rPr lang="it-IT" i="1"/>
              <a:t> the budget, 2013/C 331/01, </a:t>
            </a:r>
            <a:r>
              <a:rPr lang="it-IT" i="1" err="1"/>
              <a:t>European</a:t>
            </a:r>
            <a:r>
              <a:rPr lang="it-IT" i="1"/>
              <a:t> Court </a:t>
            </a:r>
            <a:r>
              <a:rPr lang="it-IT" i="1" err="1"/>
              <a:t>of</a:t>
            </a:r>
            <a:r>
              <a:rPr lang="it-IT" i="1"/>
              <a:t> </a:t>
            </a:r>
            <a:r>
              <a:rPr lang="it-IT" i="1" err="1"/>
              <a:t>Auditors</a:t>
            </a:r>
            <a:r>
              <a:rPr lang="it-IT"/>
              <a:t>) </a:t>
            </a:r>
          </a:p>
          <a:p>
            <a:pPr algn="just">
              <a:defRPr/>
            </a:pPr>
            <a:r>
              <a:rPr lang="en-GB"/>
              <a:t> </a:t>
            </a:r>
            <a:endParaRPr lang="it-IT"/>
          </a:p>
        </p:txBody>
      </p:sp>
      <p:sp>
        <p:nvSpPr>
          <p:cNvPr id="14" name="Rettangolo arrotondato 13"/>
          <p:cNvSpPr/>
          <p:nvPr/>
        </p:nvSpPr>
        <p:spPr>
          <a:xfrm>
            <a:off x="250825" y="1205109"/>
            <a:ext cx="8424863" cy="62369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355600" algn="just" fontAlgn="auto">
              <a:lnSpc>
                <a:spcPct val="90000"/>
              </a:lnSpc>
              <a:spcBef>
                <a:spcPts val="0"/>
              </a:spcBef>
              <a:spcAft>
                <a:spcPts val="0"/>
              </a:spcAft>
              <a:buFontTx/>
              <a:buAutoNum type="arabicPeriod" startAt="3"/>
              <a:tabLst>
                <a:tab pos="531813" algn="l"/>
              </a:tabLst>
              <a:defRPr/>
            </a:pPr>
            <a:r>
              <a:rPr lang="it-IT" sz="2000" b="1">
                <a:solidFill>
                  <a:schemeClr val="bg1">
                    <a:lumMod val="50000"/>
                  </a:schemeClr>
                </a:solidFill>
                <a:latin typeface="Calibri" pitchFamily="34" charset="0"/>
              </a:rPr>
              <a:t>Le opzioni di semplificazione nella programmazione 2014/2020</a:t>
            </a:r>
          </a:p>
        </p:txBody>
      </p:sp>
      <p:sp>
        <p:nvSpPr>
          <p:cNvPr id="15" name="Rettangolo arrotondato 14"/>
          <p:cNvSpPr/>
          <p:nvPr/>
        </p:nvSpPr>
        <p:spPr>
          <a:xfrm>
            <a:off x="372778" y="2059841"/>
            <a:ext cx="7991475" cy="50323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a:solidFill>
                  <a:schemeClr val="bg1">
                    <a:lumMod val="50000"/>
                  </a:schemeClr>
                </a:solidFill>
                <a:latin typeface="Calibri" pitchFamily="34" charset="0"/>
                <a:cs typeface="Calibri" pitchFamily="34" charset="0"/>
              </a:rPr>
              <a:t>L’evoluzione dalla precedente alla attuale programmazione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asellaDiTesto 2"/>
          <p:cNvSpPr txBox="1">
            <a:spLocks noChangeArrowheads="1"/>
          </p:cNvSpPr>
          <p:nvPr/>
        </p:nvSpPr>
        <p:spPr bwMode="auto">
          <a:xfrm>
            <a:off x="346359" y="1052370"/>
            <a:ext cx="8458200" cy="4856714"/>
          </a:xfrm>
          <a:prstGeom prst="rect">
            <a:avLst/>
          </a:prstGeom>
          <a:solidFill>
            <a:schemeClr val="bg1"/>
          </a:solidFill>
          <a:ln w="9525" cap="rnd">
            <a:solidFill>
              <a:srgbClr val="8599BD"/>
            </a:solidFill>
            <a:miter lim="800000"/>
            <a:headEnd/>
            <a:tailEnd/>
          </a:ln>
        </p:spPr>
        <p:txBody>
          <a:bodyPr wrap="square">
            <a:spAutoFit/>
          </a:bodyPr>
          <a:lstStyle/>
          <a:p>
            <a:pPr algn="ctr">
              <a:lnSpc>
                <a:spcPct val="90000"/>
              </a:lnSpc>
              <a:defRPr/>
            </a:pPr>
            <a:r>
              <a:rPr lang="it-IT" sz="2200" b="1" smtClean="0">
                <a:solidFill>
                  <a:schemeClr val="accent1">
                    <a:lumMod val="50000"/>
                  </a:schemeClr>
                </a:solidFill>
                <a:latin typeface="Calibri" pitchFamily="34" charset="0"/>
                <a:cs typeface="Calibri" pitchFamily="34" charset="0"/>
              </a:rPr>
              <a:t>Diffusione </a:t>
            </a:r>
            <a:r>
              <a:rPr lang="it-IT" sz="2200" b="1">
                <a:solidFill>
                  <a:schemeClr val="accent1">
                    <a:lumMod val="50000"/>
                  </a:schemeClr>
                </a:solidFill>
                <a:latin typeface="Calibri" pitchFamily="34" charset="0"/>
                <a:cs typeface="Calibri" pitchFamily="34" charset="0"/>
              </a:rPr>
              <a:t>delle opzioni di </a:t>
            </a:r>
            <a:r>
              <a:rPr lang="it-IT" sz="2200" b="1" smtClean="0">
                <a:solidFill>
                  <a:schemeClr val="accent1">
                    <a:lumMod val="50000"/>
                  </a:schemeClr>
                </a:solidFill>
                <a:latin typeface="Calibri" pitchFamily="34" charset="0"/>
                <a:cs typeface="Calibri" pitchFamily="34" charset="0"/>
              </a:rPr>
              <a:t>semplificazione: fattori principali</a:t>
            </a:r>
          </a:p>
          <a:p>
            <a:pPr algn="ctr">
              <a:lnSpc>
                <a:spcPct val="90000"/>
              </a:lnSpc>
              <a:defRPr/>
            </a:pPr>
            <a:endParaRPr lang="it-IT" sz="2200" b="1" smtClean="0">
              <a:solidFill>
                <a:schemeClr val="accent1">
                  <a:lumMod val="50000"/>
                </a:schemeClr>
              </a:solidFill>
              <a:latin typeface="Calibri" pitchFamily="34" charset="0"/>
              <a:cs typeface="Calibri" pitchFamily="34" charset="0"/>
            </a:endParaRPr>
          </a:p>
          <a:p>
            <a:pPr marL="342900" indent="-342900" algn="just">
              <a:buFontTx/>
              <a:buAutoNum type="arabicPeriod"/>
              <a:defRPr/>
            </a:pPr>
            <a:r>
              <a:rPr lang="it-IT" b="1" smtClean="0">
                <a:solidFill>
                  <a:schemeClr val="accent1">
                    <a:lumMod val="50000"/>
                  </a:schemeClr>
                </a:solidFill>
                <a:latin typeface="Calibri" pitchFamily="34" charset="0"/>
              </a:rPr>
              <a:t>Riduzione </a:t>
            </a:r>
            <a:r>
              <a:rPr lang="it-IT" b="1">
                <a:solidFill>
                  <a:schemeClr val="accent1">
                    <a:lumMod val="50000"/>
                  </a:schemeClr>
                </a:solidFill>
                <a:latin typeface="Calibri" pitchFamily="34" charset="0"/>
              </a:rPr>
              <a:t>del carico amministrativo</a:t>
            </a:r>
            <a:r>
              <a:rPr lang="it-IT">
                <a:solidFill>
                  <a:schemeClr val="accent1">
                    <a:lumMod val="50000"/>
                  </a:schemeClr>
                </a:solidFill>
                <a:latin typeface="Calibri" pitchFamily="34" charset="0"/>
              </a:rPr>
              <a:t>, gravante sulle AdG e sui beneficiari</a:t>
            </a:r>
          </a:p>
          <a:p>
            <a:pPr marL="342900" indent="-342900" algn="just">
              <a:buFontTx/>
              <a:buAutoNum type="arabicPeriod"/>
              <a:defRPr/>
            </a:pPr>
            <a:r>
              <a:rPr lang="it-IT" b="1">
                <a:solidFill>
                  <a:schemeClr val="accent1">
                    <a:lumMod val="50000"/>
                  </a:schemeClr>
                </a:solidFill>
                <a:latin typeface="Calibri" pitchFamily="34" charset="0"/>
              </a:rPr>
              <a:t>Una maggiore attenzione alle politiche, agli obiettivi, alle priorità di intervento ed un più deciso orientamento all’efficacia delle azioni:</a:t>
            </a:r>
            <a:r>
              <a:rPr lang="it-IT">
                <a:solidFill>
                  <a:schemeClr val="accent1">
                    <a:lumMod val="50000"/>
                  </a:schemeClr>
                </a:solidFill>
                <a:latin typeface="Calibri" pitchFamily="34" charset="0"/>
              </a:rPr>
              <a:t> in fase di programmazione, attraverso la chiara definizione di processi e risultati oggettivi e misurabili; in fase di attuazione, spostando l’attenzione dagli aspetti amministrativi agli effettivi risultati prodotti.</a:t>
            </a:r>
          </a:p>
          <a:p>
            <a:pPr marL="342900" indent="-342900" algn="just">
              <a:buFontTx/>
              <a:buAutoNum type="arabicPeriod"/>
              <a:defRPr/>
            </a:pPr>
            <a:r>
              <a:rPr lang="it-IT" b="1">
                <a:solidFill>
                  <a:schemeClr val="accent1">
                    <a:lumMod val="50000"/>
                  </a:schemeClr>
                </a:solidFill>
                <a:latin typeface="Calibri" pitchFamily="34" charset="0"/>
              </a:rPr>
              <a:t>L’esigenza di adottare di approcci basati sulla “centralità della persona”</a:t>
            </a:r>
            <a:r>
              <a:rPr lang="it-IT">
                <a:solidFill>
                  <a:schemeClr val="accent1">
                    <a:lumMod val="50000"/>
                  </a:schemeClr>
                </a:solidFill>
                <a:latin typeface="Calibri" pitchFamily="34" charset="0"/>
              </a:rPr>
              <a:t>, per rispondere in maniera attiva ed individualizzata alla crisi occupazionale; tale logica ha infatti indotto una ulteriore frammentazione delle operazioni finanziate dal FSE, già caratterizzate da un alto numero di interventi di importo contenuto.</a:t>
            </a:r>
          </a:p>
          <a:p>
            <a:pPr marL="342900" indent="-342900" algn="just">
              <a:buFontTx/>
              <a:buAutoNum type="arabicPeriod"/>
              <a:defRPr/>
            </a:pPr>
            <a:r>
              <a:rPr lang="it-IT" b="1">
                <a:solidFill>
                  <a:schemeClr val="accent1">
                    <a:lumMod val="50000"/>
                  </a:schemeClr>
                </a:solidFill>
                <a:latin typeface="Calibri" pitchFamily="34" charset="0"/>
              </a:rPr>
              <a:t>Adozione di soluzioni e percorsi operativi in grado di attivare tempestivamente servizi di politica attiva per i destinatari</a:t>
            </a:r>
            <a:r>
              <a:rPr lang="it-IT">
                <a:solidFill>
                  <a:schemeClr val="accent1">
                    <a:lumMod val="50000"/>
                  </a:schemeClr>
                </a:solidFill>
                <a:latin typeface="Calibri" pitchFamily="34" charset="0"/>
              </a:rPr>
              <a:t>, assicurando anche la contestuale accelerazione della spesa;</a:t>
            </a:r>
          </a:p>
          <a:p>
            <a:pPr marL="342900" indent="-342900" algn="just">
              <a:buFontTx/>
              <a:buAutoNum type="arabicPeriod"/>
              <a:defRPr/>
            </a:pPr>
            <a:r>
              <a:rPr lang="it-IT" b="1">
                <a:solidFill>
                  <a:schemeClr val="accent1">
                    <a:lumMod val="50000"/>
                  </a:schemeClr>
                </a:solidFill>
                <a:latin typeface="Calibri" pitchFamily="34" charset="0"/>
              </a:rPr>
              <a:t>Un più agevole accesso alle opportunità offerte dal FSE </a:t>
            </a:r>
            <a:r>
              <a:rPr lang="it-IT">
                <a:solidFill>
                  <a:schemeClr val="accent1">
                    <a:lumMod val="50000"/>
                  </a:schemeClr>
                </a:solidFill>
                <a:latin typeface="Calibri" pitchFamily="34" charset="0"/>
              </a:rPr>
              <a:t>da parte di operatori e destinatari finali.</a:t>
            </a:r>
            <a:endParaRPr lang="en-GB">
              <a:solidFill>
                <a:schemeClr val="accent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359392" y="992406"/>
            <a:ext cx="8458200" cy="4979825"/>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a:p>
          <a:p>
            <a:pPr marL="531813" indent="-531813" algn="just">
              <a:lnSpc>
                <a:spcPct val="90000"/>
              </a:lnSpc>
              <a:tabLst>
                <a:tab pos="531813" algn="l"/>
              </a:tabLst>
              <a:defRPr/>
            </a:pPr>
            <a:endParaRPr lang="it-IT" sz="2400" b="1">
              <a:solidFill>
                <a:schemeClr val="accent2">
                  <a:lumMod val="50000"/>
                </a:schemeClr>
              </a:solidFill>
              <a:latin typeface="Calibri" pitchFamily="34" charset="0"/>
            </a:endParaRPr>
          </a:p>
          <a:p>
            <a:pPr marL="531813" indent="-531813" algn="just">
              <a:lnSpc>
                <a:spcPct val="90000"/>
              </a:lnSpc>
              <a:tabLst>
                <a:tab pos="531813" algn="l"/>
              </a:tabLst>
              <a:defRPr/>
            </a:pPr>
            <a:endParaRPr lang="it-IT" sz="2400" b="1">
              <a:solidFill>
                <a:schemeClr val="accent2">
                  <a:lumMod val="50000"/>
                </a:schemeClr>
              </a:solidFill>
              <a:latin typeface="Calibri" pitchFamily="34" charset="0"/>
            </a:endParaRPr>
          </a:p>
          <a:p>
            <a:pPr algn="just">
              <a:lnSpc>
                <a:spcPts val="2400"/>
              </a:lnSpc>
              <a:defRPr/>
            </a:pPr>
            <a:r>
              <a:rPr lang="en-GB" b="1" smtClean="0">
                <a:solidFill>
                  <a:schemeClr val="accent1">
                    <a:lumMod val="50000"/>
                  </a:schemeClr>
                </a:solidFill>
              </a:rPr>
              <a:t>Principio </a:t>
            </a:r>
            <a:r>
              <a:rPr lang="en-GB" b="1" err="1">
                <a:solidFill>
                  <a:schemeClr val="accent1">
                    <a:lumMod val="50000"/>
                  </a:schemeClr>
                </a:solidFill>
              </a:rPr>
              <a:t>cardine</a:t>
            </a:r>
            <a:r>
              <a:rPr lang="en-GB" b="1">
                <a:solidFill>
                  <a:schemeClr val="accent1">
                    <a:lumMod val="50000"/>
                  </a:schemeClr>
                </a:solidFill>
              </a:rPr>
              <a:t> </a:t>
            </a:r>
            <a:r>
              <a:rPr lang="en-GB" b="1" err="1">
                <a:solidFill>
                  <a:schemeClr val="accent1">
                    <a:lumMod val="50000"/>
                  </a:schemeClr>
                </a:solidFill>
              </a:rPr>
              <a:t>dei</a:t>
            </a:r>
            <a:r>
              <a:rPr lang="en-GB" b="1">
                <a:solidFill>
                  <a:schemeClr val="accent1">
                    <a:lumMod val="50000"/>
                  </a:schemeClr>
                </a:solidFill>
              </a:rPr>
              <a:t> </a:t>
            </a:r>
            <a:r>
              <a:rPr lang="en-GB" b="1" err="1">
                <a:solidFill>
                  <a:schemeClr val="accent1">
                    <a:lumMod val="50000"/>
                  </a:schemeClr>
                </a:solidFill>
              </a:rPr>
              <a:t>Regolamenti</a:t>
            </a:r>
            <a:r>
              <a:rPr lang="en-GB" b="1">
                <a:solidFill>
                  <a:schemeClr val="accent1">
                    <a:lumMod val="50000"/>
                  </a:schemeClr>
                </a:solidFill>
              </a:rPr>
              <a:t> 2014-2020: </a:t>
            </a:r>
            <a:r>
              <a:rPr lang="en-GB" b="1" err="1">
                <a:solidFill>
                  <a:schemeClr val="accent1">
                    <a:lumMod val="50000"/>
                  </a:schemeClr>
                </a:solidFill>
              </a:rPr>
              <a:t>mantenere</a:t>
            </a:r>
            <a:r>
              <a:rPr lang="en-GB" b="1">
                <a:solidFill>
                  <a:schemeClr val="accent1">
                    <a:lumMod val="50000"/>
                  </a:schemeClr>
                </a:solidFill>
              </a:rPr>
              <a:t> “</a:t>
            </a:r>
            <a:r>
              <a:rPr lang="en-GB" b="1" err="1">
                <a:solidFill>
                  <a:schemeClr val="accent1">
                    <a:lumMod val="50000"/>
                  </a:schemeClr>
                </a:solidFill>
              </a:rPr>
              <a:t>l’acquis</a:t>
            </a:r>
            <a:r>
              <a:rPr lang="en-GB" b="1">
                <a:solidFill>
                  <a:schemeClr val="accent1">
                    <a:lumMod val="50000"/>
                  </a:schemeClr>
                </a:solidFill>
              </a:rPr>
              <a:t>” della programmazione 2007-2013.</a:t>
            </a:r>
            <a:r>
              <a:rPr lang="en-GB">
                <a:solidFill>
                  <a:schemeClr val="accent1">
                    <a:lumMod val="50000"/>
                  </a:schemeClr>
                </a:solidFill>
              </a:rPr>
              <a:t> Le </a:t>
            </a:r>
            <a:r>
              <a:rPr lang="en-GB" err="1">
                <a:solidFill>
                  <a:schemeClr val="accent1">
                    <a:lumMod val="50000"/>
                  </a:schemeClr>
                </a:solidFill>
              </a:rPr>
              <a:t>opzioni</a:t>
            </a:r>
            <a:r>
              <a:rPr lang="en-GB">
                <a:solidFill>
                  <a:schemeClr val="accent1">
                    <a:lumMod val="50000"/>
                  </a:schemeClr>
                </a:solidFill>
              </a:rPr>
              <a:t> </a:t>
            </a:r>
            <a:r>
              <a:rPr lang="en-GB" err="1">
                <a:solidFill>
                  <a:schemeClr val="accent1">
                    <a:lumMod val="50000"/>
                  </a:schemeClr>
                </a:solidFill>
              </a:rPr>
              <a:t>applicate</a:t>
            </a:r>
            <a:r>
              <a:rPr lang="en-GB">
                <a:solidFill>
                  <a:schemeClr val="accent1">
                    <a:lumMod val="50000"/>
                  </a:schemeClr>
                </a:solidFill>
              </a:rPr>
              <a:t> </a:t>
            </a:r>
            <a:r>
              <a:rPr lang="en-GB" err="1">
                <a:solidFill>
                  <a:schemeClr val="accent1">
                    <a:lumMod val="50000"/>
                  </a:schemeClr>
                </a:solidFill>
              </a:rPr>
              <a:t>fino</a:t>
            </a:r>
            <a:r>
              <a:rPr lang="en-GB">
                <a:solidFill>
                  <a:schemeClr val="accent1">
                    <a:lumMod val="50000"/>
                  </a:schemeClr>
                </a:solidFill>
              </a:rPr>
              <a:t> ad </a:t>
            </a:r>
            <a:r>
              <a:rPr lang="en-GB" err="1">
                <a:solidFill>
                  <a:schemeClr val="accent1">
                    <a:lumMod val="50000"/>
                  </a:schemeClr>
                </a:solidFill>
              </a:rPr>
              <a:t>oggi</a:t>
            </a:r>
            <a:r>
              <a:rPr lang="en-GB">
                <a:solidFill>
                  <a:schemeClr val="accent1">
                    <a:lumMod val="50000"/>
                  </a:schemeClr>
                </a:solidFill>
              </a:rPr>
              <a:t> </a:t>
            </a:r>
            <a:r>
              <a:rPr lang="en-GB" err="1">
                <a:solidFill>
                  <a:schemeClr val="accent1">
                    <a:lumMod val="50000"/>
                  </a:schemeClr>
                </a:solidFill>
              </a:rPr>
              <a:t>sono</a:t>
            </a:r>
            <a:r>
              <a:rPr lang="en-GB">
                <a:solidFill>
                  <a:schemeClr val="accent1">
                    <a:lumMod val="50000"/>
                  </a:schemeClr>
                </a:solidFill>
              </a:rPr>
              <a:t> </a:t>
            </a:r>
            <a:r>
              <a:rPr lang="en-GB" err="1">
                <a:solidFill>
                  <a:schemeClr val="accent1">
                    <a:lumMod val="50000"/>
                  </a:schemeClr>
                </a:solidFill>
              </a:rPr>
              <a:t>applicabili</a:t>
            </a:r>
            <a:r>
              <a:rPr lang="en-GB">
                <a:solidFill>
                  <a:schemeClr val="accent1">
                    <a:lumMod val="50000"/>
                  </a:schemeClr>
                </a:solidFill>
              </a:rPr>
              <a:t> </a:t>
            </a:r>
            <a:r>
              <a:rPr lang="en-GB" err="1">
                <a:solidFill>
                  <a:schemeClr val="accent1">
                    <a:lumMod val="50000"/>
                  </a:schemeClr>
                </a:solidFill>
              </a:rPr>
              <a:t>anche</a:t>
            </a:r>
            <a:r>
              <a:rPr lang="en-GB">
                <a:solidFill>
                  <a:schemeClr val="accent1">
                    <a:lumMod val="50000"/>
                  </a:schemeClr>
                </a:solidFill>
              </a:rPr>
              <a:t> in </a:t>
            </a:r>
            <a:r>
              <a:rPr lang="en-GB" err="1">
                <a:solidFill>
                  <a:schemeClr val="accent1">
                    <a:lumMod val="50000"/>
                  </a:schemeClr>
                </a:solidFill>
              </a:rPr>
              <a:t>futuro</a:t>
            </a:r>
            <a:r>
              <a:rPr lang="en-GB">
                <a:solidFill>
                  <a:schemeClr val="accent1">
                    <a:lumMod val="50000"/>
                  </a:schemeClr>
                </a:solidFill>
              </a:rPr>
              <a:t>.</a:t>
            </a:r>
          </a:p>
          <a:p>
            <a:pPr algn="just">
              <a:lnSpc>
                <a:spcPts val="2400"/>
              </a:lnSpc>
              <a:defRPr/>
            </a:pPr>
            <a:r>
              <a:rPr lang="en-GB" b="1">
                <a:solidFill>
                  <a:schemeClr val="accent1">
                    <a:lumMod val="50000"/>
                  </a:schemeClr>
                </a:solidFill>
              </a:rPr>
              <a:t>In </a:t>
            </a:r>
            <a:r>
              <a:rPr lang="en-GB" b="1" err="1">
                <a:solidFill>
                  <a:schemeClr val="accent1">
                    <a:lumMod val="50000"/>
                  </a:schemeClr>
                </a:solidFill>
              </a:rPr>
              <a:t>generale</a:t>
            </a:r>
            <a:r>
              <a:rPr lang="en-GB" b="1">
                <a:solidFill>
                  <a:schemeClr val="accent1">
                    <a:lumMod val="50000"/>
                  </a:schemeClr>
                </a:solidFill>
              </a:rPr>
              <a:t>, i </a:t>
            </a:r>
            <a:r>
              <a:rPr lang="en-GB" b="1" err="1">
                <a:solidFill>
                  <a:schemeClr val="accent1">
                    <a:lumMod val="50000"/>
                  </a:schemeClr>
                </a:solidFill>
              </a:rPr>
              <a:t>Regolamenti</a:t>
            </a:r>
            <a:r>
              <a:rPr lang="en-GB" b="1">
                <a:solidFill>
                  <a:schemeClr val="accent1">
                    <a:lumMod val="50000"/>
                  </a:schemeClr>
                </a:solidFill>
              </a:rPr>
              <a:t> 2014-2020 non </a:t>
            </a:r>
            <a:r>
              <a:rPr lang="en-GB" b="1" err="1">
                <a:solidFill>
                  <a:schemeClr val="accent1">
                    <a:lumMod val="50000"/>
                  </a:schemeClr>
                </a:solidFill>
              </a:rPr>
              <a:t>hanno</a:t>
            </a:r>
            <a:r>
              <a:rPr lang="en-GB" b="1">
                <a:solidFill>
                  <a:schemeClr val="accent1">
                    <a:lumMod val="50000"/>
                  </a:schemeClr>
                </a:solidFill>
              </a:rPr>
              <a:t> </a:t>
            </a:r>
            <a:r>
              <a:rPr lang="en-GB" b="1" err="1">
                <a:solidFill>
                  <a:schemeClr val="accent1">
                    <a:lumMod val="50000"/>
                  </a:schemeClr>
                </a:solidFill>
              </a:rPr>
              <a:t>stravolto</a:t>
            </a:r>
            <a:r>
              <a:rPr lang="en-GB" b="1">
                <a:solidFill>
                  <a:schemeClr val="accent1">
                    <a:lumMod val="50000"/>
                  </a:schemeClr>
                </a:solidFill>
              </a:rPr>
              <a:t> </a:t>
            </a:r>
            <a:r>
              <a:rPr lang="en-GB" b="1" err="1">
                <a:solidFill>
                  <a:schemeClr val="accent1">
                    <a:lumMod val="50000"/>
                  </a:schemeClr>
                </a:solidFill>
              </a:rPr>
              <a:t>il</a:t>
            </a:r>
            <a:r>
              <a:rPr lang="en-GB" b="1">
                <a:solidFill>
                  <a:schemeClr val="accent1">
                    <a:lumMod val="50000"/>
                  </a:schemeClr>
                </a:solidFill>
              </a:rPr>
              <a:t> </a:t>
            </a:r>
            <a:r>
              <a:rPr lang="en-GB" b="1" err="1">
                <a:solidFill>
                  <a:schemeClr val="accent1">
                    <a:lumMod val="50000"/>
                  </a:schemeClr>
                </a:solidFill>
              </a:rPr>
              <a:t>precedente</a:t>
            </a:r>
            <a:r>
              <a:rPr lang="en-GB" b="1">
                <a:solidFill>
                  <a:schemeClr val="accent1">
                    <a:lumMod val="50000"/>
                  </a:schemeClr>
                </a:solidFill>
              </a:rPr>
              <a:t> </a:t>
            </a:r>
            <a:r>
              <a:rPr lang="en-GB" b="1" err="1">
                <a:solidFill>
                  <a:schemeClr val="accent1">
                    <a:lumMod val="50000"/>
                  </a:schemeClr>
                </a:solidFill>
              </a:rPr>
              <a:t>quadro</a:t>
            </a:r>
            <a:r>
              <a:rPr lang="en-GB" b="1">
                <a:solidFill>
                  <a:schemeClr val="accent1">
                    <a:lumMod val="50000"/>
                  </a:schemeClr>
                </a:solidFill>
              </a:rPr>
              <a:t> </a:t>
            </a:r>
            <a:r>
              <a:rPr lang="en-GB" b="1" err="1">
                <a:solidFill>
                  <a:schemeClr val="accent1">
                    <a:lumMod val="50000"/>
                  </a:schemeClr>
                </a:solidFill>
              </a:rPr>
              <a:t>normativo</a:t>
            </a:r>
            <a:r>
              <a:rPr lang="en-GB">
                <a:solidFill>
                  <a:schemeClr val="accent1">
                    <a:lumMod val="50000"/>
                  </a:schemeClr>
                </a:solidFill>
              </a:rPr>
              <a:t>. In </a:t>
            </a:r>
            <a:r>
              <a:rPr lang="en-GB" err="1">
                <a:solidFill>
                  <a:schemeClr val="accent1">
                    <a:lumMod val="50000"/>
                  </a:schemeClr>
                </a:solidFill>
              </a:rPr>
              <a:t>breve</a:t>
            </a:r>
            <a:r>
              <a:rPr lang="en-GB">
                <a:solidFill>
                  <a:schemeClr val="accent1">
                    <a:lumMod val="50000"/>
                  </a:schemeClr>
                </a:solidFill>
              </a:rPr>
              <a:t>, la </a:t>
            </a:r>
            <a:r>
              <a:rPr lang="en-GB" err="1">
                <a:solidFill>
                  <a:schemeClr val="accent1">
                    <a:lumMod val="50000"/>
                  </a:schemeClr>
                </a:solidFill>
              </a:rPr>
              <a:t>portata</a:t>
            </a:r>
            <a:r>
              <a:rPr lang="en-GB">
                <a:solidFill>
                  <a:schemeClr val="accent1">
                    <a:lumMod val="50000"/>
                  </a:schemeClr>
                </a:solidFill>
              </a:rPr>
              <a:t> </a:t>
            </a:r>
            <a:r>
              <a:rPr lang="en-GB" err="1">
                <a:solidFill>
                  <a:schemeClr val="accent1">
                    <a:lumMod val="50000"/>
                  </a:schemeClr>
                </a:solidFill>
              </a:rPr>
              <a:t>innovativa</a:t>
            </a:r>
            <a:r>
              <a:rPr lang="en-GB">
                <a:solidFill>
                  <a:schemeClr val="accent1">
                    <a:lumMod val="50000"/>
                  </a:schemeClr>
                </a:solidFill>
              </a:rPr>
              <a:t> </a:t>
            </a:r>
            <a:r>
              <a:rPr lang="en-GB" err="1">
                <a:solidFill>
                  <a:schemeClr val="accent1">
                    <a:lumMod val="50000"/>
                  </a:schemeClr>
                </a:solidFill>
              </a:rPr>
              <a:t>delle</a:t>
            </a:r>
            <a:r>
              <a:rPr lang="en-GB">
                <a:solidFill>
                  <a:schemeClr val="accent1">
                    <a:lumMod val="50000"/>
                  </a:schemeClr>
                </a:solidFill>
              </a:rPr>
              <a:t> “</a:t>
            </a:r>
            <a:r>
              <a:rPr lang="en-GB" err="1">
                <a:solidFill>
                  <a:schemeClr val="accent1">
                    <a:lumMod val="50000"/>
                  </a:schemeClr>
                </a:solidFill>
              </a:rPr>
              <a:t>nuove</a:t>
            </a:r>
            <a:r>
              <a:rPr lang="en-GB">
                <a:solidFill>
                  <a:schemeClr val="accent1">
                    <a:lumMod val="50000"/>
                  </a:schemeClr>
                </a:solidFill>
              </a:rPr>
              <a:t>” </a:t>
            </a:r>
            <a:r>
              <a:rPr lang="en-GB" err="1">
                <a:solidFill>
                  <a:schemeClr val="accent1">
                    <a:lumMod val="50000"/>
                  </a:schemeClr>
                </a:solidFill>
              </a:rPr>
              <a:t>norme</a:t>
            </a:r>
            <a:r>
              <a:rPr lang="en-GB">
                <a:solidFill>
                  <a:schemeClr val="accent1">
                    <a:lumMod val="50000"/>
                  </a:schemeClr>
                </a:solidFill>
              </a:rPr>
              <a:t> </a:t>
            </a:r>
            <a:r>
              <a:rPr lang="en-GB" err="1">
                <a:solidFill>
                  <a:schemeClr val="accent1">
                    <a:lumMod val="50000"/>
                  </a:schemeClr>
                </a:solidFill>
              </a:rPr>
              <a:t>può</a:t>
            </a:r>
            <a:r>
              <a:rPr lang="en-GB">
                <a:solidFill>
                  <a:schemeClr val="accent1">
                    <a:lumMod val="50000"/>
                  </a:schemeClr>
                </a:solidFill>
              </a:rPr>
              <a:t> </a:t>
            </a:r>
            <a:r>
              <a:rPr lang="en-GB" err="1">
                <a:solidFill>
                  <a:schemeClr val="accent1">
                    <a:lumMod val="50000"/>
                  </a:schemeClr>
                </a:solidFill>
              </a:rPr>
              <a:t>essere</a:t>
            </a:r>
            <a:r>
              <a:rPr lang="en-GB">
                <a:solidFill>
                  <a:schemeClr val="accent1">
                    <a:lumMod val="50000"/>
                  </a:schemeClr>
                </a:solidFill>
              </a:rPr>
              <a:t> </a:t>
            </a:r>
            <a:r>
              <a:rPr lang="en-GB" err="1">
                <a:solidFill>
                  <a:schemeClr val="accent1">
                    <a:lumMod val="50000"/>
                  </a:schemeClr>
                </a:solidFill>
              </a:rPr>
              <a:t>sintetizzata</a:t>
            </a:r>
            <a:r>
              <a:rPr lang="en-GB">
                <a:solidFill>
                  <a:schemeClr val="accent1">
                    <a:lumMod val="50000"/>
                  </a:schemeClr>
                </a:solidFill>
              </a:rPr>
              <a:t> </a:t>
            </a:r>
            <a:r>
              <a:rPr lang="en-GB" err="1">
                <a:solidFill>
                  <a:schemeClr val="accent1">
                    <a:lumMod val="50000"/>
                  </a:schemeClr>
                </a:solidFill>
              </a:rPr>
              <a:t>nei</a:t>
            </a:r>
            <a:r>
              <a:rPr lang="en-GB">
                <a:solidFill>
                  <a:schemeClr val="accent1">
                    <a:lumMod val="50000"/>
                  </a:schemeClr>
                </a:solidFill>
              </a:rPr>
              <a:t> </a:t>
            </a:r>
            <a:r>
              <a:rPr lang="en-GB" err="1">
                <a:solidFill>
                  <a:schemeClr val="accent1">
                    <a:lumMod val="50000"/>
                  </a:schemeClr>
                </a:solidFill>
              </a:rPr>
              <a:t>seguenti</a:t>
            </a:r>
            <a:r>
              <a:rPr lang="en-GB">
                <a:solidFill>
                  <a:schemeClr val="accent1">
                    <a:lumMod val="50000"/>
                  </a:schemeClr>
                </a:solidFill>
              </a:rPr>
              <a:t> </a:t>
            </a:r>
            <a:r>
              <a:rPr lang="en-GB" err="1">
                <a:solidFill>
                  <a:schemeClr val="accent1">
                    <a:lumMod val="50000"/>
                  </a:schemeClr>
                </a:solidFill>
              </a:rPr>
              <a:t>aspetti</a:t>
            </a:r>
            <a:r>
              <a:rPr lang="en-GB">
                <a:solidFill>
                  <a:schemeClr val="accent1">
                    <a:lumMod val="50000"/>
                  </a:schemeClr>
                </a:solidFill>
              </a:rPr>
              <a:t>: </a:t>
            </a:r>
          </a:p>
          <a:p>
            <a:pPr marL="355600" indent="-355600" algn="just">
              <a:lnSpc>
                <a:spcPts val="2400"/>
              </a:lnSpc>
              <a:buFont typeface="Arial" pitchFamily="34" charset="0"/>
              <a:buChar char="•"/>
              <a:defRPr/>
            </a:pPr>
            <a:r>
              <a:rPr lang="en-GB" b="1" smtClean="0">
                <a:solidFill>
                  <a:schemeClr val="accent1">
                    <a:lumMod val="50000"/>
                  </a:schemeClr>
                </a:solidFill>
              </a:rPr>
              <a:t>Estendere </a:t>
            </a:r>
            <a:r>
              <a:rPr lang="en-GB" b="1" err="1">
                <a:solidFill>
                  <a:schemeClr val="accent1">
                    <a:lumMod val="50000"/>
                  </a:schemeClr>
                </a:solidFill>
              </a:rPr>
              <a:t>l’ambito</a:t>
            </a:r>
            <a:r>
              <a:rPr lang="en-GB" b="1">
                <a:solidFill>
                  <a:schemeClr val="accent1">
                    <a:lumMod val="50000"/>
                  </a:schemeClr>
                </a:solidFill>
              </a:rPr>
              <a:t> </a:t>
            </a:r>
            <a:r>
              <a:rPr lang="en-GB" b="1" err="1">
                <a:solidFill>
                  <a:schemeClr val="accent1">
                    <a:lumMod val="50000"/>
                  </a:schemeClr>
                </a:solidFill>
              </a:rPr>
              <a:t>di</a:t>
            </a:r>
            <a:r>
              <a:rPr lang="en-GB" b="1">
                <a:solidFill>
                  <a:schemeClr val="accent1">
                    <a:lumMod val="50000"/>
                  </a:schemeClr>
                </a:solidFill>
              </a:rPr>
              <a:t> </a:t>
            </a:r>
            <a:r>
              <a:rPr lang="en-GB" b="1" err="1">
                <a:solidFill>
                  <a:schemeClr val="accent1">
                    <a:lumMod val="50000"/>
                  </a:schemeClr>
                </a:solidFill>
              </a:rPr>
              <a:t>applicazione</a:t>
            </a:r>
            <a:r>
              <a:rPr lang="en-GB" b="1">
                <a:solidFill>
                  <a:schemeClr val="accent1">
                    <a:lumMod val="50000"/>
                  </a:schemeClr>
                </a:solidFill>
              </a:rPr>
              <a:t> </a:t>
            </a:r>
            <a:r>
              <a:rPr lang="en-GB" b="1" err="1">
                <a:solidFill>
                  <a:schemeClr val="accent1">
                    <a:lumMod val="50000"/>
                  </a:schemeClr>
                </a:solidFill>
              </a:rPr>
              <a:t>delle</a:t>
            </a:r>
            <a:r>
              <a:rPr lang="en-GB" b="1">
                <a:solidFill>
                  <a:schemeClr val="accent1">
                    <a:lumMod val="50000"/>
                  </a:schemeClr>
                </a:solidFill>
              </a:rPr>
              <a:t> </a:t>
            </a:r>
            <a:r>
              <a:rPr lang="en-GB" b="1" err="1">
                <a:solidFill>
                  <a:schemeClr val="accent1">
                    <a:lumMod val="50000"/>
                  </a:schemeClr>
                </a:solidFill>
              </a:rPr>
              <a:t>opzioni</a:t>
            </a:r>
            <a:r>
              <a:rPr lang="en-GB" b="1">
                <a:solidFill>
                  <a:schemeClr val="accent1">
                    <a:lumMod val="50000"/>
                  </a:schemeClr>
                </a:solidFill>
              </a:rPr>
              <a:t> </a:t>
            </a:r>
            <a:r>
              <a:rPr lang="en-GB">
                <a:solidFill>
                  <a:schemeClr val="accent1">
                    <a:lumMod val="50000"/>
                  </a:schemeClr>
                </a:solidFill>
              </a:rPr>
              <a:t>(</a:t>
            </a:r>
            <a:r>
              <a:rPr lang="en-GB" err="1">
                <a:solidFill>
                  <a:schemeClr val="accent1">
                    <a:lumMod val="50000"/>
                  </a:schemeClr>
                </a:solidFill>
              </a:rPr>
              <a:t>fino</a:t>
            </a:r>
            <a:r>
              <a:rPr lang="en-GB">
                <a:solidFill>
                  <a:schemeClr val="accent1">
                    <a:lumMod val="50000"/>
                  </a:schemeClr>
                </a:solidFill>
              </a:rPr>
              <a:t> ad </a:t>
            </a:r>
            <a:r>
              <a:rPr lang="en-GB" err="1">
                <a:solidFill>
                  <a:schemeClr val="accent1">
                    <a:lumMod val="50000"/>
                  </a:schemeClr>
                </a:solidFill>
              </a:rPr>
              <a:t>arrivare</a:t>
            </a:r>
            <a:r>
              <a:rPr lang="en-GB">
                <a:solidFill>
                  <a:schemeClr val="accent1">
                    <a:lumMod val="50000"/>
                  </a:schemeClr>
                </a:solidFill>
              </a:rPr>
              <a:t>, per </a:t>
            </a:r>
            <a:r>
              <a:rPr lang="en-GB" err="1">
                <a:solidFill>
                  <a:schemeClr val="accent1">
                    <a:lumMod val="50000"/>
                  </a:schemeClr>
                </a:solidFill>
              </a:rPr>
              <a:t>alcune</a:t>
            </a:r>
            <a:r>
              <a:rPr lang="en-GB">
                <a:solidFill>
                  <a:schemeClr val="accent1">
                    <a:lumMod val="50000"/>
                  </a:schemeClr>
                </a:solidFill>
              </a:rPr>
              <a:t> </a:t>
            </a:r>
            <a:r>
              <a:rPr lang="en-GB" err="1">
                <a:solidFill>
                  <a:schemeClr val="accent1">
                    <a:lumMod val="50000"/>
                  </a:schemeClr>
                </a:solidFill>
              </a:rPr>
              <a:t>fattispecie</a:t>
            </a:r>
            <a:r>
              <a:rPr lang="en-GB">
                <a:solidFill>
                  <a:schemeClr val="accent1">
                    <a:lumMod val="50000"/>
                  </a:schemeClr>
                </a:solidFill>
              </a:rPr>
              <a:t>, a </a:t>
            </a:r>
            <a:r>
              <a:rPr lang="en-GB" err="1">
                <a:solidFill>
                  <a:schemeClr val="accent1">
                    <a:lumMod val="50000"/>
                  </a:schemeClr>
                </a:solidFill>
              </a:rPr>
              <a:t>prevederne</a:t>
            </a:r>
            <a:r>
              <a:rPr lang="en-GB">
                <a:solidFill>
                  <a:schemeClr val="accent1">
                    <a:lumMod val="50000"/>
                  </a:schemeClr>
                </a:solidFill>
              </a:rPr>
              <a:t> </a:t>
            </a:r>
            <a:r>
              <a:rPr lang="en-GB" err="1">
                <a:solidFill>
                  <a:schemeClr val="accent1">
                    <a:lumMod val="50000"/>
                  </a:schemeClr>
                </a:solidFill>
              </a:rPr>
              <a:t>l’utilizzo</a:t>
            </a:r>
            <a:r>
              <a:rPr lang="en-GB">
                <a:solidFill>
                  <a:schemeClr val="accent1">
                    <a:lumMod val="50000"/>
                  </a:schemeClr>
                </a:solidFill>
              </a:rPr>
              <a:t> </a:t>
            </a:r>
            <a:r>
              <a:rPr lang="en-GB" err="1">
                <a:solidFill>
                  <a:schemeClr val="accent1">
                    <a:lumMod val="50000"/>
                  </a:schemeClr>
                </a:solidFill>
              </a:rPr>
              <a:t>obbligatorio</a:t>
            </a:r>
            <a:r>
              <a:rPr lang="en-GB">
                <a:solidFill>
                  <a:schemeClr val="accent1">
                    <a:lumMod val="50000"/>
                  </a:schemeClr>
                </a:solidFill>
              </a:rPr>
              <a:t>)</a:t>
            </a:r>
          </a:p>
          <a:p>
            <a:pPr marL="355600" indent="-355600" algn="just">
              <a:lnSpc>
                <a:spcPts val="2400"/>
              </a:lnSpc>
              <a:buFont typeface="Arial" pitchFamily="34" charset="0"/>
              <a:buChar char="•"/>
              <a:defRPr/>
            </a:pPr>
            <a:r>
              <a:rPr lang="en-GB" b="1" err="1">
                <a:solidFill>
                  <a:schemeClr val="accent1">
                    <a:lumMod val="50000"/>
                  </a:schemeClr>
                </a:solidFill>
              </a:rPr>
              <a:t>Integrare</a:t>
            </a:r>
            <a:r>
              <a:rPr lang="en-GB" b="1">
                <a:solidFill>
                  <a:schemeClr val="accent1">
                    <a:lumMod val="50000"/>
                  </a:schemeClr>
                </a:solidFill>
              </a:rPr>
              <a:t> le </a:t>
            </a:r>
            <a:r>
              <a:rPr lang="en-GB" b="1" err="1">
                <a:solidFill>
                  <a:schemeClr val="accent1">
                    <a:lumMod val="50000"/>
                  </a:schemeClr>
                </a:solidFill>
              </a:rPr>
              <a:t>possibili</a:t>
            </a:r>
            <a:r>
              <a:rPr lang="en-GB" b="1">
                <a:solidFill>
                  <a:schemeClr val="accent1">
                    <a:lumMod val="50000"/>
                  </a:schemeClr>
                </a:solidFill>
              </a:rPr>
              <a:t> </a:t>
            </a:r>
            <a:r>
              <a:rPr lang="en-GB" b="1" err="1">
                <a:solidFill>
                  <a:schemeClr val="accent1">
                    <a:lumMod val="50000"/>
                  </a:schemeClr>
                </a:solidFill>
              </a:rPr>
              <a:t>declinazioni</a:t>
            </a:r>
            <a:r>
              <a:rPr lang="en-GB" b="1">
                <a:solidFill>
                  <a:schemeClr val="accent1">
                    <a:lumMod val="50000"/>
                  </a:schemeClr>
                </a:solidFill>
              </a:rPr>
              <a:t> </a:t>
            </a:r>
            <a:r>
              <a:rPr lang="en-GB" b="1" err="1">
                <a:solidFill>
                  <a:schemeClr val="accent1">
                    <a:lumMod val="50000"/>
                  </a:schemeClr>
                </a:solidFill>
              </a:rPr>
              <a:t>delle</a:t>
            </a:r>
            <a:r>
              <a:rPr lang="en-GB" b="1">
                <a:solidFill>
                  <a:schemeClr val="accent1">
                    <a:lumMod val="50000"/>
                  </a:schemeClr>
                </a:solidFill>
              </a:rPr>
              <a:t> </a:t>
            </a:r>
            <a:r>
              <a:rPr lang="en-GB" b="1" err="1">
                <a:solidFill>
                  <a:schemeClr val="accent1">
                    <a:lumMod val="50000"/>
                  </a:schemeClr>
                </a:solidFill>
              </a:rPr>
              <a:t>tipologie</a:t>
            </a:r>
            <a:r>
              <a:rPr lang="en-GB" b="1">
                <a:solidFill>
                  <a:schemeClr val="accent1">
                    <a:lumMod val="50000"/>
                  </a:schemeClr>
                </a:solidFill>
              </a:rPr>
              <a:t> </a:t>
            </a:r>
            <a:r>
              <a:rPr lang="en-GB" b="1" err="1">
                <a:solidFill>
                  <a:schemeClr val="accent1">
                    <a:lumMod val="50000"/>
                  </a:schemeClr>
                </a:solidFill>
              </a:rPr>
              <a:t>di</a:t>
            </a:r>
            <a:r>
              <a:rPr lang="en-GB" b="1">
                <a:solidFill>
                  <a:schemeClr val="accent1">
                    <a:lumMod val="50000"/>
                  </a:schemeClr>
                </a:solidFill>
              </a:rPr>
              <a:t> </a:t>
            </a:r>
            <a:r>
              <a:rPr lang="en-GB" b="1" err="1">
                <a:solidFill>
                  <a:schemeClr val="accent1">
                    <a:lumMod val="50000"/>
                  </a:schemeClr>
                </a:solidFill>
              </a:rPr>
              <a:t>opzioni</a:t>
            </a:r>
            <a:r>
              <a:rPr lang="en-GB" b="1">
                <a:solidFill>
                  <a:schemeClr val="accent1">
                    <a:lumMod val="50000"/>
                  </a:schemeClr>
                </a:solidFill>
              </a:rPr>
              <a:t> </a:t>
            </a:r>
            <a:r>
              <a:rPr lang="en-GB">
                <a:solidFill>
                  <a:schemeClr val="accent1">
                    <a:lumMod val="50000"/>
                  </a:schemeClr>
                </a:solidFill>
              </a:rPr>
              <a:t>(</a:t>
            </a:r>
            <a:r>
              <a:rPr lang="en-GB" err="1">
                <a:solidFill>
                  <a:schemeClr val="accent1">
                    <a:lumMod val="50000"/>
                  </a:schemeClr>
                </a:solidFill>
              </a:rPr>
              <a:t>pur</a:t>
            </a:r>
            <a:r>
              <a:rPr lang="en-GB">
                <a:solidFill>
                  <a:schemeClr val="accent1">
                    <a:lumMod val="50000"/>
                  </a:schemeClr>
                </a:solidFill>
              </a:rPr>
              <a:t> </a:t>
            </a:r>
            <a:r>
              <a:rPr lang="en-GB" err="1">
                <a:solidFill>
                  <a:schemeClr val="accent1">
                    <a:lumMod val="50000"/>
                  </a:schemeClr>
                </a:solidFill>
              </a:rPr>
              <a:t>confermando</a:t>
            </a:r>
            <a:r>
              <a:rPr lang="en-GB">
                <a:solidFill>
                  <a:schemeClr val="accent1">
                    <a:lumMod val="50000"/>
                  </a:schemeClr>
                </a:solidFill>
              </a:rPr>
              <a:t> le 3 </a:t>
            </a:r>
            <a:r>
              <a:rPr lang="en-GB" err="1">
                <a:solidFill>
                  <a:schemeClr val="accent1">
                    <a:lumMod val="50000"/>
                  </a:schemeClr>
                </a:solidFill>
              </a:rPr>
              <a:t>tipologie</a:t>
            </a:r>
            <a:r>
              <a:rPr lang="en-GB">
                <a:solidFill>
                  <a:schemeClr val="accent1">
                    <a:lumMod val="50000"/>
                  </a:schemeClr>
                </a:solidFill>
              </a:rPr>
              <a:t> </a:t>
            </a:r>
            <a:r>
              <a:rPr lang="en-GB" err="1">
                <a:solidFill>
                  <a:schemeClr val="accent1">
                    <a:lumMod val="50000"/>
                  </a:schemeClr>
                </a:solidFill>
              </a:rPr>
              <a:t>principali</a:t>
            </a:r>
            <a:r>
              <a:rPr lang="en-GB">
                <a:solidFill>
                  <a:schemeClr val="accent1">
                    <a:lumMod val="50000"/>
                  </a:schemeClr>
                </a:solidFill>
              </a:rPr>
              <a:t> </a:t>
            </a:r>
            <a:r>
              <a:rPr lang="en-GB" err="1">
                <a:solidFill>
                  <a:schemeClr val="accent1">
                    <a:lumMod val="50000"/>
                  </a:schemeClr>
                </a:solidFill>
              </a:rPr>
              <a:t>introdotte</a:t>
            </a:r>
            <a:r>
              <a:rPr lang="en-GB">
                <a:solidFill>
                  <a:schemeClr val="accent1">
                    <a:lumMod val="50000"/>
                  </a:schemeClr>
                </a:solidFill>
              </a:rPr>
              <a:t> </a:t>
            </a:r>
            <a:r>
              <a:rPr lang="en-GB" err="1">
                <a:solidFill>
                  <a:schemeClr val="accent1">
                    <a:lumMod val="50000"/>
                  </a:schemeClr>
                </a:solidFill>
              </a:rPr>
              <a:t>nella</a:t>
            </a:r>
            <a:r>
              <a:rPr lang="en-GB">
                <a:solidFill>
                  <a:schemeClr val="accent1">
                    <a:lumMod val="50000"/>
                  </a:schemeClr>
                </a:solidFill>
              </a:rPr>
              <a:t> programmazione 2007-2013)</a:t>
            </a:r>
          </a:p>
          <a:p>
            <a:pPr marL="355600" indent="-355600" algn="just">
              <a:lnSpc>
                <a:spcPts val="2400"/>
              </a:lnSpc>
              <a:buFont typeface="Arial" pitchFamily="34" charset="0"/>
              <a:buChar char="•"/>
              <a:defRPr/>
            </a:pPr>
            <a:r>
              <a:rPr lang="en-GB" b="1" err="1">
                <a:solidFill>
                  <a:schemeClr val="accent1">
                    <a:lumMod val="50000"/>
                  </a:schemeClr>
                </a:solidFill>
              </a:rPr>
              <a:t>Armonizzare</a:t>
            </a:r>
            <a:r>
              <a:rPr lang="en-GB" b="1">
                <a:solidFill>
                  <a:schemeClr val="accent1">
                    <a:lumMod val="50000"/>
                  </a:schemeClr>
                </a:solidFill>
              </a:rPr>
              <a:t> </a:t>
            </a:r>
            <a:r>
              <a:rPr lang="en-GB" b="1" err="1">
                <a:solidFill>
                  <a:schemeClr val="accent1">
                    <a:lumMod val="50000"/>
                  </a:schemeClr>
                </a:solidFill>
              </a:rPr>
              <a:t>quanto</a:t>
            </a:r>
            <a:r>
              <a:rPr lang="en-GB" b="1">
                <a:solidFill>
                  <a:schemeClr val="accent1">
                    <a:lumMod val="50000"/>
                  </a:schemeClr>
                </a:solidFill>
              </a:rPr>
              <a:t> </a:t>
            </a:r>
            <a:r>
              <a:rPr lang="en-GB" b="1" err="1">
                <a:solidFill>
                  <a:schemeClr val="accent1">
                    <a:lumMod val="50000"/>
                  </a:schemeClr>
                </a:solidFill>
              </a:rPr>
              <a:t>più</a:t>
            </a:r>
            <a:r>
              <a:rPr lang="en-GB" b="1">
                <a:solidFill>
                  <a:schemeClr val="accent1">
                    <a:lumMod val="50000"/>
                  </a:schemeClr>
                </a:solidFill>
              </a:rPr>
              <a:t> </a:t>
            </a:r>
            <a:r>
              <a:rPr lang="en-GB" b="1" err="1">
                <a:solidFill>
                  <a:schemeClr val="accent1">
                    <a:lumMod val="50000"/>
                  </a:schemeClr>
                </a:solidFill>
              </a:rPr>
              <a:t>possibile</a:t>
            </a:r>
            <a:r>
              <a:rPr lang="en-GB" b="1">
                <a:solidFill>
                  <a:schemeClr val="accent1">
                    <a:lumMod val="50000"/>
                  </a:schemeClr>
                </a:solidFill>
              </a:rPr>
              <a:t> le </a:t>
            </a:r>
            <a:r>
              <a:rPr lang="en-GB" b="1" err="1">
                <a:solidFill>
                  <a:schemeClr val="accent1">
                    <a:lumMod val="50000"/>
                  </a:schemeClr>
                </a:solidFill>
              </a:rPr>
              <a:t>opzioni</a:t>
            </a:r>
            <a:r>
              <a:rPr lang="en-GB" b="1">
                <a:solidFill>
                  <a:schemeClr val="accent1">
                    <a:lumMod val="50000"/>
                  </a:schemeClr>
                </a:solidFill>
              </a:rPr>
              <a:t> </a:t>
            </a:r>
            <a:r>
              <a:rPr lang="en-GB" b="1" err="1">
                <a:solidFill>
                  <a:schemeClr val="accent1">
                    <a:lumMod val="50000"/>
                  </a:schemeClr>
                </a:solidFill>
              </a:rPr>
              <a:t>adottate</a:t>
            </a:r>
            <a:r>
              <a:rPr lang="en-GB" b="1">
                <a:solidFill>
                  <a:schemeClr val="accent1">
                    <a:lumMod val="50000"/>
                  </a:schemeClr>
                </a:solidFill>
              </a:rPr>
              <a:t> </a:t>
            </a:r>
            <a:r>
              <a:rPr lang="en-GB">
                <a:solidFill>
                  <a:schemeClr val="accent1">
                    <a:lumMod val="50000"/>
                  </a:schemeClr>
                </a:solidFill>
              </a:rPr>
              <a:t>(</a:t>
            </a:r>
            <a:r>
              <a:rPr lang="en-GB" err="1">
                <a:solidFill>
                  <a:schemeClr val="accent1">
                    <a:lumMod val="50000"/>
                  </a:schemeClr>
                </a:solidFill>
              </a:rPr>
              <a:t>pur</a:t>
            </a:r>
            <a:r>
              <a:rPr lang="en-GB">
                <a:solidFill>
                  <a:schemeClr val="accent1">
                    <a:lumMod val="50000"/>
                  </a:schemeClr>
                </a:solidFill>
              </a:rPr>
              <a:t> </a:t>
            </a:r>
            <a:r>
              <a:rPr lang="en-GB" err="1">
                <a:solidFill>
                  <a:schemeClr val="accent1">
                    <a:lumMod val="50000"/>
                  </a:schemeClr>
                </a:solidFill>
              </a:rPr>
              <a:t>tenendo</a:t>
            </a:r>
            <a:r>
              <a:rPr lang="en-GB">
                <a:solidFill>
                  <a:schemeClr val="accent1">
                    <a:lumMod val="50000"/>
                  </a:schemeClr>
                </a:solidFill>
              </a:rPr>
              <a:t> </a:t>
            </a:r>
            <a:r>
              <a:rPr lang="en-GB" err="1">
                <a:solidFill>
                  <a:schemeClr val="accent1">
                    <a:lumMod val="50000"/>
                  </a:schemeClr>
                </a:solidFill>
              </a:rPr>
              <a:t>conto</a:t>
            </a:r>
            <a:r>
              <a:rPr lang="en-GB">
                <a:solidFill>
                  <a:schemeClr val="accent1">
                    <a:lumMod val="50000"/>
                  </a:schemeClr>
                </a:solidFill>
              </a:rPr>
              <a:t> </a:t>
            </a:r>
            <a:r>
              <a:rPr lang="en-GB" err="1">
                <a:solidFill>
                  <a:schemeClr val="accent1">
                    <a:lumMod val="50000"/>
                  </a:schemeClr>
                </a:solidFill>
              </a:rPr>
              <a:t>delle</a:t>
            </a:r>
            <a:r>
              <a:rPr lang="en-GB">
                <a:solidFill>
                  <a:schemeClr val="accent1">
                    <a:lumMod val="50000"/>
                  </a:schemeClr>
                </a:solidFill>
              </a:rPr>
              <a:t> </a:t>
            </a:r>
            <a:r>
              <a:rPr lang="en-GB" err="1">
                <a:solidFill>
                  <a:schemeClr val="accent1">
                    <a:lumMod val="50000"/>
                  </a:schemeClr>
                </a:solidFill>
              </a:rPr>
              <a:t>specificità</a:t>
            </a:r>
            <a:r>
              <a:rPr lang="en-GB">
                <a:solidFill>
                  <a:schemeClr val="accent1">
                    <a:lumMod val="50000"/>
                  </a:schemeClr>
                </a:solidFill>
              </a:rPr>
              <a:t> </a:t>
            </a:r>
            <a:r>
              <a:rPr lang="en-GB" err="1">
                <a:solidFill>
                  <a:schemeClr val="accent1">
                    <a:lumMod val="50000"/>
                  </a:schemeClr>
                </a:solidFill>
              </a:rPr>
              <a:t>rilevate</a:t>
            </a:r>
            <a:r>
              <a:rPr lang="en-GB">
                <a:solidFill>
                  <a:schemeClr val="accent1">
                    <a:lumMod val="50000"/>
                  </a:schemeClr>
                </a:solidFill>
              </a:rPr>
              <a:t> </a:t>
            </a:r>
            <a:r>
              <a:rPr lang="en-GB" err="1">
                <a:solidFill>
                  <a:schemeClr val="accent1">
                    <a:lumMod val="50000"/>
                  </a:schemeClr>
                </a:solidFill>
              </a:rPr>
              <a:t>nel</a:t>
            </a:r>
            <a:r>
              <a:rPr lang="en-GB">
                <a:solidFill>
                  <a:schemeClr val="accent1">
                    <a:lumMod val="50000"/>
                  </a:schemeClr>
                </a:solidFill>
              </a:rPr>
              <a:t> </a:t>
            </a:r>
            <a:r>
              <a:rPr lang="en-GB" err="1">
                <a:solidFill>
                  <a:schemeClr val="accent1">
                    <a:lumMod val="50000"/>
                  </a:schemeClr>
                </a:solidFill>
              </a:rPr>
              <a:t>corso</a:t>
            </a:r>
            <a:r>
              <a:rPr lang="en-GB">
                <a:solidFill>
                  <a:schemeClr val="accent1">
                    <a:lumMod val="50000"/>
                  </a:schemeClr>
                </a:solidFill>
              </a:rPr>
              <a:t> della </a:t>
            </a:r>
            <a:r>
              <a:rPr lang="en-GB" err="1">
                <a:solidFill>
                  <a:schemeClr val="accent1">
                    <a:lumMod val="50000"/>
                  </a:schemeClr>
                </a:solidFill>
              </a:rPr>
              <a:t>precedente</a:t>
            </a:r>
            <a:r>
              <a:rPr lang="en-GB">
                <a:solidFill>
                  <a:schemeClr val="accent1">
                    <a:lumMod val="50000"/>
                  </a:schemeClr>
                </a:solidFill>
              </a:rPr>
              <a:t> programmazione)</a:t>
            </a:r>
          </a:p>
          <a:p>
            <a:pPr marL="355600" indent="-355600" algn="just">
              <a:lnSpc>
                <a:spcPts val="2400"/>
              </a:lnSpc>
              <a:buFont typeface="Arial" pitchFamily="34" charset="0"/>
              <a:buChar char="•"/>
              <a:defRPr/>
            </a:pPr>
            <a:r>
              <a:rPr lang="en-GB" b="1" err="1">
                <a:solidFill>
                  <a:schemeClr val="accent1">
                    <a:lumMod val="50000"/>
                  </a:schemeClr>
                </a:solidFill>
              </a:rPr>
              <a:t>Offrire</a:t>
            </a:r>
            <a:r>
              <a:rPr lang="en-GB" b="1">
                <a:solidFill>
                  <a:schemeClr val="accent1">
                    <a:lumMod val="50000"/>
                  </a:schemeClr>
                </a:solidFill>
              </a:rPr>
              <a:t> </a:t>
            </a:r>
            <a:r>
              <a:rPr lang="en-GB" b="1" err="1">
                <a:solidFill>
                  <a:schemeClr val="accent1">
                    <a:lumMod val="50000"/>
                  </a:schemeClr>
                </a:solidFill>
              </a:rPr>
              <a:t>maggiori</a:t>
            </a:r>
            <a:r>
              <a:rPr lang="en-GB" b="1">
                <a:solidFill>
                  <a:schemeClr val="accent1">
                    <a:lumMod val="50000"/>
                  </a:schemeClr>
                </a:solidFill>
              </a:rPr>
              <a:t>  </a:t>
            </a:r>
            <a:r>
              <a:rPr lang="en-GB" b="1" err="1">
                <a:solidFill>
                  <a:schemeClr val="accent1">
                    <a:lumMod val="50000"/>
                  </a:schemeClr>
                </a:solidFill>
              </a:rPr>
              <a:t>certezze</a:t>
            </a:r>
            <a:r>
              <a:rPr lang="en-GB" b="1">
                <a:solidFill>
                  <a:schemeClr val="accent1">
                    <a:lumMod val="50000"/>
                  </a:schemeClr>
                </a:solidFill>
              </a:rPr>
              <a:t> in </a:t>
            </a:r>
            <a:r>
              <a:rPr lang="en-GB" b="1" err="1">
                <a:solidFill>
                  <a:schemeClr val="accent1">
                    <a:lumMod val="50000"/>
                  </a:schemeClr>
                </a:solidFill>
              </a:rPr>
              <a:t>merito</a:t>
            </a:r>
            <a:r>
              <a:rPr lang="en-GB" b="1">
                <a:solidFill>
                  <a:schemeClr val="accent1">
                    <a:lumMod val="50000"/>
                  </a:schemeClr>
                </a:solidFill>
              </a:rPr>
              <a:t> </a:t>
            </a:r>
            <a:r>
              <a:rPr lang="en-GB" b="1" err="1">
                <a:solidFill>
                  <a:schemeClr val="accent1">
                    <a:lumMod val="50000"/>
                  </a:schemeClr>
                </a:solidFill>
              </a:rPr>
              <a:t>alla</a:t>
            </a:r>
            <a:r>
              <a:rPr lang="en-GB" b="1">
                <a:solidFill>
                  <a:schemeClr val="accent1">
                    <a:lumMod val="50000"/>
                  </a:schemeClr>
                </a:solidFill>
              </a:rPr>
              <a:t> base </a:t>
            </a:r>
            <a:r>
              <a:rPr lang="en-GB" b="1" err="1">
                <a:solidFill>
                  <a:schemeClr val="accent1">
                    <a:lumMod val="50000"/>
                  </a:schemeClr>
                </a:solidFill>
              </a:rPr>
              <a:t>giuridica</a:t>
            </a:r>
            <a:r>
              <a:rPr lang="en-GB" b="1">
                <a:solidFill>
                  <a:schemeClr val="accent1">
                    <a:lumMod val="50000"/>
                  </a:schemeClr>
                </a:solidFill>
              </a:rPr>
              <a:t> </a:t>
            </a:r>
            <a:r>
              <a:rPr lang="en-GB" b="1" err="1">
                <a:solidFill>
                  <a:schemeClr val="accent1">
                    <a:lumMod val="50000"/>
                  </a:schemeClr>
                </a:solidFill>
              </a:rPr>
              <a:t>di</a:t>
            </a:r>
            <a:r>
              <a:rPr lang="en-GB" b="1">
                <a:solidFill>
                  <a:schemeClr val="accent1">
                    <a:lumMod val="50000"/>
                  </a:schemeClr>
                </a:solidFill>
              </a:rPr>
              <a:t> </a:t>
            </a:r>
            <a:r>
              <a:rPr lang="en-GB" b="1" err="1">
                <a:solidFill>
                  <a:schemeClr val="accent1">
                    <a:lumMod val="50000"/>
                  </a:schemeClr>
                </a:solidFill>
              </a:rPr>
              <a:t>riferimento</a:t>
            </a:r>
            <a:r>
              <a:rPr lang="en-GB">
                <a:solidFill>
                  <a:schemeClr val="accent1">
                    <a:lumMod val="50000"/>
                  </a:schemeClr>
                </a:solidFill>
              </a:rPr>
              <a:t>.</a:t>
            </a:r>
          </a:p>
        </p:txBody>
      </p:sp>
      <p:sp>
        <p:nvSpPr>
          <p:cNvPr id="15" name="Rettangolo arrotondato 14"/>
          <p:cNvSpPr/>
          <p:nvPr/>
        </p:nvSpPr>
        <p:spPr>
          <a:xfrm>
            <a:off x="526103" y="1117558"/>
            <a:ext cx="7991475" cy="503238"/>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400" b="1">
                <a:solidFill>
                  <a:schemeClr val="bg1">
                    <a:lumMod val="50000"/>
                  </a:schemeClr>
                </a:solidFill>
                <a:latin typeface="Calibri" pitchFamily="34" charset="0"/>
                <a:cs typeface="Calibri" pitchFamily="34" charset="0"/>
              </a:rPr>
              <a:t>Le principali </a:t>
            </a:r>
            <a:r>
              <a:rPr lang="it-IT" sz="2400" b="1" smtClean="0">
                <a:solidFill>
                  <a:schemeClr val="bg1">
                    <a:lumMod val="50000"/>
                  </a:schemeClr>
                </a:solidFill>
                <a:latin typeface="Calibri" pitchFamily="34" charset="0"/>
                <a:cs typeface="Calibri" pitchFamily="34" charset="0"/>
              </a:rPr>
              <a:t>novità della programmazione 2014-2020</a:t>
            </a:r>
            <a:endParaRPr lang="it-IT" sz="2400" b="1">
              <a:solidFill>
                <a:schemeClr val="bg1">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304800" y="1019702"/>
            <a:ext cx="8458200" cy="4881336"/>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a:p>
          <a:p>
            <a:pPr marL="531813" indent="-531813" algn="just">
              <a:lnSpc>
                <a:spcPct val="90000"/>
              </a:lnSpc>
              <a:tabLst>
                <a:tab pos="531813" algn="l"/>
              </a:tabLst>
              <a:defRPr/>
            </a:pPr>
            <a:endParaRPr lang="it-IT" sz="2400" b="1">
              <a:solidFill>
                <a:schemeClr val="accent2">
                  <a:lumMod val="50000"/>
                </a:schemeClr>
              </a:solidFill>
              <a:latin typeface="Calibri" pitchFamily="34" charset="0"/>
            </a:endParaRPr>
          </a:p>
          <a:p>
            <a:pPr>
              <a:lnSpc>
                <a:spcPct val="90000"/>
              </a:lnSpc>
              <a:defRPr/>
            </a:pPr>
            <a:r>
              <a:rPr lang="en-GB" sz="2000" b="1">
                <a:solidFill>
                  <a:schemeClr val="bg1">
                    <a:lumMod val="50000"/>
                  </a:schemeClr>
                </a:solidFill>
                <a:latin typeface="Calibri" pitchFamily="34" charset="0"/>
              </a:rPr>
              <a:t>Le </a:t>
            </a:r>
            <a:r>
              <a:rPr lang="en-GB" sz="2000" b="1" err="1">
                <a:solidFill>
                  <a:schemeClr val="bg1">
                    <a:lumMod val="50000"/>
                  </a:schemeClr>
                </a:solidFill>
                <a:latin typeface="Calibri" pitchFamily="34" charset="0"/>
              </a:rPr>
              <a:t>principali</a:t>
            </a:r>
            <a:r>
              <a:rPr lang="en-GB" sz="2000" b="1">
                <a:solidFill>
                  <a:schemeClr val="bg1">
                    <a:lumMod val="50000"/>
                  </a:schemeClr>
                </a:solidFill>
                <a:latin typeface="Calibri" pitchFamily="34" charset="0"/>
              </a:rPr>
              <a:t> </a:t>
            </a:r>
            <a:r>
              <a:rPr lang="en-GB" sz="2000" b="1" err="1">
                <a:solidFill>
                  <a:schemeClr val="bg1">
                    <a:lumMod val="50000"/>
                  </a:schemeClr>
                </a:solidFill>
                <a:latin typeface="Calibri" pitchFamily="34" charset="0"/>
              </a:rPr>
              <a:t>novità</a:t>
            </a:r>
            <a:r>
              <a:rPr lang="en-GB" sz="2000" b="1">
                <a:solidFill>
                  <a:schemeClr val="bg1">
                    <a:lumMod val="50000"/>
                  </a:schemeClr>
                </a:solidFill>
                <a:latin typeface="Calibri" pitchFamily="34" charset="0"/>
              </a:rPr>
              <a:t>:</a:t>
            </a:r>
          </a:p>
          <a:p>
            <a:pPr algn="just">
              <a:lnSpc>
                <a:spcPct val="90000"/>
              </a:lnSpc>
              <a:defRPr/>
            </a:pPr>
            <a:endParaRPr lang="en-GB"/>
          </a:p>
          <a:p>
            <a:pPr marL="450850" indent="-450850" algn="just">
              <a:spcAft>
                <a:spcPts val="600"/>
              </a:spcAft>
              <a:buFont typeface="Arial" pitchFamily="34" charset="0"/>
              <a:buChar char="•"/>
              <a:defRPr/>
            </a:pPr>
            <a:r>
              <a:rPr lang="en-GB" b="1" err="1">
                <a:solidFill>
                  <a:schemeClr val="accent1">
                    <a:lumMod val="50000"/>
                  </a:schemeClr>
                </a:solidFill>
              </a:rPr>
              <a:t>Estensione</a:t>
            </a:r>
            <a:r>
              <a:rPr lang="en-GB" b="1">
                <a:solidFill>
                  <a:schemeClr val="accent1">
                    <a:lumMod val="50000"/>
                  </a:schemeClr>
                </a:solidFill>
              </a:rPr>
              <a:t> </a:t>
            </a:r>
            <a:r>
              <a:rPr lang="en-GB" b="1" err="1">
                <a:solidFill>
                  <a:schemeClr val="accent1">
                    <a:lumMod val="50000"/>
                  </a:schemeClr>
                </a:solidFill>
              </a:rPr>
              <a:t>dell’ambito</a:t>
            </a:r>
            <a:r>
              <a:rPr lang="en-GB" b="1">
                <a:solidFill>
                  <a:schemeClr val="accent1">
                    <a:lumMod val="50000"/>
                  </a:schemeClr>
                </a:solidFill>
              </a:rPr>
              <a:t> </a:t>
            </a:r>
            <a:r>
              <a:rPr lang="en-GB" b="1" err="1">
                <a:solidFill>
                  <a:schemeClr val="accent1">
                    <a:lumMod val="50000"/>
                  </a:schemeClr>
                </a:solidFill>
              </a:rPr>
              <a:t>di</a:t>
            </a:r>
            <a:r>
              <a:rPr lang="en-GB" b="1">
                <a:solidFill>
                  <a:schemeClr val="accent1">
                    <a:lumMod val="50000"/>
                  </a:schemeClr>
                </a:solidFill>
              </a:rPr>
              <a:t> </a:t>
            </a:r>
            <a:r>
              <a:rPr lang="en-GB" b="1" err="1">
                <a:solidFill>
                  <a:schemeClr val="accent1">
                    <a:lumMod val="50000"/>
                  </a:schemeClr>
                </a:solidFill>
              </a:rPr>
              <a:t>applicazione</a:t>
            </a:r>
            <a:r>
              <a:rPr lang="en-GB" b="1">
                <a:solidFill>
                  <a:schemeClr val="accent1">
                    <a:lumMod val="50000"/>
                  </a:schemeClr>
                </a:solidFill>
              </a:rPr>
              <a:t> </a:t>
            </a:r>
            <a:r>
              <a:rPr lang="en-GB" b="1" err="1">
                <a:solidFill>
                  <a:schemeClr val="accent1">
                    <a:lumMod val="50000"/>
                  </a:schemeClr>
                </a:solidFill>
              </a:rPr>
              <a:t>delle</a:t>
            </a:r>
            <a:r>
              <a:rPr lang="en-GB" b="1">
                <a:solidFill>
                  <a:schemeClr val="accent1">
                    <a:lumMod val="50000"/>
                  </a:schemeClr>
                </a:solidFill>
              </a:rPr>
              <a:t> </a:t>
            </a:r>
            <a:r>
              <a:rPr lang="en-GB" b="1" err="1">
                <a:solidFill>
                  <a:schemeClr val="accent1">
                    <a:lumMod val="50000"/>
                  </a:schemeClr>
                </a:solidFill>
              </a:rPr>
              <a:t>opzioni</a:t>
            </a:r>
            <a:r>
              <a:rPr lang="en-GB" b="1">
                <a:solidFill>
                  <a:schemeClr val="accent1">
                    <a:lumMod val="50000"/>
                  </a:schemeClr>
                </a:solidFill>
              </a:rPr>
              <a:t> </a:t>
            </a:r>
            <a:r>
              <a:rPr lang="en-GB">
                <a:solidFill>
                  <a:schemeClr val="accent1">
                    <a:lumMod val="50000"/>
                  </a:schemeClr>
                </a:solidFill>
              </a:rPr>
              <a:t>(non solo </a:t>
            </a:r>
            <a:r>
              <a:rPr lang="en-GB" err="1">
                <a:solidFill>
                  <a:schemeClr val="accent1">
                    <a:lumMod val="50000"/>
                  </a:schemeClr>
                </a:solidFill>
              </a:rPr>
              <a:t>FSE</a:t>
            </a:r>
            <a:r>
              <a:rPr lang="en-GB">
                <a:solidFill>
                  <a:schemeClr val="accent1">
                    <a:lumMod val="50000"/>
                  </a:schemeClr>
                </a:solidFill>
              </a:rPr>
              <a:t> e </a:t>
            </a:r>
            <a:r>
              <a:rPr lang="en-GB" err="1">
                <a:solidFill>
                  <a:schemeClr val="accent1">
                    <a:lumMod val="50000"/>
                  </a:schemeClr>
                </a:solidFill>
              </a:rPr>
              <a:t>FESR</a:t>
            </a:r>
            <a:r>
              <a:rPr lang="en-GB">
                <a:solidFill>
                  <a:schemeClr val="accent1">
                    <a:lumMod val="50000"/>
                  </a:schemeClr>
                </a:solidFill>
              </a:rPr>
              <a:t> ma </a:t>
            </a:r>
            <a:r>
              <a:rPr lang="it-IT" err="1">
                <a:solidFill>
                  <a:schemeClr val="accent1">
                    <a:lumMod val="50000"/>
                  </a:schemeClr>
                </a:solidFill>
              </a:rPr>
              <a:t>FC</a:t>
            </a:r>
            <a:r>
              <a:rPr lang="it-IT">
                <a:solidFill>
                  <a:schemeClr val="accent1">
                    <a:lumMod val="50000"/>
                  </a:schemeClr>
                </a:solidFill>
              </a:rPr>
              <a:t>, </a:t>
            </a:r>
            <a:r>
              <a:rPr lang="it-IT" err="1">
                <a:solidFill>
                  <a:schemeClr val="accent1">
                    <a:lumMod val="50000"/>
                  </a:schemeClr>
                </a:solidFill>
              </a:rPr>
              <a:t>FEASR</a:t>
            </a:r>
            <a:r>
              <a:rPr lang="it-IT">
                <a:solidFill>
                  <a:schemeClr val="accent1">
                    <a:lumMod val="50000"/>
                  </a:schemeClr>
                </a:solidFill>
              </a:rPr>
              <a:t>, </a:t>
            </a:r>
            <a:r>
              <a:rPr lang="it-IT" err="1">
                <a:solidFill>
                  <a:schemeClr val="accent1">
                    <a:lumMod val="50000"/>
                  </a:schemeClr>
                </a:solidFill>
              </a:rPr>
              <a:t>FEAMP</a:t>
            </a:r>
            <a:r>
              <a:rPr lang="it-IT">
                <a:solidFill>
                  <a:schemeClr val="accent1">
                    <a:lumMod val="50000"/>
                  </a:schemeClr>
                </a:solidFill>
              </a:rPr>
              <a:t> + FAMI ed altri fondi e </a:t>
            </a:r>
            <a:r>
              <a:rPr lang="it-IT" err="1">
                <a:solidFill>
                  <a:schemeClr val="accent1">
                    <a:lumMod val="50000"/>
                  </a:schemeClr>
                </a:solidFill>
              </a:rPr>
              <a:t>programi</a:t>
            </a:r>
            <a:r>
              <a:rPr lang="it-IT">
                <a:solidFill>
                  <a:schemeClr val="accent1">
                    <a:lumMod val="50000"/>
                  </a:schemeClr>
                </a:solidFill>
              </a:rPr>
              <a:t> UE)</a:t>
            </a:r>
          </a:p>
          <a:p>
            <a:pPr marL="450850" indent="-450850" algn="just">
              <a:spcAft>
                <a:spcPts val="600"/>
              </a:spcAft>
              <a:buFont typeface="Arial" pitchFamily="34" charset="0"/>
              <a:buChar char="•"/>
              <a:defRPr/>
            </a:pPr>
            <a:r>
              <a:rPr lang="it-IT" b="1">
                <a:solidFill>
                  <a:schemeClr val="accent1">
                    <a:lumMod val="50000"/>
                  </a:schemeClr>
                </a:solidFill>
              </a:rPr>
              <a:t>Obbligo di utilizzare le opzioni di semplificazione </a:t>
            </a:r>
            <a:r>
              <a:rPr lang="it-IT">
                <a:solidFill>
                  <a:schemeClr val="accent1">
                    <a:lumMod val="50000"/>
                  </a:schemeClr>
                </a:solidFill>
              </a:rPr>
              <a:t>per le operazioni in cui il sostegno pubblico non supera i 50.000 EUR (solo per l’FSE ed escluse le operazioni cui si applicano le norme sugli aiuti di stato)</a:t>
            </a:r>
          </a:p>
          <a:p>
            <a:pPr marL="450850" indent="-450850" algn="just">
              <a:spcAft>
                <a:spcPts val="600"/>
              </a:spcAft>
              <a:buFont typeface="Arial" pitchFamily="34" charset="0"/>
              <a:buChar char="•"/>
              <a:defRPr/>
            </a:pPr>
            <a:r>
              <a:rPr lang="it-IT" b="1">
                <a:solidFill>
                  <a:schemeClr val="accent1">
                    <a:lumMod val="50000"/>
                  </a:schemeClr>
                </a:solidFill>
              </a:rPr>
              <a:t>Incremento dell’importo massimo relativo alle somme forfettarie </a:t>
            </a:r>
            <a:r>
              <a:rPr lang="it-IT">
                <a:solidFill>
                  <a:schemeClr val="accent1">
                    <a:lumMod val="50000"/>
                  </a:schemeClr>
                </a:solidFill>
              </a:rPr>
              <a:t>(da 50.000 a 100.000 EUR)</a:t>
            </a:r>
          </a:p>
          <a:p>
            <a:pPr marL="450850" indent="-450850" algn="just">
              <a:spcAft>
                <a:spcPts val="600"/>
              </a:spcAft>
              <a:buFont typeface="Arial" pitchFamily="34" charset="0"/>
              <a:buChar char="•"/>
              <a:defRPr/>
            </a:pPr>
            <a:r>
              <a:rPr lang="it-IT" b="1">
                <a:solidFill>
                  <a:schemeClr val="accent1">
                    <a:lumMod val="50000"/>
                  </a:schemeClr>
                </a:solidFill>
              </a:rPr>
              <a:t>Estensione dell’ambito di applicazione dei tassi forfettari</a:t>
            </a:r>
            <a:r>
              <a:rPr lang="it-IT">
                <a:solidFill>
                  <a:schemeClr val="accent1">
                    <a:lumMod val="50000"/>
                  </a:schemeClr>
                </a:solidFill>
              </a:rPr>
              <a:t> (non più limitato ai soli costi indiretti, ma a tutte le categorie di costo)</a:t>
            </a:r>
          </a:p>
          <a:p>
            <a:pPr marL="450850" indent="-450850" algn="just">
              <a:spcAft>
                <a:spcPts val="600"/>
              </a:spcAft>
              <a:buFont typeface="Arial" pitchFamily="34" charset="0"/>
              <a:buChar char="•"/>
              <a:defRPr/>
            </a:pPr>
            <a:r>
              <a:rPr lang="it-IT" b="1">
                <a:solidFill>
                  <a:schemeClr val="accent1">
                    <a:lumMod val="50000"/>
                  </a:schemeClr>
                </a:solidFill>
              </a:rPr>
              <a:t>Possibilità (solo per l’FSE) di applicare un tasso forfettario sino al 40% delle spese dirette di personale</a:t>
            </a:r>
            <a:r>
              <a:rPr lang="it-IT">
                <a:solidFill>
                  <a:schemeClr val="accent1">
                    <a:lumMod val="50000"/>
                  </a:schemeClr>
                </a:solidFill>
              </a:rPr>
              <a:t> al fine di coprire i restanti costi ammissibili dell’operazione</a:t>
            </a:r>
          </a:p>
          <a:p>
            <a:pPr marL="450850" indent="-450850" algn="just">
              <a:spcAft>
                <a:spcPts val="600"/>
              </a:spcAft>
              <a:buFont typeface="Arial" pitchFamily="34" charset="0"/>
              <a:buChar char="•"/>
              <a:defRPr/>
            </a:pPr>
            <a:r>
              <a:rPr lang="it-IT" b="1">
                <a:solidFill>
                  <a:schemeClr val="accent1">
                    <a:lumMod val="50000"/>
                  </a:schemeClr>
                </a:solidFill>
              </a:rPr>
              <a:t>Ulteriore declinazione delle metodologie di calcolo (segue</a:t>
            </a:r>
            <a:r>
              <a:rPr lang="it-IT" b="1" smtClean="0">
                <a:solidFill>
                  <a:schemeClr val="accent1">
                    <a:lumMod val="50000"/>
                  </a:schemeClr>
                </a:solidFill>
              </a:rPr>
              <a:t>)</a:t>
            </a:r>
            <a:endParaRPr lang="it-IT">
              <a:solidFill>
                <a:schemeClr val="accent1">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359392" y="951462"/>
            <a:ext cx="8458200" cy="5035225"/>
          </a:xfrm>
          <a:prstGeom prst="rect">
            <a:avLst/>
          </a:prstGeom>
          <a:solidFill>
            <a:schemeClr val="bg1"/>
          </a:solidFill>
          <a:ln w="9525" cap="rnd">
            <a:solidFill>
              <a:srgbClr val="8599BD"/>
            </a:solidFill>
            <a:miter lim="800000"/>
            <a:headEnd/>
            <a:tailEnd/>
          </a:ln>
        </p:spPr>
        <p:txBody>
          <a:bodyPr>
            <a:spAutoFit/>
          </a:bodyPr>
          <a:lstStyle/>
          <a:p>
            <a:pPr>
              <a:lnSpc>
                <a:spcPct val="90000"/>
              </a:lnSpc>
              <a:defRPr/>
            </a:pPr>
            <a:r>
              <a:rPr lang="en-GB" b="1" smtClean="0">
                <a:solidFill>
                  <a:schemeClr val="bg1">
                    <a:lumMod val="50000"/>
                  </a:schemeClr>
                </a:solidFill>
                <a:latin typeface="Calibri" pitchFamily="34" charset="0"/>
              </a:rPr>
              <a:t>Le </a:t>
            </a:r>
            <a:r>
              <a:rPr lang="en-GB" b="1" err="1">
                <a:solidFill>
                  <a:schemeClr val="bg1">
                    <a:lumMod val="50000"/>
                  </a:schemeClr>
                </a:solidFill>
                <a:latin typeface="Calibri" pitchFamily="34" charset="0"/>
              </a:rPr>
              <a:t>principali</a:t>
            </a:r>
            <a:r>
              <a:rPr lang="en-GB" b="1">
                <a:solidFill>
                  <a:schemeClr val="bg1">
                    <a:lumMod val="50000"/>
                  </a:schemeClr>
                </a:solidFill>
                <a:latin typeface="Calibri" pitchFamily="34" charset="0"/>
              </a:rPr>
              <a:t> </a:t>
            </a:r>
            <a:r>
              <a:rPr lang="en-GB" b="1" err="1">
                <a:solidFill>
                  <a:schemeClr val="bg1">
                    <a:lumMod val="50000"/>
                  </a:schemeClr>
                </a:solidFill>
                <a:latin typeface="Calibri" pitchFamily="34" charset="0"/>
              </a:rPr>
              <a:t>novità</a:t>
            </a:r>
            <a:r>
              <a:rPr lang="en-GB" b="1">
                <a:solidFill>
                  <a:srgbClr val="FF0000"/>
                </a:solidFill>
                <a:latin typeface="Calibri" pitchFamily="34" charset="0"/>
              </a:rPr>
              <a:t>:</a:t>
            </a:r>
          </a:p>
          <a:p>
            <a:pPr marL="450850" indent="-450850" algn="just">
              <a:buFont typeface="Arial" pitchFamily="34" charset="0"/>
              <a:buChar char="•"/>
              <a:defRPr/>
            </a:pPr>
            <a:r>
              <a:rPr lang="it-IT" sz="2000" b="1" smtClean="0">
                <a:solidFill>
                  <a:schemeClr val="accent5">
                    <a:lumMod val="60000"/>
                    <a:lumOff val="40000"/>
                  </a:schemeClr>
                </a:solidFill>
              </a:rPr>
              <a:t>Ulteriore </a:t>
            </a:r>
            <a:r>
              <a:rPr lang="it-IT" sz="2000" b="1">
                <a:solidFill>
                  <a:schemeClr val="accent5">
                    <a:lumMod val="60000"/>
                    <a:lumOff val="40000"/>
                  </a:schemeClr>
                </a:solidFill>
              </a:rPr>
              <a:t>declinazione delle metodologie di calcolo</a:t>
            </a:r>
          </a:p>
          <a:p>
            <a:pPr marL="450850" indent="-450850" algn="just">
              <a:defRPr/>
            </a:pPr>
            <a:r>
              <a:rPr lang="it-IT" b="1">
                <a:solidFill>
                  <a:schemeClr val="accent1">
                    <a:lumMod val="50000"/>
                  </a:schemeClr>
                </a:solidFill>
              </a:rPr>
              <a:t>	</a:t>
            </a:r>
            <a:r>
              <a:rPr lang="it-IT">
                <a:solidFill>
                  <a:schemeClr val="accent1">
                    <a:lumMod val="50000"/>
                  </a:schemeClr>
                </a:solidFill>
              </a:rPr>
              <a:t>In aggiunta alle indicazioni fornite nel quadro della programmazione </a:t>
            </a:r>
            <a:r>
              <a:rPr lang="it-IT" err="1">
                <a:solidFill>
                  <a:schemeClr val="accent1">
                    <a:lumMod val="50000"/>
                  </a:schemeClr>
                </a:solidFill>
              </a:rPr>
              <a:t>2007-2013</a:t>
            </a:r>
            <a:r>
              <a:rPr lang="it-IT">
                <a:solidFill>
                  <a:schemeClr val="accent1">
                    <a:lumMod val="50000"/>
                  </a:schemeClr>
                </a:solidFill>
              </a:rPr>
              <a:t> (</a:t>
            </a:r>
            <a:r>
              <a:rPr lang="it-IT" b="1" u="sng">
                <a:solidFill>
                  <a:srgbClr val="FF0000"/>
                </a:solidFill>
              </a:rPr>
              <a:t>definizione in anticipo</a:t>
            </a:r>
            <a:r>
              <a:rPr lang="it-IT" b="1">
                <a:solidFill>
                  <a:schemeClr val="accent1">
                    <a:lumMod val="50000"/>
                  </a:schemeClr>
                </a:solidFill>
              </a:rPr>
              <a:t>, sulla base di un calcolo </a:t>
            </a:r>
            <a:r>
              <a:rPr lang="it-IT" b="1" u="sng">
                <a:solidFill>
                  <a:srgbClr val="FF0000"/>
                </a:solidFill>
              </a:rPr>
              <a:t>giusto</a:t>
            </a:r>
            <a:r>
              <a:rPr lang="it-IT" b="1">
                <a:solidFill>
                  <a:schemeClr val="accent1">
                    <a:lumMod val="50000"/>
                  </a:schemeClr>
                </a:solidFill>
              </a:rPr>
              <a:t>, </a:t>
            </a:r>
            <a:r>
              <a:rPr lang="it-IT" b="1" u="sng">
                <a:solidFill>
                  <a:srgbClr val="FF0000"/>
                </a:solidFill>
              </a:rPr>
              <a:t>equo</a:t>
            </a:r>
            <a:r>
              <a:rPr lang="it-IT" b="1">
                <a:solidFill>
                  <a:schemeClr val="accent1">
                    <a:lumMod val="50000"/>
                  </a:schemeClr>
                </a:solidFill>
              </a:rPr>
              <a:t> e </a:t>
            </a:r>
            <a:r>
              <a:rPr lang="it-IT" b="1" u="sng">
                <a:solidFill>
                  <a:srgbClr val="FF0000"/>
                </a:solidFill>
              </a:rPr>
              <a:t>verificabile</a:t>
            </a:r>
            <a:r>
              <a:rPr lang="it-IT" b="1">
                <a:solidFill>
                  <a:schemeClr val="accent1">
                    <a:lumMod val="50000"/>
                  </a:schemeClr>
                </a:solidFill>
              </a:rPr>
              <a:t>)</a:t>
            </a:r>
            <a:r>
              <a:rPr lang="it-IT">
                <a:solidFill>
                  <a:schemeClr val="accent1">
                    <a:lumMod val="50000"/>
                  </a:schemeClr>
                </a:solidFill>
              </a:rPr>
              <a:t>, </a:t>
            </a:r>
            <a:r>
              <a:rPr lang="it-IT" b="1">
                <a:solidFill>
                  <a:schemeClr val="accent1">
                    <a:lumMod val="50000"/>
                  </a:schemeClr>
                </a:solidFill>
              </a:rPr>
              <a:t>i Regolamenti </a:t>
            </a:r>
            <a:r>
              <a:rPr lang="it-IT" b="1" err="1">
                <a:solidFill>
                  <a:schemeClr val="accent1">
                    <a:lumMod val="50000"/>
                  </a:schemeClr>
                </a:solidFill>
              </a:rPr>
              <a:t>2014-2020</a:t>
            </a:r>
            <a:r>
              <a:rPr lang="it-IT" b="1">
                <a:solidFill>
                  <a:schemeClr val="accent1">
                    <a:lumMod val="50000"/>
                  </a:schemeClr>
                </a:solidFill>
              </a:rPr>
              <a:t> hanno previsto le seguenti possibilità</a:t>
            </a:r>
            <a:r>
              <a:rPr lang="it-IT">
                <a:solidFill>
                  <a:schemeClr val="accent1">
                    <a:lumMod val="50000"/>
                  </a:schemeClr>
                </a:solidFill>
              </a:rPr>
              <a:t>:</a:t>
            </a:r>
          </a:p>
          <a:p>
            <a:pPr marL="450850" indent="-450850" algn="just">
              <a:spcAft>
                <a:spcPts val="600"/>
              </a:spcAft>
              <a:defRPr/>
            </a:pPr>
            <a:r>
              <a:rPr lang="it-IT">
                <a:solidFill>
                  <a:schemeClr val="accent1">
                    <a:lumMod val="50000"/>
                  </a:schemeClr>
                </a:solidFill>
              </a:rPr>
              <a:t>	-	Ricorso a  </a:t>
            </a:r>
            <a:r>
              <a:rPr lang="it-IT" b="1">
                <a:solidFill>
                  <a:schemeClr val="accent1">
                    <a:lumMod val="50000"/>
                  </a:schemeClr>
                </a:solidFill>
              </a:rPr>
              <a:t>schemi di semplificazione </a:t>
            </a:r>
            <a:r>
              <a:rPr lang="it-IT">
                <a:solidFill>
                  <a:schemeClr val="accent1">
                    <a:lumMod val="50000"/>
                  </a:schemeClr>
                </a:solidFill>
              </a:rPr>
              <a:t>(tipologia e valori delle opzioni) 	</a:t>
            </a:r>
            <a:r>
              <a:rPr lang="it-IT" b="1">
                <a:solidFill>
                  <a:schemeClr val="accent1">
                    <a:lumMod val="50000"/>
                  </a:schemeClr>
                </a:solidFill>
              </a:rPr>
              <a:t>già </a:t>
            </a:r>
            <a:r>
              <a:rPr lang="it-IT" b="1" smtClean="0">
                <a:solidFill>
                  <a:schemeClr val="accent1">
                    <a:lumMod val="50000"/>
                  </a:schemeClr>
                </a:solidFill>
              </a:rPr>
              <a:t>	applicati </a:t>
            </a:r>
            <a:r>
              <a:rPr lang="it-IT" b="1">
                <a:solidFill>
                  <a:schemeClr val="accent1">
                    <a:lumMod val="50000"/>
                  </a:schemeClr>
                </a:solidFill>
              </a:rPr>
              <a:t>nelle politiche dell’Unione </a:t>
            </a:r>
            <a:r>
              <a:rPr lang="it-IT">
                <a:solidFill>
                  <a:schemeClr val="accent1">
                    <a:lumMod val="50000"/>
                  </a:schemeClr>
                </a:solidFill>
              </a:rPr>
              <a:t>per tipologie analoghe di 	operazioni e beneficiari</a:t>
            </a:r>
          </a:p>
          <a:p>
            <a:pPr marL="450850" indent="-450850" algn="just">
              <a:spcAft>
                <a:spcPts val="600"/>
              </a:spcAft>
              <a:defRPr/>
            </a:pPr>
            <a:r>
              <a:rPr lang="it-IT">
                <a:solidFill>
                  <a:schemeClr val="accent1">
                    <a:lumMod val="50000"/>
                  </a:schemeClr>
                </a:solidFill>
              </a:rPr>
              <a:t>	-	Ricorso a </a:t>
            </a:r>
            <a:r>
              <a:rPr lang="it-IT" b="1">
                <a:solidFill>
                  <a:schemeClr val="accent1">
                    <a:lumMod val="50000"/>
                  </a:schemeClr>
                </a:solidFill>
              </a:rPr>
              <a:t>schemi di semplificazione </a:t>
            </a:r>
            <a:r>
              <a:rPr lang="it-IT">
                <a:solidFill>
                  <a:schemeClr val="accent1">
                    <a:lumMod val="50000"/>
                  </a:schemeClr>
                </a:solidFill>
              </a:rPr>
              <a:t>(tipologia e valori delle opzioni) 	già </a:t>
            </a:r>
            <a:r>
              <a:rPr lang="it-IT" smtClean="0">
                <a:solidFill>
                  <a:schemeClr val="accent1">
                    <a:lumMod val="50000"/>
                  </a:schemeClr>
                </a:solidFill>
              </a:rPr>
              <a:t>	applicati </a:t>
            </a:r>
            <a:r>
              <a:rPr lang="it-IT">
                <a:solidFill>
                  <a:schemeClr val="accent1">
                    <a:lumMod val="50000"/>
                  </a:schemeClr>
                </a:solidFill>
              </a:rPr>
              <a:t>dai </a:t>
            </a:r>
            <a:r>
              <a:rPr lang="it-IT" b="1">
                <a:solidFill>
                  <a:schemeClr val="accent1">
                    <a:lumMod val="50000"/>
                  </a:schemeClr>
                </a:solidFill>
              </a:rPr>
              <a:t>singoli Stati Membri </a:t>
            </a:r>
            <a:r>
              <a:rPr lang="it-IT">
                <a:solidFill>
                  <a:schemeClr val="accent1">
                    <a:lumMod val="50000"/>
                  </a:schemeClr>
                </a:solidFill>
              </a:rPr>
              <a:t>per tipologie analoghe di 	operazioni (</a:t>
            </a:r>
            <a:r>
              <a:rPr lang="it-IT" b="1">
                <a:solidFill>
                  <a:schemeClr val="accent1">
                    <a:lumMod val="50000"/>
                  </a:schemeClr>
                </a:solidFill>
              </a:rPr>
              <a:t>finanziate con risorse nazionali</a:t>
            </a:r>
            <a:r>
              <a:rPr lang="it-IT">
                <a:solidFill>
                  <a:schemeClr val="accent1">
                    <a:lumMod val="50000"/>
                  </a:schemeClr>
                </a:solidFill>
              </a:rPr>
              <a:t>) e beneficiari</a:t>
            </a:r>
          </a:p>
          <a:p>
            <a:pPr marL="900113" indent="-449263" algn="just">
              <a:spcAft>
                <a:spcPts val="600"/>
              </a:spcAft>
              <a:buFontTx/>
              <a:buChar char="-"/>
              <a:defRPr/>
            </a:pPr>
            <a:r>
              <a:rPr lang="it-IT" b="1">
                <a:solidFill>
                  <a:schemeClr val="accent1">
                    <a:lumMod val="50000"/>
                  </a:schemeClr>
                </a:solidFill>
              </a:rPr>
              <a:t>Utilizzo di schemi / tassi forfettari / standard di costo definiti nell’ambito dei Regolamenti o in </a:t>
            </a:r>
            <a:r>
              <a:rPr lang="it-IT" b="1" u="sng">
                <a:solidFill>
                  <a:schemeClr val="accent1">
                    <a:lumMod val="50000"/>
                  </a:schemeClr>
                </a:solidFill>
              </a:rPr>
              <a:t>atti delegati</a:t>
            </a:r>
            <a:r>
              <a:rPr lang="it-IT" b="1">
                <a:solidFill>
                  <a:schemeClr val="accent1">
                    <a:lumMod val="50000"/>
                  </a:schemeClr>
                </a:solidFill>
              </a:rPr>
              <a:t> adottati dalla Commissione </a:t>
            </a:r>
            <a:r>
              <a:rPr lang="it-IT">
                <a:solidFill>
                  <a:schemeClr val="accent1">
                    <a:lumMod val="50000"/>
                  </a:schemeClr>
                </a:solidFill>
              </a:rPr>
              <a:t>(quest’ultima possibilità è prevista solo per l’FSE)</a:t>
            </a:r>
          </a:p>
          <a:p>
            <a:pPr marL="900113" indent="-449263" algn="just">
              <a:spcAft>
                <a:spcPts val="600"/>
              </a:spcAft>
              <a:buFontTx/>
              <a:buChar char="-"/>
              <a:defRPr/>
            </a:pPr>
            <a:r>
              <a:rPr lang="it-IT">
                <a:solidFill>
                  <a:schemeClr val="accent1">
                    <a:lumMod val="50000"/>
                  </a:schemeClr>
                </a:solidFill>
              </a:rPr>
              <a:t>Determinazione degli importi standard sulla base di un </a:t>
            </a:r>
            <a:r>
              <a:rPr lang="it-IT" b="1">
                <a:solidFill>
                  <a:schemeClr val="accent1">
                    <a:lumMod val="50000"/>
                  </a:schemeClr>
                </a:solidFill>
              </a:rPr>
              <a:t>progetto di bilancio (</a:t>
            </a:r>
            <a:r>
              <a:rPr lang="it-IT" b="1" err="1">
                <a:solidFill>
                  <a:schemeClr val="accent1">
                    <a:lumMod val="50000"/>
                  </a:schemeClr>
                </a:solidFill>
              </a:rPr>
              <a:t>draft</a:t>
            </a:r>
            <a:r>
              <a:rPr lang="it-IT" b="1">
                <a:solidFill>
                  <a:schemeClr val="accent1">
                    <a:lumMod val="50000"/>
                  </a:schemeClr>
                </a:solidFill>
              </a:rPr>
              <a:t> budget) </a:t>
            </a:r>
            <a:r>
              <a:rPr lang="it-IT">
                <a:solidFill>
                  <a:schemeClr val="accent1">
                    <a:lumMod val="50000"/>
                  </a:schemeClr>
                </a:solidFill>
              </a:rPr>
              <a:t>convenuto, caso per caso ed ex ante, da parte dell’</a:t>
            </a:r>
            <a:r>
              <a:rPr lang="it-IT" err="1">
                <a:solidFill>
                  <a:schemeClr val="accent1">
                    <a:lumMod val="50000"/>
                  </a:schemeClr>
                </a:solidFill>
              </a:rPr>
              <a:t>AdG</a:t>
            </a:r>
            <a:r>
              <a:rPr lang="it-IT">
                <a:solidFill>
                  <a:schemeClr val="accent1">
                    <a:lumMod val="50000"/>
                  </a:schemeClr>
                </a:solidFill>
              </a:rPr>
              <a:t> (solo per l’FSE e per operazioni fino a 100.000 EUR</a:t>
            </a:r>
            <a:r>
              <a:rPr lang="it-IT" smtClean="0">
                <a:solidFill>
                  <a:schemeClr val="accent1">
                    <a:lumMod val="50000"/>
                  </a:schemeClr>
                </a:solidFill>
              </a:rPr>
              <a:t>)</a:t>
            </a:r>
            <a:endParaRPr lang="it-IT">
              <a:solidFill>
                <a:schemeClr val="accent1">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348623" y="1018817"/>
            <a:ext cx="8458200" cy="584775"/>
          </a:xfrm>
          <a:prstGeom prst="rect">
            <a:avLst/>
          </a:prstGeom>
          <a:solidFill>
            <a:schemeClr val="tx2">
              <a:lumMod val="50000"/>
            </a:schemeClr>
          </a:solidFill>
          <a:ln w="25400">
            <a:solidFill>
              <a:srgbClr val="7030A0"/>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sz="3200" b="1" smtClean="0">
                <a:solidFill>
                  <a:schemeClr val="bg1"/>
                </a:solidFill>
                <a:latin typeface="Calibri" pitchFamily="34" charset="0"/>
              </a:rPr>
              <a:t>Introduzione</a:t>
            </a:r>
            <a:endParaRPr lang="it-IT" sz="3200" b="1">
              <a:solidFill>
                <a:schemeClr val="bg1"/>
              </a:solidFill>
              <a:latin typeface="Calibri" pitchFamily="34" charset="0"/>
            </a:endParaRPr>
          </a:p>
        </p:txBody>
      </p:sp>
      <p:sp>
        <p:nvSpPr>
          <p:cNvPr id="4" name="Rettangolo arrotondato 3"/>
          <p:cNvSpPr/>
          <p:nvPr/>
        </p:nvSpPr>
        <p:spPr>
          <a:xfrm>
            <a:off x="381640" y="2658619"/>
            <a:ext cx="8353425" cy="720725"/>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bg1"/>
                </a:solidFill>
                <a:latin typeface="Calibri" pitchFamily="34" charset="0"/>
              </a:rPr>
              <a:t>Parte I</a:t>
            </a:r>
          </a:p>
          <a:p>
            <a:pPr algn="ctr">
              <a:defRPr/>
            </a:pPr>
            <a:r>
              <a:rPr lang="it-IT" sz="2000" b="1" smtClean="0">
                <a:solidFill>
                  <a:schemeClr val="bg1"/>
                </a:solidFill>
                <a:latin typeface="Calibri" pitchFamily="34" charset="0"/>
              </a:rPr>
              <a:t>Evoluzione del quadro di riferimento: definizioni, principi e logiche</a:t>
            </a:r>
            <a:endParaRPr lang="it-IT" sz="2000" b="1">
              <a:solidFill>
                <a:schemeClr val="bg1"/>
              </a:solidFill>
              <a:latin typeface="Calibri" pitchFamily="34" charset="0"/>
            </a:endParaRPr>
          </a:p>
        </p:txBody>
      </p:sp>
      <p:sp>
        <p:nvSpPr>
          <p:cNvPr id="5" name="Rettangolo arrotondato 4"/>
          <p:cNvSpPr/>
          <p:nvPr/>
        </p:nvSpPr>
        <p:spPr>
          <a:xfrm>
            <a:off x="381888" y="3955160"/>
            <a:ext cx="8280400" cy="782638"/>
          </a:xfrm>
          <a:prstGeom prst="roundRect">
            <a:avLst/>
          </a:prstGeom>
          <a:solidFill>
            <a:srgbClr val="66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bg1"/>
                </a:solidFill>
                <a:latin typeface="Calibri" pitchFamily="34" charset="0"/>
              </a:rPr>
              <a:t>Parte </a:t>
            </a:r>
            <a:r>
              <a:rPr lang="it-IT" sz="2000" b="1" smtClean="0">
                <a:solidFill>
                  <a:schemeClr val="bg1"/>
                </a:solidFill>
                <a:latin typeface="Calibri" pitchFamily="34" charset="0"/>
              </a:rPr>
              <a:t>II</a:t>
            </a:r>
            <a:endParaRPr lang="it-IT" sz="2000" b="1">
              <a:solidFill>
                <a:schemeClr val="bg1"/>
              </a:solidFill>
              <a:latin typeface="Calibri" pitchFamily="34" charset="0"/>
            </a:endParaRPr>
          </a:p>
          <a:p>
            <a:pPr algn="ctr">
              <a:defRPr/>
            </a:pPr>
            <a:r>
              <a:rPr lang="it-IT" sz="2000" b="1">
                <a:solidFill>
                  <a:schemeClr val="bg1"/>
                </a:solidFill>
                <a:latin typeface="Calibri" pitchFamily="34" charset="0"/>
              </a:rPr>
              <a:t>L’implementazione delle </a:t>
            </a:r>
            <a:r>
              <a:rPr lang="it-IT" sz="2000" b="1" smtClean="0">
                <a:solidFill>
                  <a:schemeClr val="bg1"/>
                </a:solidFill>
                <a:latin typeface="Calibri" pitchFamily="34" charset="0"/>
              </a:rPr>
              <a:t>opzioni: principali implicazioni</a:t>
            </a:r>
            <a:endParaRPr lang="it-IT" sz="2000" b="1">
              <a:solidFill>
                <a:schemeClr val="bg1"/>
              </a:solidFill>
              <a:latin typeface="Calibri" pitchFamily="34" charset="0"/>
            </a:endParaRPr>
          </a:p>
        </p:txBody>
      </p:sp>
      <p:sp>
        <p:nvSpPr>
          <p:cNvPr id="6" name="Freccia in giù 5"/>
          <p:cNvSpPr/>
          <p:nvPr/>
        </p:nvSpPr>
        <p:spPr>
          <a:xfrm>
            <a:off x="4342328" y="5107288"/>
            <a:ext cx="358775" cy="327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arrotondato 12"/>
          <p:cNvSpPr>
            <a:spLocks noChangeArrowheads="1"/>
          </p:cNvSpPr>
          <p:nvPr/>
        </p:nvSpPr>
        <p:spPr bwMode="auto">
          <a:xfrm>
            <a:off x="453896" y="5539336"/>
            <a:ext cx="8208963" cy="442913"/>
          </a:xfrm>
          <a:prstGeom prst="roundRect">
            <a:avLst>
              <a:gd name="adj" fmla="val 16667"/>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solidFill>
                  <a:schemeClr val="tx2">
                    <a:lumMod val="50000"/>
                  </a:schemeClr>
                </a:solidFill>
                <a:latin typeface="Calibri" pitchFamily="34" charset="0"/>
              </a:rPr>
              <a:t>Conclusioni</a:t>
            </a:r>
          </a:p>
        </p:txBody>
      </p:sp>
      <p:sp>
        <p:nvSpPr>
          <p:cNvPr id="8" name="Freccia in giù 7"/>
          <p:cNvSpPr/>
          <p:nvPr/>
        </p:nvSpPr>
        <p:spPr>
          <a:xfrm>
            <a:off x="4342452" y="3523807"/>
            <a:ext cx="358775" cy="3254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CasellaDiTesto 2"/>
          <p:cNvSpPr txBox="1">
            <a:spLocks noChangeArrowheads="1"/>
          </p:cNvSpPr>
          <p:nvPr/>
        </p:nvSpPr>
        <p:spPr bwMode="auto">
          <a:xfrm>
            <a:off x="348302" y="1883874"/>
            <a:ext cx="8458200" cy="479425"/>
          </a:xfrm>
          <a:prstGeom prst="rect">
            <a:avLst/>
          </a:prstGeom>
          <a:solidFill>
            <a:schemeClr val="bg1"/>
          </a:solidFill>
          <a:ln w="9525" cap="rnd">
            <a:solidFill>
              <a:srgbClr val="8599BD"/>
            </a:solidFill>
            <a:miter lim="800000"/>
            <a:headEnd/>
            <a:tailEnd/>
          </a:ln>
        </p:spPr>
        <p:txBody>
          <a:bodyPr>
            <a:spAutoFit/>
          </a:bodyPr>
          <a:lstStyle/>
          <a:p>
            <a:pPr marL="95250" indent="-95250" algn="ctr">
              <a:lnSpc>
                <a:spcPct val="90000"/>
              </a:lnSpc>
              <a:tabLst>
                <a:tab pos="531813" algn="l"/>
              </a:tabLst>
              <a:defRPr/>
            </a:pPr>
            <a:r>
              <a:rPr lang="it-IT" sz="2800" b="1" smtClean="0">
                <a:solidFill>
                  <a:schemeClr val="tx2">
                    <a:lumMod val="50000"/>
                  </a:schemeClr>
                </a:solidFill>
                <a:latin typeface="Calibri" pitchFamily="34" charset="0"/>
              </a:rPr>
              <a:t>Articolazione dei contenuti</a:t>
            </a:r>
            <a:endParaRPr lang="it-IT" sz="2800" b="1">
              <a:solidFill>
                <a:schemeClr val="tx2">
                  <a:lumMod val="50000"/>
                </a:schemeClr>
              </a:solidFill>
              <a:latin typeface="Calibri" pitchFamily="34" charset="0"/>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2"/>
          <p:cNvSpPr txBox="1">
            <a:spLocks noGrp="1" noChangeArrowheads="1"/>
          </p:cNvSpPr>
          <p:nvPr>
            <p:ph idx="1"/>
          </p:nvPr>
        </p:nvSpPr>
        <p:spPr>
          <a:xfrm>
            <a:off x="468313" y="1196975"/>
            <a:ext cx="8229600" cy="4524375"/>
          </a:xfrm>
          <a:solidFill>
            <a:srgbClr val="6699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r>
              <a:rPr lang="it-IT" sz="3200" b="1" kern="1200" smtClean="0">
                <a:solidFill>
                  <a:schemeClr val="bg1"/>
                </a:solidFill>
                <a:latin typeface="Calibri" pitchFamily="34" charset="0"/>
              </a:rPr>
              <a:t>Parte II</a:t>
            </a:r>
          </a:p>
          <a:p>
            <a:pPr algn="ctr">
              <a:buNone/>
              <a:defRPr/>
            </a:pPr>
            <a:endParaRPr lang="it-IT" sz="3200" b="1" smtClean="0">
              <a:solidFill>
                <a:schemeClr val="bg1"/>
              </a:solidFill>
              <a:latin typeface="Calibri" pitchFamily="34" charset="0"/>
            </a:endParaRPr>
          </a:p>
          <a:p>
            <a:pPr algn="ctr">
              <a:buNone/>
              <a:defRPr/>
            </a:pPr>
            <a:r>
              <a:rPr lang="it-IT" sz="3200" b="1" smtClean="0">
                <a:solidFill>
                  <a:schemeClr val="bg1"/>
                </a:solidFill>
                <a:latin typeface="Calibri" pitchFamily="34" charset="0"/>
              </a:rPr>
              <a:t>L’implementazione delle opzioni: </a:t>
            </a:r>
          </a:p>
          <a:p>
            <a:pPr algn="ctr">
              <a:buNone/>
              <a:defRPr/>
            </a:pPr>
            <a:r>
              <a:rPr lang="it-IT" sz="3200" b="1" smtClean="0">
                <a:solidFill>
                  <a:schemeClr val="bg1"/>
                </a:solidFill>
                <a:latin typeface="Calibri" pitchFamily="34" charset="0"/>
              </a:rPr>
              <a:t>principali implicazioni</a:t>
            </a:r>
          </a:p>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endParaRPr lang="it-IT" b="1" kern="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323850" y="2060812"/>
            <a:ext cx="8458200" cy="3108543"/>
          </a:xfrm>
          <a:prstGeom prst="rect">
            <a:avLst/>
          </a:prstGeom>
          <a:solidFill>
            <a:schemeClr val="bg1"/>
          </a:solidFill>
          <a:ln w="9525" cap="rnd">
            <a:solidFill>
              <a:srgbClr val="8599BD"/>
            </a:solidFill>
            <a:miter lim="800000"/>
            <a:headEnd/>
            <a:tailEnd/>
          </a:ln>
        </p:spPr>
        <p:txBody>
          <a:bodyPr wrap="square">
            <a:spAutoFit/>
          </a:bodyPr>
          <a:lstStyle/>
          <a:p>
            <a:pPr marL="0" lvl="1" indent="177800">
              <a:buFontTx/>
              <a:buChar char="-"/>
              <a:defRPr/>
            </a:pPr>
            <a:endParaRPr lang="it-IT" sz="1400"/>
          </a:p>
          <a:p>
            <a:pPr marL="95250">
              <a:defRPr/>
            </a:pPr>
            <a:r>
              <a:rPr lang="en-GB" sz="2800" b="1" smtClean="0">
                <a:solidFill>
                  <a:schemeClr val="accent1">
                    <a:lumMod val="50000"/>
                  </a:schemeClr>
                </a:solidFill>
                <a:latin typeface="Calibri" pitchFamily="34" charset="0"/>
              </a:rPr>
              <a:t>L’approccio </a:t>
            </a:r>
            <a:r>
              <a:rPr lang="en-GB" sz="2800" b="1" err="1">
                <a:solidFill>
                  <a:schemeClr val="accent1">
                    <a:lumMod val="50000"/>
                  </a:schemeClr>
                </a:solidFill>
                <a:latin typeface="Calibri" pitchFamily="34" charset="0"/>
              </a:rPr>
              <a:t>generale</a:t>
            </a:r>
            <a:endParaRPr lang="en-GB" sz="2800" b="1">
              <a:solidFill>
                <a:schemeClr val="accent1">
                  <a:lumMod val="50000"/>
                </a:schemeClr>
              </a:solidFill>
              <a:latin typeface="Calibri" pitchFamily="34" charset="0"/>
            </a:endParaRPr>
          </a:p>
          <a:p>
            <a:pPr marL="95250" algn="just">
              <a:spcAft>
                <a:spcPts val="1200"/>
              </a:spcAft>
              <a:defRPr/>
            </a:pPr>
            <a:endParaRPr lang="en-GB" sz="2000">
              <a:solidFill>
                <a:schemeClr val="accent1">
                  <a:lumMod val="50000"/>
                </a:schemeClr>
              </a:solidFill>
              <a:latin typeface="Calibri" pitchFamily="34" charset="0"/>
            </a:endParaRPr>
          </a:p>
          <a:p>
            <a:pPr marL="95250" algn="just">
              <a:spcAft>
                <a:spcPts val="1200"/>
              </a:spcAft>
              <a:defRPr/>
            </a:pPr>
            <a:r>
              <a:rPr lang="it-IT" sz="2000">
                <a:solidFill>
                  <a:schemeClr val="accent1">
                    <a:lumMod val="50000"/>
                  </a:schemeClr>
                </a:solidFill>
                <a:latin typeface="Calibri" pitchFamily="34" charset="0"/>
              </a:rPr>
              <a:t>L’approccio all’adozione delle opzioni di semplificazione non dovrebbe limitarsi a considerare i vantaggi “tecnici” sul piano della semplificazione amministrativa (comunque estremamente rilevanti dal punto di vista operativo) ma dovrebbe implicare anche valutazioni sul tema dell’impatto delle operazioni finanziate</a:t>
            </a:r>
            <a:r>
              <a:rPr lang="it-IT" sz="2000" smtClean="0">
                <a:solidFill>
                  <a:schemeClr val="accent1">
                    <a:lumMod val="50000"/>
                  </a:schemeClr>
                </a:solidFill>
                <a:latin typeface="Calibri" pitchFamily="34" charset="0"/>
              </a:rPr>
              <a:t>.</a:t>
            </a:r>
            <a:endParaRPr lang="it-IT" sz="1400"/>
          </a:p>
          <a:p>
            <a:pPr marL="0" lvl="1" indent="177800">
              <a:defRPr/>
            </a:pPr>
            <a:endParaRPr lang="it-IT" sz="1400"/>
          </a:p>
        </p:txBody>
      </p:sp>
      <p:sp>
        <p:nvSpPr>
          <p:cNvPr id="6" name="Rettangolo arrotondato 5"/>
          <p:cNvSpPr/>
          <p:nvPr/>
        </p:nvSpPr>
        <p:spPr>
          <a:xfrm>
            <a:off x="387303" y="1205109"/>
            <a:ext cx="8424863" cy="62369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1" indent="-342900" algn="just">
              <a:defRPr/>
            </a:pPr>
            <a:r>
              <a:rPr lang="it-IT" sz="3200" b="1" smtClean="0">
                <a:solidFill>
                  <a:schemeClr val="accent1">
                    <a:lumMod val="50000"/>
                  </a:schemeClr>
                </a:solidFill>
              </a:rPr>
              <a:t>A. La definizione del sistema di opzioni</a:t>
            </a:r>
            <a:endParaRPr lang="it-IT" sz="3200" b="1">
              <a:solidFill>
                <a:schemeClr val="accent1">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323850" y="836613"/>
            <a:ext cx="8458200" cy="1384300"/>
          </a:xfrm>
          <a:prstGeom prst="rect">
            <a:avLst/>
          </a:prstGeom>
          <a:solidFill>
            <a:schemeClr val="bg1"/>
          </a:solidFill>
          <a:ln w="9525" cap="rnd">
            <a:noFill/>
            <a:miter lim="800000"/>
            <a:headEnd/>
            <a:tailEnd/>
          </a:ln>
        </p:spPr>
        <p:txBody>
          <a:bodyPr>
            <a:spAutoFit/>
          </a:bodyPr>
          <a:lstStyle/>
          <a:p>
            <a:pPr marL="342900" indent="-342900" algn="just">
              <a:defRPr/>
            </a:pPr>
            <a:r>
              <a:rPr lang="it-IT" b="1">
                <a:solidFill>
                  <a:srgbClr val="92D050"/>
                </a:solidFill>
              </a:rPr>
              <a:t>La definizione del sistema di opzioni</a:t>
            </a:r>
          </a:p>
          <a:p>
            <a:pPr marL="0" lvl="1" indent="177800">
              <a:buFontTx/>
              <a:buChar char="-"/>
              <a:defRPr/>
            </a:pPr>
            <a:endParaRPr lang="it-IT" sz="1400">
              <a:solidFill>
                <a:schemeClr val="accent1">
                  <a:lumMod val="50000"/>
                </a:schemeClr>
              </a:solidFill>
            </a:endParaRPr>
          </a:p>
          <a:p>
            <a:pPr algn="just">
              <a:defRPr/>
            </a:pPr>
            <a:r>
              <a:rPr lang="en-GB" sz="2000" b="1">
                <a:solidFill>
                  <a:schemeClr val="accent1">
                    <a:lumMod val="50000"/>
                  </a:schemeClr>
                </a:solidFill>
                <a:latin typeface="Calibri" pitchFamily="34" charset="0"/>
              </a:rPr>
              <a:t>Il </a:t>
            </a:r>
            <a:r>
              <a:rPr lang="en-GB" sz="2000" b="1" err="1">
                <a:solidFill>
                  <a:schemeClr val="accent1">
                    <a:lumMod val="50000"/>
                  </a:schemeClr>
                </a:solidFill>
                <a:latin typeface="Calibri" pitchFamily="34" charset="0"/>
              </a:rPr>
              <a:t>processo</a:t>
            </a:r>
            <a:r>
              <a:rPr lang="en-GB" sz="2000" b="1">
                <a:solidFill>
                  <a:schemeClr val="accent1">
                    <a:lumMod val="50000"/>
                  </a:schemeClr>
                </a:solidFill>
                <a:latin typeface="Calibri" pitchFamily="34" charset="0"/>
              </a:rPr>
              <a:t> </a:t>
            </a:r>
            <a:r>
              <a:rPr lang="en-GB" sz="2000" b="1" err="1">
                <a:solidFill>
                  <a:schemeClr val="accent1">
                    <a:lumMod val="50000"/>
                  </a:schemeClr>
                </a:solidFill>
                <a:latin typeface="Calibri" pitchFamily="34" charset="0"/>
              </a:rPr>
              <a:t>di</a:t>
            </a:r>
            <a:r>
              <a:rPr lang="en-GB" sz="2000" b="1">
                <a:solidFill>
                  <a:schemeClr val="accent1">
                    <a:lumMod val="50000"/>
                  </a:schemeClr>
                </a:solidFill>
                <a:latin typeface="Calibri" pitchFamily="34" charset="0"/>
              </a:rPr>
              <a:t> decision making: chi </a:t>
            </a:r>
            <a:r>
              <a:rPr lang="en-GB" sz="2000" b="1" err="1">
                <a:solidFill>
                  <a:schemeClr val="accent1">
                    <a:lumMod val="50000"/>
                  </a:schemeClr>
                </a:solidFill>
                <a:latin typeface="Calibri" pitchFamily="34" charset="0"/>
              </a:rPr>
              <a:t>coinvolgere</a:t>
            </a:r>
            <a:r>
              <a:rPr lang="en-GB" sz="2000" b="1">
                <a:solidFill>
                  <a:schemeClr val="accent1">
                    <a:lumMod val="50000"/>
                  </a:schemeClr>
                </a:solidFill>
                <a:latin typeface="Calibri" pitchFamily="34" charset="0"/>
              </a:rPr>
              <a:t> e in </a:t>
            </a:r>
            <a:r>
              <a:rPr lang="en-GB" sz="2000" b="1" err="1">
                <a:solidFill>
                  <a:schemeClr val="accent1">
                    <a:lumMod val="50000"/>
                  </a:schemeClr>
                </a:solidFill>
                <a:latin typeface="Calibri" pitchFamily="34" charset="0"/>
              </a:rPr>
              <a:t>quale</a:t>
            </a:r>
            <a:r>
              <a:rPr lang="en-GB" sz="2000" b="1">
                <a:solidFill>
                  <a:schemeClr val="accent1">
                    <a:lumMod val="50000"/>
                  </a:schemeClr>
                </a:solidFill>
                <a:latin typeface="Calibri" pitchFamily="34" charset="0"/>
              </a:rPr>
              <a:t> </a:t>
            </a:r>
            <a:r>
              <a:rPr lang="en-GB" sz="2000" b="1" err="1">
                <a:solidFill>
                  <a:schemeClr val="accent1">
                    <a:lumMod val="50000"/>
                  </a:schemeClr>
                </a:solidFill>
                <a:latin typeface="Calibri" pitchFamily="34" charset="0"/>
              </a:rPr>
              <a:t>misura</a:t>
            </a:r>
            <a:r>
              <a:rPr lang="en-GB" sz="2000" b="1">
                <a:solidFill>
                  <a:schemeClr val="accent1">
                    <a:lumMod val="50000"/>
                  </a:schemeClr>
                </a:solidFill>
                <a:latin typeface="Calibri" pitchFamily="34" charset="0"/>
              </a:rPr>
              <a:t>?</a:t>
            </a:r>
          </a:p>
          <a:p>
            <a:pPr marL="0" lvl="1" indent="177800">
              <a:defRPr/>
            </a:pPr>
            <a:endParaRPr lang="it-IT"/>
          </a:p>
          <a:p>
            <a:pPr marL="0" lvl="1" indent="177800">
              <a:defRPr/>
            </a:pPr>
            <a:endParaRPr lang="it-IT" sz="1400"/>
          </a:p>
        </p:txBody>
      </p:sp>
      <p:pic>
        <p:nvPicPr>
          <p:cNvPr id="30725" name="Picture 8"/>
          <p:cNvPicPr>
            <a:picLocks noChangeAspect="1" noChangeArrowheads="1"/>
          </p:cNvPicPr>
          <p:nvPr/>
        </p:nvPicPr>
        <p:blipFill>
          <a:blip r:embed="rId2" cstate="print"/>
          <a:srcRect/>
          <a:stretch>
            <a:fillRect/>
          </a:stretch>
        </p:blipFill>
        <p:spPr bwMode="auto">
          <a:xfrm>
            <a:off x="0" y="1789113"/>
            <a:ext cx="9148763" cy="473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Segnaposto numero diapositiva 8"/>
          <p:cNvSpPr>
            <a:spLocks noGrp="1"/>
          </p:cNvSpPr>
          <p:nvPr>
            <p:ph type="sldNum" sz="quarter" idx="12"/>
          </p:nvPr>
        </p:nvSpPr>
        <p:spPr>
          <a:noFill/>
        </p:spPr>
        <p:txBody>
          <a:bodyPr/>
          <a:lstStyle/>
          <a:p>
            <a:fld id="{FD870EF7-31B8-4391-A827-204D1EC31CFB}" type="slidenum">
              <a:rPr lang="it-IT" smtClean="0"/>
              <a:pPr/>
              <a:t>33</a:t>
            </a:fld>
            <a:endParaRPr lang="it-IT" smtClean="0"/>
          </a:p>
        </p:txBody>
      </p:sp>
      <p:sp>
        <p:nvSpPr>
          <p:cNvPr id="31748" name="CasellaDiTesto 4"/>
          <p:cNvSpPr txBox="1">
            <a:spLocks noChangeArrowheads="1"/>
          </p:cNvSpPr>
          <p:nvPr/>
        </p:nvSpPr>
        <p:spPr bwMode="auto">
          <a:xfrm>
            <a:off x="323850" y="863179"/>
            <a:ext cx="8458200" cy="615553"/>
          </a:xfrm>
          <a:prstGeom prst="rect">
            <a:avLst/>
          </a:prstGeom>
          <a:solidFill>
            <a:schemeClr val="bg1"/>
          </a:solidFill>
          <a:ln w="9525" cap="rnd">
            <a:noFill/>
            <a:miter lim="800000"/>
            <a:headEnd/>
            <a:tailEnd/>
          </a:ln>
        </p:spPr>
        <p:txBody>
          <a:bodyPr>
            <a:spAutoFit/>
          </a:bodyPr>
          <a:lstStyle/>
          <a:p>
            <a:pPr marL="0" lvl="1" indent="177800">
              <a:buFontTx/>
              <a:buChar char="-"/>
            </a:pPr>
            <a:endParaRPr lang="it-IT" sz="1400"/>
          </a:p>
          <a:p>
            <a:pPr marL="0" lvl="1" indent="177800"/>
            <a:r>
              <a:rPr lang="en-GB" sz="2000" b="1">
                <a:solidFill>
                  <a:schemeClr val="accent1">
                    <a:lumMod val="50000"/>
                  </a:schemeClr>
                </a:solidFill>
                <a:latin typeface="Calibri" pitchFamily="34" charset="0"/>
              </a:rPr>
              <a:t>Il processo di decision making:  l’assunzione di scelte </a:t>
            </a:r>
            <a:r>
              <a:rPr lang="en-GB" sz="2000" b="1" smtClean="0">
                <a:solidFill>
                  <a:schemeClr val="accent1">
                    <a:lumMod val="50000"/>
                  </a:schemeClr>
                </a:solidFill>
                <a:latin typeface="Calibri" pitchFamily="34" charset="0"/>
              </a:rPr>
              <a:t>condivise</a:t>
            </a:r>
            <a:endParaRPr lang="it-IT" sz="1400">
              <a:solidFill>
                <a:schemeClr val="accent1">
                  <a:lumMod val="50000"/>
                </a:schemeClr>
              </a:solidFill>
            </a:endParaRPr>
          </a:p>
        </p:txBody>
      </p:sp>
      <p:sp>
        <p:nvSpPr>
          <p:cNvPr id="6" name="Rettangolo arrotondato 5"/>
          <p:cNvSpPr/>
          <p:nvPr/>
        </p:nvSpPr>
        <p:spPr>
          <a:xfrm>
            <a:off x="179388" y="1557338"/>
            <a:ext cx="3887787" cy="504031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262673"/>
              </a:solidFill>
              <a:latin typeface="Calibri" pitchFamily="34" charset="0"/>
            </a:endParaRPr>
          </a:p>
          <a:p>
            <a:pPr algn="ctr">
              <a:defRPr/>
            </a:pPr>
            <a:r>
              <a:rPr lang="en-US" sz="2000" b="1" err="1">
                <a:solidFill>
                  <a:srgbClr val="262673"/>
                </a:solidFill>
                <a:latin typeface="Calibri" pitchFamily="34" charset="0"/>
              </a:rPr>
              <a:t>Posizioni</a:t>
            </a:r>
            <a:r>
              <a:rPr lang="en-US" sz="2000" b="1">
                <a:solidFill>
                  <a:srgbClr val="262673"/>
                </a:solidFill>
                <a:latin typeface="Calibri" pitchFamily="34" charset="0"/>
              </a:rPr>
              <a:t> </a:t>
            </a:r>
            <a:r>
              <a:rPr lang="en-US" sz="2000" b="1" err="1">
                <a:solidFill>
                  <a:srgbClr val="262673"/>
                </a:solidFill>
                <a:latin typeface="Calibri" pitchFamily="34" charset="0"/>
              </a:rPr>
              <a:t>contrarie</a:t>
            </a:r>
            <a:r>
              <a:rPr lang="en-US" sz="2000" b="1">
                <a:solidFill>
                  <a:srgbClr val="262673"/>
                </a:solidFill>
                <a:latin typeface="Calibri" pitchFamily="34" charset="0"/>
              </a:rPr>
              <a:t> </a:t>
            </a:r>
            <a:r>
              <a:rPr lang="en-US" sz="2000" b="1" err="1">
                <a:solidFill>
                  <a:srgbClr val="262673"/>
                </a:solidFill>
                <a:latin typeface="Calibri" pitchFamily="34" charset="0"/>
              </a:rPr>
              <a:t>più</a:t>
            </a:r>
            <a:r>
              <a:rPr lang="en-US" sz="2000" b="1">
                <a:solidFill>
                  <a:srgbClr val="262673"/>
                </a:solidFill>
                <a:latin typeface="Calibri" pitchFamily="34" charset="0"/>
              </a:rPr>
              <a:t> </a:t>
            </a:r>
            <a:r>
              <a:rPr lang="en-US" sz="2000" b="1" err="1">
                <a:solidFill>
                  <a:srgbClr val="262673"/>
                </a:solidFill>
                <a:latin typeface="Calibri" pitchFamily="34" charset="0"/>
              </a:rPr>
              <a:t>frequenti</a:t>
            </a:r>
            <a:r>
              <a:rPr lang="en-US" sz="2000" b="1">
                <a:solidFill>
                  <a:srgbClr val="262673"/>
                </a:solidFill>
                <a:latin typeface="Calibri" pitchFamily="34" charset="0"/>
              </a:rPr>
              <a:t>:</a:t>
            </a:r>
          </a:p>
          <a:p>
            <a:pPr algn="ctr">
              <a:defRPr/>
            </a:pPr>
            <a:endParaRPr lang="en-US" b="1">
              <a:solidFill>
                <a:srgbClr val="262673"/>
              </a:solidFill>
              <a:latin typeface="Calibri" pitchFamily="34" charset="0"/>
            </a:endParaRPr>
          </a:p>
          <a:p>
            <a:pPr marL="177800" indent="-177800">
              <a:defRPr/>
            </a:pPr>
            <a:r>
              <a:rPr lang="en-US" b="1">
                <a:solidFill>
                  <a:srgbClr val="262673"/>
                </a:solidFill>
                <a:latin typeface="Calibri" pitchFamily="34" charset="0"/>
              </a:rPr>
              <a:t>-	</a:t>
            </a:r>
            <a:r>
              <a:rPr lang="it-IT">
                <a:solidFill>
                  <a:srgbClr val="262673"/>
                </a:solidFill>
                <a:latin typeface="Calibri" pitchFamily="34" charset="0"/>
              </a:rPr>
              <a:t>Rischio di un </a:t>
            </a:r>
            <a:r>
              <a:rPr lang="it-IT" b="1">
                <a:solidFill>
                  <a:srgbClr val="262673"/>
                </a:solidFill>
                <a:latin typeface="Calibri" pitchFamily="34" charset="0"/>
              </a:rPr>
              <a:t>uso distorto delle risorse </a:t>
            </a:r>
            <a:r>
              <a:rPr lang="it-IT">
                <a:solidFill>
                  <a:srgbClr val="262673"/>
                </a:solidFill>
                <a:latin typeface="Calibri" pitchFamily="34" charset="0"/>
              </a:rPr>
              <a:t>da parte dei beneficiari</a:t>
            </a:r>
          </a:p>
          <a:p>
            <a:pPr marL="177800" indent="-177800">
              <a:defRPr/>
            </a:pPr>
            <a:r>
              <a:rPr lang="en-US" b="1">
                <a:solidFill>
                  <a:srgbClr val="262673"/>
                </a:solidFill>
                <a:latin typeface="Calibri" pitchFamily="34" charset="0"/>
              </a:rPr>
              <a:t>-	</a:t>
            </a:r>
            <a:r>
              <a:rPr lang="it-IT" b="1">
                <a:solidFill>
                  <a:srgbClr val="262673"/>
                </a:solidFill>
                <a:latin typeface="Calibri" pitchFamily="34" charset="0"/>
              </a:rPr>
              <a:t>Insussistenza dei presupposti </a:t>
            </a:r>
            <a:r>
              <a:rPr lang="it-IT">
                <a:solidFill>
                  <a:srgbClr val="262673"/>
                </a:solidFill>
                <a:latin typeface="Calibri" pitchFamily="34" charset="0"/>
              </a:rPr>
              <a:t>per la definizione del sistema (la metodologia è troppo complessa, mancano dei riferimenti certi,  mancano basi dati omogenee e coerenti)</a:t>
            </a:r>
          </a:p>
          <a:p>
            <a:pPr marL="177800" indent="-177800">
              <a:defRPr/>
            </a:pPr>
            <a:r>
              <a:rPr lang="en-US" b="1">
                <a:solidFill>
                  <a:srgbClr val="262673"/>
                </a:solidFill>
                <a:latin typeface="Calibri" pitchFamily="34" charset="0"/>
              </a:rPr>
              <a:t>-	</a:t>
            </a:r>
            <a:r>
              <a:rPr lang="it-IT" b="1">
                <a:solidFill>
                  <a:srgbClr val="262673"/>
                </a:solidFill>
                <a:latin typeface="Calibri" pitchFamily="34" charset="0"/>
              </a:rPr>
              <a:t>Elevata complessità dei processi di gestione</a:t>
            </a:r>
            <a:r>
              <a:rPr lang="it-IT">
                <a:solidFill>
                  <a:srgbClr val="262673"/>
                </a:solidFill>
                <a:latin typeface="Calibri" pitchFamily="34" charset="0"/>
              </a:rPr>
              <a:t>, che comporta eccessivi “investimenti”, sul piano organizzativo e tecnico, per l’implementazione del sistema</a:t>
            </a:r>
            <a:endParaRPr lang="en-US">
              <a:solidFill>
                <a:srgbClr val="262673"/>
              </a:solidFill>
              <a:latin typeface="Calibri" pitchFamily="34" charset="0"/>
            </a:endParaRPr>
          </a:p>
        </p:txBody>
      </p:sp>
      <p:sp>
        <p:nvSpPr>
          <p:cNvPr id="8" name="Rettangolo arrotondato 7"/>
          <p:cNvSpPr/>
          <p:nvPr/>
        </p:nvSpPr>
        <p:spPr>
          <a:xfrm>
            <a:off x="5076825" y="1557338"/>
            <a:ext cx="3889375" cy="504031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accent1">
                    <a:lumMod val="50000"/>
                  </a:schemeClr>
                </a:solidFill>
                <a:latin typeface="Calibri" pitchFamily="34" charset="0"/>
              </a:rPr>
              <a:t>Presupposti per una corretta valutazione </a:t>
            </a:r>
          </a:p>
          <a:p>
            <a:pPr algn="ctr">
              <a:defRPr/>
            </a:pPr>
            <a:endParaRPr lang="en-US">
              <a:solidFill>
                <a:schemeClr val="accent1">
                  <a:lumMod val="50000"/>
                </a:schemeClr>
              </a:solidFill>
              <a:latin typeface="Calibri" pitchFamily="34" charset="0"/>
            </a:endParaRPr>
          </a:p>
          <a:p>
            <a:pPr marL="273050" indent="-177800">
              <a:buFontTx/>
              <a:buChar char="-"/>
              <a:tabLst>
                <a:tab pos="273050" algn="l"/>
              </a:tabLst>
              <a:defRPr/>
            </a:pPr>
            <a:r>
              <a:rPr lang="it-IT" b="1">
                <a:solidFill>
                  <a:schemeClr val="accent1">
                    <a:lumMod val="50000"/>
                  </a:schemeClr>
                </a:solidFill>
                <a:latin typeface="Calibri" pitchFamily="34" charset="0"/>
              </a:rPr>
              <a:t>una adeguata conoscenza e padronanza delle norme dei documenti interpretativi, </a:t>
            </a:r>
            <a:r>
              <a:rPr lang="it-IT">
                <a:solidFill>
                  <a:schemeClr val="accent1">
                    <a:lumMod val="50000"/>
                  </a:schemeClr>
                </a:solidFill>
                <a:latin typeface="Calibri" pitchFamily="34" charset="0"/>
              </a:rPr>
              <a:t>non solo a livello tecnico (disposizioni puntuali), ma soprattutto sul piano degli obiettivi e delle logiche sottesi alle norme stesse</a:t>
            </a:r>
            <a:endParaRPr lang="en-US">
              <a:solidFill>
                <a:schemeClr val="accent1">
                  <a:lumMod val="50000"/>
                </a:schemeClr>
              </a:solidFill>
              <a:latin typeface="Calibri" pitchFamily="34" charset="0"/>
            </a:endParaRPr>
          </a:p>
          <a:p>
            <a:pPr marL="273050" indent="-177800">
              <a:buFontTx/>
              <a:buChar char="-"/>
              <a:tabLst>
                <a:tab pos="273050" algn="l"/>
              </a:tabLst>
              <a:defRPr/>
            </a:pPr>
            <a:r>
              <a:rPr lang="it-IT" b="1">
                <a:solidFill>
                  <a:schemeClr val="accent1">
                    <a:lumMod val="50000"/>
                  </a:schemeClr>
                </a:solidFill>
                <a:latin typeface="Calibri" pitchFamily="34" charset="0"/>
              </a:rPr>
              <a:t>la volontà di compiere quello che in più sedi è stato definito un vero e proprio “salto culturale”</a:t>
            </a:r>
          </a:p>
        </p:txBody>
      </p:sp>
      <p:sp>
        <p:nvSpPr>
          <p:cNvPr id="9" name="Freccia bidirezionale orizzontale 8"/>
          <p:cNvSpPr/>
          <p:nvPr/>
        </p:nvSpPr>
        <p:spPr>
          <a:xfrm>
            <a:off x="4068763" y="2898775"/>
            <a:ext cx="1008062" cy="5762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323850" y="1040603"/>
            <a:ext cx="8458200" cy="1107996"/>
          </a:xfrm>
          <a:prstGeom prst="rect">
            <a:avLst/>
          </a:prstGeom>
          <a:solidFill>
            <a:schemeClr val="bg1"/>
          </a:solidFill>
          <a:ln w="9525" cap="rnd">
            <a:solidFill>
              <a:schemeClr val="bg1"/>
            </a:solidFill>
            <a:miter lim="800000"/>
            <a:headEnd/>
            <a:tailEnd/>
          </a:ln>
        </p:spPr>
        <p:txBody>
          <a:bodyPr wrap="square">
            <a:spAutoFit/>
          </a:bodyPr>
          <a:lstStyle/>
          <a:p>
            <a:pPr marL="342900" indent="-342900" algn="ctr">
              <a:defRPr/>
            </a:pPr>
            <a:r>
              <a:rPr lang="it-IT" sz="2600" b="1">
                <a:solidFill>
                  <a:schemeClr val="accent1">
                    <a:lumMod val="50000"/>
                  </a:schemeClr>
                </a:solidFill>
              </a:rPr>
              <a:t>La “mappa del processo di definizione del sistema: </a:t>
            </a:r>
            <a:endParaRPr lang="it-IT" sz="2600" b="1" smtClean="0">
              <a:solidFill>
                <a:schemeClr val="accent1">
                  <a:lumMod val="50000"/>
                </a:schemeClr>
              </a:solidFill>
            </a:endParaRPr>
          </a:p>
          <a:p>
            <a:pPr marL="342900" indent="-342900" algn="ctr">
              <a:defRPr/>
            </a:pPr>
            <a:r>
              <a:rPr lang="it-IT" sz="2600" b="1" smtClean="0">
                <a:solidFill>
                  <a:schemeClr val="accent1">
                    <a:lumMod val="50000"/>
                  </a:schemeClr>
                </a:solidFill>
              </a:rPr>
              <a:t>una </a:t>
            </a:r>
            <a:r>
              <a:rPr lang="it-IT" sz="2600" b="1">
                <a:solidFill>
                  <a:schemeClr val="accent1">
                    <a:lumMod val="50000"/>
                  </a:schemeClr>
                </a:solidFill>
              </a:rPr>
              <a:t>possibile </a:t>
            </a:r>
            <a:r>
              <a:rPr lang="it-IT" sz="2600" b="1" smtClean="0">
                <a:solidFill>
                  <a:schemeClr val="accent1">
                    <a:lumMod val="50000"/>
                  </a:schemeClr>
                </a:solidFill>
              </a:rPr>
              <a:t>rappresentazione</a:t>
            </a:r>
            <a:endParaRPr lang="it-IT" b="1">
              <a:solidFill>
                <a:schemeClr val="accent1">
                  <a:lumMod val="50000"/>
                </a:schemeClr>
              </a:solidFill>
            </a:endParaRPr>
          </a:p>
          <a:p>
            <a:pPr marL="0" lvl="1" indent="177800">
              <a:defRPr/>
            </a:pPr>
            <a:endParaRPr lang="it-IT" sz="1400">
              <a:solidFill>
                <a:schemeClr val="accent1">
                  <a:lumMod val="50000"/>
                </a:schemeClr>
              </a:solidFill>
            </a:endParaRPr>
          </a:p>
        </p:txBody>
      </p:sp>
      <p:sp>
        <p:nvSpPr>
          <p:cNvPr id="6" name="Rettangolo arrotondato 5"/>
          <p:cNvSpPr/>
          <p:nvPr/>
        </p:nvSpPr>
        <p:spPr>
          <a:xfrm>
            <a:off x="1444294" y="2644393"/>
            <a:ext cx="7056438" cy="39154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Selezione</a:t>
            </a:r>
            <a:r>
              <a:rPr lang="en-GB" sz="1800" b="1" smtClean="0">
                <a:solidFill>
                  <a:schemeClr val="tx2">
                    <a:lumMod val="50000"/>
                  </a:schemeClr>
                </a:solidFill>
                <a:latin typeface="Calibri" pitchFamily="34" charset="0"/>
              </a:rPr>
              <a:t> e </a:t>
            </a:r>
            <a:r>
              <a:rPr lang="en-GB" sz="1800" b="1" err="1" smtClean="0">
                <a:solidFill>
                  <a:schemeClr val="tx2">
                    <a:lumMod val="50000"/>
                  </a:schemeClr>
                </a:solidFill>
                <a:latin typeface="Calibri" pitchFamily="34" charset="0"/>
              </a:rPr>
              <a:t>definizione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delle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azioni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oggetto</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standardizzazione</a:t>
            </a:r>
            <a:endParaRPr lang="it-IT" sz="1800" b="1">
              <a:solidFill>
                <a:schemeClr val="tx2">
                  <a:lumMod val="50000"/>
                </a:schemeClr>
              </a:solidFill>
              <a:latin typeface="Calibri" pitchFamily="34" charset="0"/>
            </a:endParaRPr>
          </a:p>
        </p:txBody>
      </p:sp>
      <p:sp>
        <p:nvSpPr>
          <p:cNvPr id="8" name="Rettangolo arrotondato 7"/>
          <p:cNvSpPr/>
          <p:nvPr/>
        </p:nvSpPr>
        <p:spPr>
          <a:xfrm>
            <a:off x="1423657" y="3152174"/>
            <a:ext cx="7058025"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Identificazione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parametri</a:t>
            </a:r>
            <a:r>
              <a:rPr lang="en-GB" sz="1800" b="1" smtClean="0">
                <a:solidFill>
                  <a:schemeClr val="tx2">
                    <a:lumMod val="50000"/>
                  </a:schemeClr>
                </a:solidFill>
                <a:latin typeface="Calibri" pitchFamily="34" charset="0"/>
              </a:rPr>
              <a:t> standard </a:t>
            </a:r>
          </a:p>
        </p:txBody>
      </p:sp>
      <p:sp>
        <p:nvSpPr>
          <p:cNvPr id="9" name="Rettangolo arrotondato 8"/>
          <p:cNvSpPr/>
          <p:nvPr/>
        </p:nvSpPr>
        <p:spPr>
          <a:xfrm>
            <a:off x="1449057" y="3688839"/>
            <a:ext cx="7056437"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Determinazione</a:t>
            </a:r>
            <a:r>
              <a:rPr lang="en-GB" sz="1800" b="1" smtClean="0">
                <a:solidFill>
                  <a:schemeClr val="tx2">
                    <a:lumMod val="50000"/>
                  </a:schemeClr>
                </a:solidFill>
                <a:latin typeface="Calibri" pitchFamily="34" charset="0"/>
              </a:rPr>
              <a:t> del </a:t>
            </a:r>
            <a:r>
              <a:rPr lang="en-GB" sz="1800" b="1" err="1" smtClean="0">
                <a:solidFill>
                  <a:schemeClr val="tx2">
                    <a:lumMod val="50000"/>
                  </a:schemeClr>
                </a:solidFill>
                <a:latin typeface="Calibri" pitchFamily="34" charset="0"/>
              </a:rPr>
              <a:t>valore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degli</a:t>
            </a:r>
            <a:r>
              <a:rPr lang="en-GB" sz="1800" b="1" smtClean="0">
                <a:solidFill>
                  <a:schemeClr val="tx2">
                    <a:lumMod val="50000"/>
                  </a:schemeClr>
                </a:solidFill>
                <a:latin typeface="Calibri" pitchFamily="34" charset="0"/>
              </a:rPr>
              <a:t> standard </a:t>
            </a:r>
            <a:r>
              <a:rPr lang="en-GB" sz="1800" b="1" err="1" smtClean="0">
                <a:solidFill>
                  <a:schemeClr val="tx2">
                    <a:lumMod val="50000"/>
                  </a:schemeClr>
                </a:solidFill>
                <a:latin typeface="Calibri" pitchFamily="34" charset="0"/>
              </a:rPr>
              <a:t>di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costo</a:t>
            </a:r>
            <a:endParaRPr lang="it-IT" sz="1800" b="1">
              <a:solidFill>
                <a:schemeClr val="tx2">
                  <a:lumMod val="50000"/>
                </a:schemeClr>
              </a:solidFill>
              <a:latin typeface="Calibri" pitchFamily="34" charset="0"/>
            </a:endParaRPr>
          </a:p>
        </p:txBody>
      </p:sp>
      <p:sp>
        <p:nvSpPr>
          <p:cNvPr id="10" name="Rettangolo arrotondato 9"/>
          <p:cNvSpPr/>
          <p:nvPr/>
        </p:nvSpPr>
        <p:spPr>
          <a:xfrm>
            <a:off x="1464932" y="4239153"/>
            <a:ext cx="7056437" cy="48658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Definizione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criteri</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delle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condizioni</a:t>
            </a:r>
            <a:r>
              <a:rPr lang="en-GB" sz="1800" b="1" smtClean="0">
                <a:solidFill>
                  <a:schemeClr val="tx2">
                    <a:lumMod val="50000"/>
                  </a:schemeClr>
                </a:solidFill>
                <a:latin typeface="Calibri" pitchFamily="34" charset="0"/>
              </a:rPr>
              <a:t> per la </a:t>
            </a:r>
            <a:r>
              <a:rPr lang="en-GB" sz="1800" b="1" err="1" smtClean="0">
                <a:solidFill>
                  <a:schemeClr val="tx2">
                    <a:lumMod val="50000"/>
                  </a:schemeClr>
                </a:solidFill>
                <a:latin typeface="Calibri" pitchFamily="34" charset="0"/>
              </a:rPr>
              <a:t>determinazione</a:t>
            </a:r>
            <a:r>
              <a:rPr lang="en-GB" sz="1800" b="1" smtClean="0">
                <a:solidFill>
                  <a:schemeClr val="tx2">
                    <a:lumMod val="50000"/>
                  </a:schemeClr>
                </a:solidFill>
                <a:latin typeface="Calibri" pitchFamily="34" charset="0"/>
              </a:rPr>
              <a:t> del </a:t>
            </a:r>
            <a:r>
              <a:rPr lang="en-GB" sz="1800" b="1" err="1" smtClean="0">
                <a:solidFill>
                  <a:schemeClr val="tx2">
                    <a:lumMod val="50000"/>
                  </a:schemeClr>
                </a:solidFill>
                <a:latin typeface="Calibri" pitchFamily="34" charset="0"/>
              </a:rPr>
              <a:t>valore</a:t>
            </a:r>
            <a:r>
              <a:rPr lang="en-GB" sz="1800" b="1" smtClean="0">
                <a:solidFill>
                  <a:schemeClr val="tx2">
                    <a:lumMod val="50000"/>
                  </a:schemeClr>
                </a:solidFill>
                <a:latin typeface="Calibri" pitchFamily="34" charset="0"/>
              </a:rPr>
              <a:t> della </a:t>
            </a:r>
            <a:r>
              <a:rPr lang="en-GB" sz="1800" b="1" err="1" smtClean="0">
                <a:solidFill>
                  <a:schemeClr val="tx2">
                    <a:lumMod val="50000"/>
                  </a:schemeClr>
                </a:solidFill>
                <a:latin typeface="Calibri" pitchFamily="34" charset="0"/>
              </a:rPr>
              <a:t>sovvenzione</a:t>
            </a:r>
            <a:endParaRPr lang="it-IT" sz="1800" b="1">
              <a:solidFill>
                <a:schemeClr val="tx2">
                  <a:lumMod val="50000"/>
                </a:schemeClr>
              </a:solidFill>
              <a:latin typeface="Calibri" pitchFamily="34" charset="0"/>
            </a:endParaRPr>
          </a:p>
        </p:txBody>
      </p:sp>
      <p:sp>
        <p:nvSpPr>
          <p:cNvPr id="11" name="Rettangolo arrotondato 10"/>
          <p:cNvSpPr/>
          <p:nvPr/>
        </p:nvSpPr>
        <p:spPr>
          <a:xfrm>
            <a:off x="1449057" y="4891396"/>
            <a:ext cx="7056437"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Orientamento</a:t>
            </a:r>
            <a:r>
              <a:rPr lang="en-GB" sz="1800" b="1" smtClean="0">
                <a:solidFill>
                  <a:schemeClr val="tx2">
                    <a:lumMod val="50000"/>
                  </a:schemeClr>
                </a:solidFill>
                <a:latin typeface="Calibri" pitchFamily="34" charset="0"/>
              </a:rPr>
              <a:t> del </a:t>
            </a:r>
            <a:r>
              <a:rPr lang="en-GB" sz="1800" b="1" err="1" smtClean="0">
                <a:solidFill>
                  <a:schemeClr val="tx2">
                    <a:lumMod val="50000"/>
                  </a:schemeClr>
                </a:solidFill>
                <a:latin typeface="Calibri" pitchFamily="34" charset="0"/>
              </a:rPr>
              <a:t>sistema</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processo</a:t>
            </a:r>
            <a:r>
              <a:rPr lang="en-GB" sz="1800" b="1" smtClean="0">
                <a:solidFill>
                  <a:schemeClr val="tx2">
                    <a:lumMod val="50000"/>
                  </a:schemeClr>
                </a:solidFill>
                <a:latin typeface="Calibri" pitchFamily="34" charset="0"/>
              </a:rPr>
              <a:t> e/o </a:t>
            </a:r>
            <a:r>
              <a:rPr lang="en-GB" sz="1800" b="1" err="1" smtClean="0">
                <a:solidFill>
                  <a:schemeClr val="tx2">
                    <a:lumMod val="50000"/>
                  </a:schemeClr>
                </a:solidFill>
                <a:latin typeface="Calibri" pitchFamily="34" charset="0"/>
              </a:rPr>
              <a:t>risultato</a:t>
            </a:r>
            <a:endParaRPr lang="it-IT" sz="1800" b="1">
              <a:solidFill>
                <a:schemeClr val="tx2">
                  <a:lumMod val="50000"/>
                </a:schemeClr>
              </a:solidFill>
              <a:latin typeface="Calibri" pitchFamily="34" charset="0"/>
            </a:endParaRPr>
          </a:p>
        </p:txBody>
      </p:sp>
      <p:sp>
        <p:nvSpPr>
          <p:cNvPr id="12" name="Rettangolo arrotondato 11"/>
          <p:cNvSpPr/>
          <p:nvPr/>
        </p:nvSpPr>
        <p:spPr>
          <a:xfrm>
            <a:off x="509257" y="2644393"/>
            <a:ext cx="638175" cy="39154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1</a:t>
            </a:r>
            <a:endParaRPr lang="it-IT" sz="1800" b="1">
              <a:solidFill>
                <a:schemeClr val="tx2">
                  <a:lumMod val="50000"/>
                </a:schemeClr>
              </a:solidFill>
              <a:latin typeface="Calibri" pitchFamily="34" charset="0"/>
            </a:endParaRPr>
          </a:p>
        </p:txBody>
      </p:sp>
      <p:sp>
        <p:nvSpPr>
          <p:cNvPr id="13" name="Rettangolo arrotondato 12"/>
          <p:cNvSpPr/>
          <p:nvPr/>
        </p:nvSpPr>
        <p:spPr>
          <a:xfrm>
            <a:off x="488619" y="3152174"/>
            <a:ext cx="639763"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2</a:t>
            </a:r>
            <a:endParaRPr lang="it-IT" sz="1800" b="1">
              <a:solidFill>
                <a:schemeClr val="tx2">
                  <a:lumMod val="50000"/>
                </a:schemeClr>
              </a:solidFill>
              <a:latin typeface="Calibri" pitchFamily="34" charset="0"/>
            </a:endParaRPr>
          </a:p>
        </p:txBody>
      </p:sp>
      <p:sp>
        <p:nvSpPr>
          <p:cNvPr id="14" name="Rettangolo arrotondato 13"/>
          <p:cNvSpPr/>
          <p:nvPr/>
        </p:nvSpPr>
        <p:spPr>
          <a:xfrm>
            <a:off x="512432" y="3688839"/>
            <a:ext cx="639762"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3</a:t>
            </a:r>
            <a:endParaRPr lang="it-IT" sz="1800" b="1">
              <a:solidFill>
                <a:schemeClr val="tx2">
                  <a:lumMod val="50000"/>
                </a:schemeClr>
              </a:solidFill>
              <a:latin typeface="Calibri" pitchFamily="34" charset="0"/>
            </a:endParaRPr>
          </a:p>
        </p:txBody>
      </p:sp>
      <p:sp>
        <p:nvSpPr>
          <p:cNvPr id="15" name="Rettangolo arrotondato 14"/>
          <p:cNvSpPr/>
          <p:nvPr/>
        </p:nvSpPr>
        <p:spPr>
          <a:xfrm>
            <a:off x="528307" y="4239153"/>
            <a:ext cx="639762" cy="48658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4</a:t>
            </a:r>
            <a:endParaRPr lang="it-IT" sz="1800" b="1">
              <a:solidFill>
                <a:schemeClr val="tx2">
                  <a:lumMod val="50000"/>
                </a:schemeClr>
              </a:solidFill>
              <a:latin typeface="Calibri" pitchFamily="34" charset="0"/>
            </a:endParaRPr>
          </a:p>
        </p:txBody>
      </p:sp>
      <p:sp>
        <p:nvSpPr>
          <p:cNvPr id="16" name="Rettangolo arrotondato 15"/>
          <p:cNvSpPr/>
          <p:nvPr/>
        </p:nvSpPr>
        <p:spPr>
          <a:xfrm>
            <a:off x="512432" y="4891396"/>
            <a:ext cx="639762"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5</a:t>
            </a:r>
            <a:endParaRPr lang="it-IT" sz="1800" b="1">
              <a:solidFill>
                <a:schemeClr val="tx2">
                  <a:lumMod val="50000"/>
                </a:schemeClr>
              </a:solidFill>
              <a:latin typeface="Calibri" pitchFamily="34" charset="0"/>
            </a:endParaRPr>
          </a:p>
        </p:txBody>
      </p:sp>
      <p:sp>
        <p:nvSpPr>
          <p:cNvPr id="17" name="Rettangolo arrotondato 16"/>
          <p:cNvSpPr/>
          <p:nvPr/>
        </p:nvSpPr>
        <p:spPr>
          <a:xfrm>
            <a:off x="1462727" y="5464288"/>
            <a:ext cx="7056438" cy="390596"/>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1800" b="1" err="1" smtClean="0">
                <a:solidFill>
                  <a:schemeClr val="tx2">
                    <a:lumMod val="50000"/>
                  </a:schemeClr>
                </a:solidFill>
                <a:latin typeface="Calibri" pitchFamily="34" charset="0"/>
              </a:rPr>
              <a:t>Disciplina</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delle</a:t>
            </a:r>
            <a:r>
              <a:rPr lang="en-GB" sz="1800" b="1" smtClean="0">
                <a:solidFill>
                  <a:schemeClr val="tx2">
                    <a:lumMod val="50000"/>
                  </a:schemeClr>
                </a:solidFill>
                <a:latin typeface="Calibri" pitchFamily="34" charset="0"/>
              </a:rPr>
              <a:t> </a:t>
            </a:r>
            <a:r>
              <a:rPr lang="en-GB" sz="1800" b="1" err="1" smtClean="0">
                <a:solidFill>
                  <a:schemeClr val="tx2">
                    <a:lumMod val="50000"/>
                  </a:schemeClr>
                </a:solidFill>
                <a:latin typeface="Calibri" pitchFamily="34" charset="0"/>
              </a:rPr>
              <a:t>irregolarità</a:t>
            </a:r>
            <a:r>
              <a:rPr lang="en-GB" sz="1800" b="1" smtClean="0">
                <a:solidFill>
                  <a:schemeClr val="tx2">
                    <a:lumMod val="50000"/>
                  </a:schemeClr>
                </a:solidFill>
                <a:latin typeface="Calibri" pitchFamily="34" charset="0"/>
              </a:rPr>
              <a:t>/non </a:t>
            </a:r>
            <a:r>
              <a:rPr lang="en-GB" sz="1800" b="1" err="1" smtClean="0">
                <a:solidFill>
                  <a:schemeClr val="tx2">
                    <a:lumMod val="50000"/>
                  </a:schemeClr>
                </a:solidFill>
                <a:latin typeface="Calibri" pitchFamily="34" charset="0"/>
              </a:rPr>
              <a:t>conformità</a:t>
            </a:r>
            <a:endParaRPr lang="it-IT" sz="1800" b="1">
              <a:solidFill>
                <a:schemeClr val="tx2">
                  <a:lumMod val="50000"/>
                </a:schemeClr>
              </a:solidFill>
              <a:latin typeface="Calibri" pitchFamily="34" charset="0"/>
            </a:endParaRPr>
          </a:p>
        </p:txBody>
      </p:sp>
      <p:sp>
        <p:nvSpPr>
          <p:cNvPr id="18" name="Rettangolo arrotondato 17"/>
          <p:cNvSpPr/>
          <p:nvPr/>
        </p:nvSpPr>
        <p:spPr>
          <a:xfrm>
            <a:off x="526102" y="5464288"/>
            <a:ext cx="639763" cy="390596"/>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6</a:t>
            </a:r>
            <a:endParaRPr lang="it-IT" sz="1800" b="1">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Segnaposto numero diapositiva 8"/>
          <p:cNvSpPr>
            <a:spLocks noGrp="1"/>
          </p:cNvSpPr>
          <p:nvPr>
            <p:ph type="sldNum" sz="quarter" idx="12"/>
          </p:nvPr>
        </p:nvSpPr>
        <p:spPr>
          <a:noFill/>
        </p:spPr>
        <p:txBody>
          <a:bodyPr/>
          <a:lstStyle/>
          <a:p>
            <a:fld id="{1C748C34-69BD-45A8-8A0D-5834A1A03959}" type="slidenum">
              <a:rPr lang="it-IT" smtClean="0"/>
              <a:pPr/>
              <a:t>35</a:t>
            </a:fld>
            <a:endParaRPr lang="it-IT" smtClean="0"/>
          </a:p>
        </p:txBody>
      </p:sp>
      <p:sp>
        <p:nvSpPr>
          <p:cNvPr id="5" name="CasellaDiTesto 4"/>
          <p:cNvSpPr txBox="1">
            <a:spLocks noChangeArrowheads="1"/>
          </p:cNvSpPr>
          <p:nvPr/>
        </p:nvSpPr>
        <p:spPr bwMode="auto">
          <a:xfrm>
            <a:off x="323850" y="908050"/>
            <a:ext cx="8458200" cy="4062651"/>
          </a:xfrm>
          <a:prstGeom prst="rect">
            <a:avLst/>
          </a:prstGeom>
          <a:solidFill>
            <a:schemeClr val="bg1"/>
          </a:solidFill>
          <a:ln w="9525" cap="rnd">
            <a:solidFill>
              <a:srgbClr val="8599BD"/>
            </a:solidFill>
            <a:miter lim="800000"/>
            <a:headEnd/>
            <a:tailEnd/>
          </a:ln>
        </p:spPr>
        <p:txBody>
          <a:bodyPr>
            <a:spAutoFit/>
          </a:bodyPr>
          <a:lstStyle/>
          <a:p>
            <a:pPr marL="342900" indent="-342900" algn="just">
              <a:defRPr/>
            </a:pPr>
            <a:endParaRPr lang="it-IT" b="1">
              <a:solidFill>
                <a:srgbClr val="669900"/>
              </a:solidFill>
              <a:latin typeface="Calibri" pitchFamily="34" charset="0"/>
            </a:endParaRPr>
          </a:p>
          <a:p>
            <a:pPr marL="342900" indent="-342900" algn="ctr">
              <a:defRPr/>
            </a:pPr>
            <a:endParaRPr lang="it-IT" sz="2800" b="1">
              <a:solidFill>
                <a:srgbClr val="669900"/>
              </a:solidFill>
              <a:latin typeface="Calibri" pitchFamily="34" charset="0"/>
            </a:endParaRPr>
          </a:p>
          <a:p>
            <a:pPr marL="342900" indent="-342900" algn="ctr">
              <a:defRPr/>
            </a:pPr>
            <a:endParaRPr lang="it-IT" sz="2800" b="1">
              <a:solidFill>
                <a:srgbClr val="669900"/>
              </a:solidFill>
              <a:latin typeface="Calibri" pitchFamily="34" charset="0"/>
            </a:endParaRPr>
          </a:p>
          <a:p>
            <a:pPr marL="342900" indent="-342900" algn="ctr">
              <a:defRPr/>
            </a:pPr>
            <a:endParaRPr lang="it-IT" sz="2800" b="1">
              <a:solidFill>
                <a:srgbClr val="669900"/>
              </a:solidFill>
              <a:latin typeface="Calibri" pitchFamily="34" charset="0"/>
            </a:endParaRPr>
          </a:p>
          <a:p>
            <a:pPr algn="just">
              <a:defRPr/>
            </a:pPr>
            <a:endParaRPr lang="en-GB">
              <a:solidFill>
                <a:schemeClr val="accent1">
                  <a:lumMod val="50000"/>
                </a:schemeClr>
              </a:solidFill>
            </a:endParaRPr>
          </a:p>
          <a:p>
            <a:pPr marL="95250" algn="just">
              <a:defRPr/>
            </a:pPr>
            <a:r>
              <a:rPr lang="it-IT" sz="2000">
                <a:solidFill>
                  <a:schemeClr val="accent1">
                    <a:lumMod val="50000"/>
                  </a:schemeClr>
                </a:solidFill>
                <a:latin typeface="Calibri" pitchFamily="34" charset="0"/>
              </a:rPr>
              <a:t>Dal punto di vista logico e metodologico, </a:t>
            </a:r>
            <a:r>
              <a:rPr lang="it-IT" sz="2000" b="1">
                <a:solidFill>
                  <a:schemeClr val="accent1">
                    <a:lumMod val="50000"/>
                  </a:schemeClr>
                </a:solidFill>
                <a:latin typeface="Calibri" pitchFamily="34" charset="0"/>
              </a:rPr>
              <a:t>la corretta ed efficace implementazione delle opzioni di semplificazione richiede la definizione preliminare dello standard del servizio cui afferisce</a:t>
            </a:r>
            <a:r>
              <a:rPr lang="it-IT" sz="2000">
                <a:solidFill>
                  <a:schemeClr val="accent1">
                    <a:lumMod val="50000"/>
                  </a:schemeClr>
                </a:solidFill>
                <a:latin typeface="Calibri" pitchFamily="34" charset="0"/>
              </a:rPr>
              <a:t>. L’oggetto del processo di semplificazione  amministrativa rappresenta, in questo senso, il punto di partenza imprescindibile per giungere ad una sua corretta e coerente quantificazione economica.</a:t>
            </a:r>
          </a:p>
          <a:p>
            <a:pPr algn="just">
              <a:defRPr/>
            </a:pPr>
            <a:endParaRPr lang="en-GB">
              <a:solidFill>
                <a:schemeClr val="accent2">
                  <a:lumMod val="75000"/>
                </a:schemeClr>
              </a:solidFill>
            </a:endParaRPr>
          </a:p>
        </p:txBody>
      </p:sp>
      <p:sp>
        <p:nvSpPr>
          <p:cNvPr id="9" name="Rettangolo arrotondato 8"/>
          <p:cNvSpPr/>
          <p:nvPr/>
        </p:nvSpPr>
        <p:spPr>
          <a:xfrm>
            <a:off x="1403350" y="1484313"/>
            <a:ext cx="7056438"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Selezione</a:t>
            </a:r>
            <a:r>
              <a:rPr lang="en-GB" sz="2000" b="1" smtClean="0">
                <a:solidFill>
                  <a:schemeClr val="accent1">
                    <a:lumMod val="50000"/>
                  </a:schemeClr>
                </a:solidFill>
                <a:latin typeface="Calibri" pitchFamily="34" charset="0"/>
              </a:rPr>
              <a:t> e </a:t>
            </a:r>
            <a:r>
              <a:rPr lang="en-GB" sz="2000" b="1" err="1" smtClean="0">
                <a:solidFill>
                  <a:schemeClr val="accent1">
                    <a:lumMod val="50000"/>
                  </a:schemeClr>
                </a:solidFill>
                <a:latin typeface="Calibri" pitchFamily="34" charset="0"/>
              </a:rPr>
              <a:t>definizione</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delle</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azioni</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oggetto</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di</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standardizzazione</a:t>
            </a:r>
            <a:endParaRPr lang="it-IT" sz="2000" b="1">
              <a:solidFill>
                <a:schemeClr val="accent1">
                  <a:lumMod val="50000"/>
                </a:schemeClr>
              </a:solidFill>
              <a:latin typeface="Calibri" pitchFamily="34" charset="0"/>
            </a:endParaRPr>
          </a:p>
        </p:txBody>
      </p:sp>
      <p:sp>
        <p:nvSpPr>
          <p:cNvPr id="10" name="Rettangolo arrotondato 9"/>
          <p:cNvSpPr/>
          <p:nvPr/>
        </p:nvSpPr>
        <p:spPr>
          <a:xfrm>
            <a:off x="468313" y="1484313"/>
            <a:ext cx="638175"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smtClean="0">
                <a:solidFill>
                  <a:schemeClr val="accent1">
                    <a:lumMod val="50000"/>
                  </a:schemeClr>
                </a:solidFill>
                <a:latin typeface="Calibri" pitchFamily="34" charset="0"/>
              </a:rPr>
              <a:t>1</a:t>
            </a:r>
            <a:endParaRPr lang="it-IT" sz="2000" b="1">
              <a:solidFill>
                <a:schemeClr val="accent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51" name="Picture 25"/>
          <p:cNvPicPr>
            <a:picLocks noChangeAspect="1" noChangeArrowheads="1"/>
          </p:cNvPicPr>
          <p:nvPr/>
        </p:nvPicPr>
        <p:blipFill>
          <a:blip r:embed="rId2" cstate="print"/>
          <a:srcRect/>
          <a:stretch>
            <a:fillRect/>
          </a:stretch>
        </p:blipFill>
        <p:spPr bwMode="auto">
          <a:xfrm>
            <a:off x="485752" y="1583138"/>
            <a:ext cx="8112337" cy="5040762"/>
          </a:xfrm>
          <a:prstGeom prst="rect">
            <a:avLst/>
          </a:prstGeom>
          <a:noFill/>
          <a:ln w="9525">
            <a:noFill/>
            <a:miter lim="800000"/>
            <a:headEnd/>
            <a:tailEnd/>
          </a:ln>
        </p:spPr>
      </p:pic>
      <p:sp>
        <p:nvSpPr>
          <p:cNvPr id="8" name="Rettangolo arrotondato 7"/>
          <p:cNvSpPr/>
          <p:nvPr/>
        </p:nvSpPr>
        <p:spPr>
          <a:xfrm>
            <a:off x="1245240" y="1033355"/>
            <a:ext cx="7058025"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Identificazione</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dei</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parametri</a:t>
            </a:r>
            <a:r>
              <a:rPr lang="en-GB" sz="2000" b="1" smtClean="0">
                <a:solidFill>
                  <a:schemeClr val="accent1">
                    <a:lumMod val="50000"/>
                  </a:schemeClr>
                </a:solidFill>
                <a:latin typeface="Calibri" pitchFamily="34" charset="0"/>
              </a:rPr>
              <a:t> standard </a:t>
            </a:r>
          </a:p>
          <a:p>
            <a:pPr algn="ctr">
              <a:defRPr/>
            </a:pPr>
            <a:r>
              <a:rPr lang="en-GB" sz="2000" smtClean="0">
                <a:solidFill>
                  <a:schemeClr val="accent1">
                    <a:lumMod val="50000"/>
                  </a:schemeClr>
                </a:solidFill>
                <a:latin typeface="Calibri" pitchFamily="34" charset="0"/>
              </a:rPr>
              <a:t>(</a:t>
            </a:r>
            <a:r>
              <a:rPr lang="en-GB" sz="2000" err="1" smtClean="0">
                <a:solidFill>
                  <a:schemeClr val="accent1">
                    <a:lumMod val="50000"/>
                  </a:schemeClr>
                </a:solidFill>
                <a:latin typeface="Calibri" pitchFamily="34" charset="0"/>
              </a:rPr>
              <a:t>espressione</a:t>
            </a:r>
            <a:r>
              <a:rPr lang="en-GB" sz="2000" smtClean="0">
                <a:solidFill>
                  <a:schemeClr val="accent1">
                    <a:lumMod val="50000"/>
                  </a:schemeClr>
                </a:solidFill>
                <a:latin typeface="Calibri" pitchFamily="34" charset="0"/>
              </a:rPr>
              <a:t> </a:t>
            </a:r>
            <a:r>
              <a:rPr lang="en-GB" sz="2000" err="1" smtClean="0">
                <a:solidFill>
                  <a:schemeClr val="accent1">
                    <a:lumMod val="50000"/>
                  </a:schemeClr>
                </a:solidFill>
                <a:latin typeface="Calibri" pitchFamily="34" charset="0"/>
              </a:rPr>
              <a:t>dell’azione</a:t>
            </a:r>
            <a:r>
              <a:rPr lang="en-GB" sz="2000" smtClean="0">
                <a:solidFill>
                  <a:schemeClr val="accent1">
                    <a:lumMod val="50000"/>
                  </a:schemeClr>
                </a:solidFill>
                <a:latin typeface="Calibri" pitchFamily="34" charset="0"/>
              </a:rPr>
              <a:t> in termini standard)</a:t>
            </a:r>
            <a:endParaRPr lang="it-IT" sz="2000" b="1">
              <a:solidFill>
                <a:schemeClr val="accent1">
                  <a:lumMod val="50000"/>
                </a:schemeClr>
              </a:solidFill>
              <a:latin typeface="Calibri" pitchFamily="34" charset="0"/>
            </a:endParaRPr>
          </a:p>
        </p:txBody>
      </p:sp>
      <p:sp>
        <p:nvSpPr>
          <p:cNvPr id="9" name="Rettangolo arrotondato 8"/>
          <p:cNvSpPr/>
          <p:nvPr/>
        </p:nvSpPr>
        <p:spPr>
          <a:xfrm>
            <a:off x="433033" y="1006057"/>
            <a:ext cx="639763"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smtClean="0">
                <a:solidFill>
                  <a:schemeClr val="accent2">
                    <a:lumMod val="50000"/>
                  </a:schemeClr>
                </a:solidFill>
                <a:latin typeface="Calibri" pitchFamily="34" charset="0"/>
              </a:rPr>
              <a:t>2</a:t>
            </a:r>
            <a:endParaRPr lang="it-IT" sz="2000" b="1">
              <a:solidFill>
                <a:schemeClr val="accent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Segnaposto numero diapositiva 8"/>
          <p:cNvSpPr>
            <a:spLocks noGrp="1"/>
          </p:cNvSpPr>
          <p:nvPr>
            <p:ph type="sldNum" sz="quarter" idx="12"/>
          </p:nvPr>
        </p:nvSpPr>
        <p:spPr>
          <a:noFill/>
        </p:spPr>
        <p:txBody>
          <a:bodyPr/>
          <a:lstStyle/>
          <a:p>
            <a:fld id="{B5F138D7-60C5-4C78-B50C-895854CC8F1D}" type="slidenum">
              <a:rPr lang="it-IT" smtClean="0"/>
              <a:pPr/>
              <a:t>37</a:t>
            </a:fld>
            <a:endParaRPr lang="it-IT" smtClean="0"/>
          </a:p>
        </p:txBody>
      </p:sp>
      <p:sp>
        <p:nvSpPr>
          <p:cNvPr id="5" name="CasellaDiTesto 4"/>
          <p:cNvSpPr txBox="1">
            <a:spLocks noChangeArrowheads="1"/>
          </p:cNvSpPr>
          <p:nvPr/>
        </p:nvSpPr>
        <p:spPr bwMode="auto">
          <a:xfrm>
            <a:off x="323850" y="1052513"/>
            <a:ext cx="8458200" cy="862012"/>
          </a:xfrm>
          <a:prstGeom prst="rect">
            <a:avLst/>
          </a:prstGeom>
          <a:solidFill>
            <a:schemeClr val="bg1"/>
          </a:solidFill>
          <a:ln w="9525" cap="rnd">
            <a:solidFill>
              <a:schemeClr val="bg1"/>
            </a:solidFill>
            <a:miter lim="800000"/>
            <a:headEnd/>
            <a:tailEnd/>
          </a:ln>
        </p:spPr>
        <p:txBody>
          <a:bodyPr>
            <a:spAutoFit/>
          </a:bodyPr>
          <a:lstStyle/>
          <a:p>
            <a:pPr marL="0" lvl="1">
              <a:defRPr/>
            </a:pPr>
            <a:r>
              <a:rPr lang="it-IT">
                <a:solidFill>
                  <a:schemeClr val="accent2">
                    <a:lumMod val="50000"/>
                  </a:schemeClr>
                </a:solidFill>
                <a:latin typeface="Calibri" pitchFamily="34" charset="0"/>
              </a:rPr>
              <a:t>Esempio di riclassificazione dei valori di costo (acquisiti sulla base di dati storici, di mercato o analisi benchmark), nel caso si individuino 2 parametri di costo</a:t>
            </a:r>
            <a:endParaRPr lang="en-GB">
              <a:solidFill>
                <a:schemeClr val="accent2">
                  <a:lumMod val="50000"/>
                </a:schemeClr>
              </a:solidFill>
              <a:latin typeface="Calibri" pitchFamily="34" charset="0"/>
            </a:endParaRPr>
          </a:p>
          <a:p>
            <a:pPr marL="0" lvl="1" indent="177800">
              <a:defRPr/>
            </a:pPr>
            <a:endParaRPr lang="it-IT" sz="1400"/>
          </a:p>
        </p:txBody>
      </p:sp>
      <p:sp>
        <p:nvSpPr>
          <p:cNvPr id="9" name="Rettangolo arrotondato 8"/>
          <p:cNvSpPr/>
          <p:nvPr/>
        </p:nvSpPr>
        <p:spPr>
          <a:xfrm>
            <a:off x="1037230" y="333375"/>
            <a:ext cx="7279683" cy="65246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Determinazione del valore degli standard di costo</a:t>
            </a:r>
            <a:endParaRPr lang="it-IT" sz="2000" b="1" err="1" smtClean="0">
              <a:solidFill>
                <a:schemeClr val="accent1">
                  <a:lumMod val="50000"/>
                </a:schemeClr>
              </a:solidFill>
              <a:latin typeface="Calibri" pitchFamily="34" charset="0"/>
            </a:endParaRPr>
          </a:p>
        </p:txBody>
      </p:sp>
      <p:sp>
        <p:nvSpPr>
          <p:cNvPr id="10" name="Rettangolo arrotondato 9"/>
          <p:cNvSpPr/>
          <p:nvPr/>
        </p:nvSpPr>
        <p:spPr>
          <a:xfrm>
            <a:off x="323850" y="333375"/>
            <a:ext cx="639763" cy="65246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err="1" smtClean="0">
                <a:solidFill>
                  <a:schemeClr val="accent1">
                    <a:lumMod val="50000"/>
                  </a:schemeClr>
                </a:solidFill>
                <a:latin typeface="Calibri" pitchFamily="34" charset="0"/>
              </a:rPr>
              <a:t>3</a:t>
            </a:r>
          </a:p>
        </p:txBody>
      </p:sp>
      <p:pic>
        <p:nvPicPr>
          <p:cNvPr id="83974" name="Picture 7"/>
          <p:cNvPicPr>
            <a:picLocks noChangeAspect="1" noChangeArrowheads="1"/>
          </p:cNvPicPr>
          <p:nvPr/>
        </p:nvPicPr>
        <p:blipFill>
          <a:blip r:embed="rId2" cstate="print"/>
          <a:srcRect/>
          <a:stretch>
            <a:fillRect/>
          </a:stretch>
        </p:blipFill>
        <p:spPr bwMode="auto">
          <a:xfrm>
            <a:off x="265113" y="1700213"/>
            <a:ext cx="8555037"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Segnaposto numero diapositiva 8"/>
          <p:cNvSpPr>
            <a:spLocks noGrp="1"/>
          </p:cNvSpPr>
          <p:nvPr>
            <p:ph type="sldNum" sz="quarter" idx="12"/>
          </p:nvPr>
        </p:nvSpPr>
        <p:spPr>
          <a:noFill/>
        </p:spPr>
        <p:txBody>
          <a:bodyPr/>
          <a:lstStyle/>
          <a:p>
            <a:fld id="{A385C1D1-1432-4BA5-AB4B-878953FFAF4C}" type="slidenum">
              <a:rPr lang="it-IT" smtClean="0"/>
              <a:pPr/>
              <a:t>38</a:t>
            </a:fld>
            <a:endParaRPr lang="it-IT" smtClean="0"/>
          </a:p>
        </p:txBody>
      </p:sp>
      <p:sp>
        <p:nvSpPr>
          <p:cNvPr id="8" name="Rettangolo arrotondato 7"/>
          <p:cNvSpPr/>
          <p:nvPr/>
        </p:nvSpPr>
        <p:spPr>
          <a:xfrm>
            <a:off x="1290969" y="945797"/>
            <a:ext cx="7056437" cy="81438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Definizione dei criteri/ delle condizioni per la determinazione del valore della sovvenzione</a:t>
            </a:r>
            <a:endParaRPr lang="it-IT" sz="2000" b="1" err="1" smtClean="0">
              <a:solidFill>
                <a:schemeClr val="accent1">
                  <a:lumMod val="50000"/>
                </a:schemeClr>
              </a:solidFill>
              <a:latin typeface="Calibri" pitchFamily="34" charset="0"/>
            </a:endParaRPr>
          </a:p>
        </p:txBody>
      </p:sp>
      <p:sp>
        <p:nvSpPr>
          <p:cNvPr id="9" name="Rettangolo arrotondato 8"/>
          <p:cNvSpPr/>
          <p:nvPr/>
        </p:nvSpPr>
        <p:spPr>
          <a:xfrm>
            <a:off x="395288" y="959445"/>
            <a:ext cx="639762" cy="81438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err="1" smtClean="0">
                <a:solidFill>
                  <a:schemeClr val="accent1">
                    <a:lumMod val="50000"/>
                  </a:schemeClr>
                </a:solidFill>
                <a:latin typeface="Calibri" pitchFamily="34" charset="0"/>
              </a:rPr>
              <a:t>4</a:t>
            </a:r>
          </a:p>
        </p:txBody>
      </p:sp>
      <p:pic>
        <p:nvPicPr>
          <p:cNvPr id="84998" name="Picture 7"/>
          <p:cNvPicPr>
            <a:picLocks noChangeAspect="1" noChangeArrowheads="1"/>
          </p:cNvPicPr>
          <p:nvPr/>
        </p:nvPicPr>
        <p:blipFill>
          <a:blip r:embed="rId2" cstate="print"/>
          <a:srcRect/>
          <a:stretch>
            <a:fillRect/>
          </a:stretch>
        </p:blipFill>
        <p:spPr bwMode="auto">
          <a:xfrm>
            <a:off x="471488" y="1773238"/>
            <a:ext cx="8061325"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Segnaposto numero diapositiva 8"/>
          <p:cNvSpPr>
            <a:spLocks noGrp="1"/>
          </p:cNvSpPr>
          <p:nvPr>
            <p:ph type="sldNum" sz="quarter" idx="12"/>
          </p:nvPr>
        </p:nvSpPr>
        <p:spPr>
          <a:noFill/>
        </p:spPr>
        <p:txBody>
          <a:bodyPr/>
          <a:lstStyle/>
          <a:p>
            <a:fld id="{D07D5F7E-E009-4F0F-BB9F-D0676CF13843}" type="slidenum">
              <a:rPr lang="it-IT" smtClean="0"/>
              <a:pPr/>
              <a:t>39</a:t>
            </a:fld>
            <a:endParaRPr lang="it-IT" smtClean="0"/>
          </a:p>
        </p:txBody>
      </p:sp>
      <p:sp>
        <p:nvSpPr>
          <p:cNvPr id="5" name="CasellaDiTesto 4"/>
          <p:cNvSpPr txBox="1">
            <a:spLocks noChangeArrowheads="1"/>
          </p:cNvSpPr>
          <p:nvPr/>
        </p:nvSpPr>
        <p:spPr bwMode="auto">
          <a:xfrm>
            <a:off x="250825" y="260350"/>
            <a:ext cx="8458200" cy="3786188"/>
          </a:xfrm>
          <a:prstGeom prst="rect">
            <a:avLst/>
          </a:prstGeom>
          <a:solidFill>
            <a:schemeClr val="bg1"/>
          </a:solidFill>
          <a:ln w="9525" cap="rnd">
            <a:solidFill>
              <a:schemeClr val="bg1"/>
            </a:solidFill>
            <a:miter lim="800000"/>
            <a:headEnd/>
            <a:tailEnd/>
          </a:ln>
        </p:spPr>
        <p:txBody>
          <a:bodyPr>
            <a:spAutoFit/>
          </a:bodyPr>
          <a:lstStyle/>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en-GB" b="1">
              <a:solidFill>
                <a:schemeClr val="accent2">
                  <a:lumMod val="75000"/>
                </a:schemeClr>
              </a:solidFill>
            </a:endParaRPr>
          </a:p>
          <a:p>
            <a:pPr algn="just">
              <a:defRPr/>
            </a:pPr>
            <a:r>
              <a:rPr lang="it-IT" sz="2000">
                <a:solidFill>
                  <a:schemeClr val="accent1">
                    <a:lumMod val="25000"/>
                  </a:schemeClr>
                </a:solidFill>
                <a:latin typeface="Calibri" pitchFamily="34" charset="0"/>
              </a:rPr>
              <a:t>Il processo di definizione del sistema impone una ulteriore e fondamentale scelta in merito a quale orientamento dare al sistema in termini di:</a:t>
            </a:r>
          </a:p>
          <a:p>
            <a:pPr algn="just">
              <a:defRPr/>
            </a:pPr>
            <a:r>
              <a:rPr lang="it-IT" sz="2000">
                <a:solidFill>
                  <a:schemeClr val="accent1">
                    <a:lumMod val="25000"/>
                  </a:schemeClr>
                </a:solidFill>
                <a:latin typeface="Calibri" pitchFamily="34" charset="0"/>
              </a:rPr>
              <a:t> </a:t>
            </a:r>
            <a:r>
              <a:rPr lang="it-IT" sz="2000" b="1">
                <a:solidFill>
                  <a:schemeClr val="accent1">
                    <a:lumMod val="25000"/>
                  </a:schemeClr>
                </a:solidFill>
                <a:latin typeface="Calibri" pitchFamily="34" charset="0"/>
              </a:rPr>
              <a:t>processo, risultato (o una combinazione dei 2 orientamenti)</a:t>
            </a:r>
            <a:endParaRPr lang="en-GB" sz="2000" b="1" u="sng">
              <a:solidFill>
                <a:schemeClr val="accent1">
                  <a:lumMod val="25000"/>
                </a:schemeClr>
              </a:solidFill>
              <a:latin typeface="Calibri" pitchFamily="34" charset="0"/>
            </a:endParaRPr>
          </a:p>
          <a:p>
            <a:pPr marL="342900" indent="-342900" algn="just">
              <a:defRPr/>
            </a:pPr>
            <a:endParaRPr lang="it-IT" b="1" u="sng">
              <a:solidFill>
                <a:schemeClr val="accent2">
                  <a:lumMod val="75000"/>
                </a:schemeClr>
              </a:solidFill>
            </a:endParaRPr>
          </a:p>
          <a:p>
            <a:pPr marL="342900" indent="-342900" algn="just">
              <a:defRPr/>
            </a:pPr>
            <a:r>
              <a:rPr lang="en-GB" b="1">
                <a:solidFill>
                  <a:schemeClr val="accent2">
                    <a:lumMod val="75000"/>
                  </a:schemeClr>
                </a:solidFill>
              </a:rPr>
              <a:t> </a:t>
            </a:r>
            <a:endParaRPr lang="it-IT" b="1">
              <a:solidFill>
                <a:schemeClr val="accent2">
                  <a:lumMod val="75000"/>
                </a:schemeClr>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p:txBody>
      </p:sp>
      <p:sp>
        <p:nvSpPr>
          <p:cNvPr id="42" name="Rettangolo arrotondato 41"/>
          <p:cNvSpPr/>
          <p:nvPr/>
        </p:nvSpPr>
        <p:spPr>
          <a:xfrm>
            <a:off x="107950" y="2205038"/>
            <a:ext cx="3887788" cy="460851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1">
                    <a:lumMod val="50000"/>
                  </a:schemeClr>
                </a:solidFill>
                <a:latin typeface="Calibri" pitchFamily="34" charset="0"/>
              </a:rPr>
              <a:t>“</a:t>
            </a:r>
            <a:r>
              <a:rPr lang="en-US" sz="2400" b="1" err="1">
                <a:solidFill>
                  <a:schemeClr val="accent1">
                    <a:lumMod val="50000"/>
                  </a:schemeClr>
                </a:solidFill>
                <a:latin typeface="Calibri" pitchFamily="34" charset="0"/>
              </a:rPr>
              <a:t>Processo</a:t>
            </a:r>
            <a:r>
              <a:rPr lang="en-US" sz="2400" b="1">
                <a:solidFill>
                  <a:schemeClr val="accent1">
                    <a:lumMod val="50000"/>
                  </a:schemeClr>
                </a:solidFill>
                <a:latin typeface="Calibri" pitchFamily="34" charset="0"/>
              </a:rPr>
              <a:t>”</a:t>
            </a:r>
          </a:p>
          <a:p>
            <a:pPr algn="ctr">
              <a:defRPr/>
            </a:pPr>
            <a:endParaRPr lang="en-US" sz="1600" b="1">
              <a:solidFill>
                <a:schemeClr val="accent1">
                  <a:lumMod val="50000"/>
                </a:schemeClr>
              </a:solidFill>
              <a:latin typeface="Calibri" pitchFamily="34" charset="0"/>
            </a:endParaRPr>
          </a:p>
          <a:p>
            <a:pPr marL="355600" indent="-355600">
              <a:buFontTx/>
              <a:buChar char="-"/>
              <a:defRPr/>
            </a:pPr>
            <a:r>
              <a:rPr lang="it-IT" sz="1700">
                <a:solidFill>
                  <a:schemeClr val="accent1">
                    <a:lumMod val="50000"/>
                  </a:schemeClr>
                </a:solidFill>
                <a:latin typeface="Calibri" pitchFamily="34" charset="0"/>
              </a:rPr>
              <a:t>Rischia di orientare i beneficiari verso una eccessiva concentrazione sugli aspetti quantitativi del processo, a scapito della qualità delle prestazioni rese, nel tentativo di abbattere i costi effettivi dell’operazione</a:t>
            </a:r>
          </a:p>
          <a:p>
            <a:pPr marL="355600" indent="-355600">
              <a:buFontTx/>
              <a:buChar char="-"/>
              <a:defRPr/>
            </a:pPr>
            <a:r>
              <a:rPr lang="it-IT" sz="1700">
                <a:solidFill>
                  <a:schemeClr val="accent1">
                    <a:lumMod val="50000"/>
                  </a:schemeClr>
                </a:solidFill>
                <a:latin typeface="Calibri" pitchFamily="34" charset="0"/>
              </a:rPr>
              <a:t>E’ più agevole garantire l’equilibrio economico dell’operazione, dato che il valore della sovvenzione è posto in relazione diretta con le “quantità di processo” erogate</a:t>
            </a:r>
            <a:endParaRPr lang="en-US" sz="1700">
              <a:solidFill>
                <a:schemeClr val="accent1">
                  <a:lumMod val="50000"/>
                </a:schemeClr>
              </a:solidFill>
              <a:latin typeface="Calibri" pitchFamily="34" charset="0"/>
            </a:endParaRPr>
          </a:p>
          <a:p>
            <a:pPr marL="355600" indent="-355600">
              <a:buFontTx/>
              <a:buChar char="-"/>
              <a:defRPr/>
            </a:pPr>
            <a:endParaRPr lang="it-IT" sz="1700">
              <a:solidFill>
                <a:schemeClr val="accent2">
                  <a:lumMod val="75000"/>
                </a:schemeClr>
              </a:solidFill>
              <a:latin typeface="Calibri" pitchFamily="34" charset="0"/>
            </a:endParaRPr>
          </a:p>
        </p:txBody>
      </p:sp>
      <p:sp>
        <p:nvSpPr>
          <p:cNvPr id="43" name="Rettangolo arrotondato 42"/>
          <p:cNvSpPr/>
          <p:nvPr/>
        </p:nvSpPr>
        <p:spPr>
          <a:xfrm>
            <a:off x="5003800" y="2205038"/>
            <a:ext cx="3889375" cy="460851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1">
                    <a:lumMod val="50000"/>
                  </a:schemeClr>
                </a:solidFill>
                <a:latin typeface="Calibri" pitchFamily="34" charset="0"/>
              </a:rPr>
              <a:t>“</a:t>
            </a:r>
            <a:r>
              <a:rPr lang="en-US" sz="2400" b="1" err="1">
                <a:solidFill>
                  <a:schemeClr val="accent1">
                    <a:lumMod val="50000"/>
                  </a:schemeClr>
                </a:solidFill>
                <a:latin typeface="Calibri" pitchFamily="34" charset="0"/>
              </a:rPr>
              <a:t>Risultato</a:t>
            </a:r>
            <a:r>
              <a:rPr lang="en-US" sz="2400" b="1">
                <a:solidFill>
                  <a:schemeClr val="accent1">
                    <a:lumMod val="50000"/>
                  </a:schemeClr>
                </a:solidFill>
                <a:latin typeface="Calibri" pitchFamily="34" charset="0"/>
              </a:rPr>
              <a:t>”</a:t>
            </a:r>
          </a:p>
          <a:p>
            <a:pPr algn="ctr">
              <a:defRPr/>
            </a:pPr>
            <a:endParaRPr lang="en-US" sz="1600" b="1">
              <a:solidFill>
                <a:schemeClr val="accent1">
                  <a:lumMod val="50000"/>
                </a:schemeClr>
              </a:solidFill>
              <a:latin typeface="Calibri" pitchFamily="34" charset="0"/>
            </a:endParaRPr>
          </a:p>
          <a:p>
            <a:pPr marL="273050" indent="-273050" algn="just">
              <a:defRPr/>
            </a:pPr>
            <a:r>
              <a:rPr lang="en-US" sz="1600" b="1">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Focalizza</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l’attenzione</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sull’effettivo</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impatto</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dell’operazione</a:t>
            </a:r>
            <a:endParaRPr lang="en-US" sz="1700">
              <a:solidFill>
                <a:schemeClr val="accent1">
                  <a:lumMod val="50000"/>
                </a:schemeClr>
              </a:solidFill>
              <a:latin typeface="Calibri" pitchFamily="34" charset="0"/>
            </a:endParaRPr>
          </a:p>
          <a:p>
            <a:pPr marL="273050" indent="-273050" algn="just">
              <a:buFontTx/>
              <a:buChar char="-"/>
              <a:defRPr/>
            </a:pPr>
            <a:r>
              <a:rPr lang="en-US" sz="1700">
                <a:solidFill>
                  <a:schemeClr val="accent1">
                    <a:lumMod val="50000"/>
                  </a:schemeClr>
                </a:solidFill>
                <a:latin typeface="Calibri" pitchFamily="34" charset="0"/>
              </a:rPr>
              <a:t>E’ </a:t>
            </a:r>
            <a:r>
              <a:rPr lang="en-US" sz="1700" err="1">
                <a:solidFill>
                  <a:schemeClr val="accent1">
                    <a:lumMod val="50000"/>
                  </a:schemeClr>
                </a:solidFill>
                <a:latin typeface="Calibri" pitchFamily="34" charset="0"/>
              </a:rPr>
              <a:t>più</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semplice</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da</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giustificare</a:t>
            </a:r>
            <a:r>
              <a:rPr lang="en-US" sz="1700">
                <a:solidFill>
                  <a:schemeClr val="accent1">
                    <a:lumMod val="50000"/>
                  </a:schemeClr>
                </a:solidFill>
                <a:latin typeface="Calibri" pitchFamily="34" charset="0"/>
              </a:rPr>
              <a:t> (se la </a:t>
            </a:r>
            <a:r>
              <a:rPr lang="en-US" sz="1700" err="1">
                <a:solidFill>
                  <a:schemeClr val="accent1">
                    <a:lumMod val="50000"/>
                  </a:schemeClr>
                </a:solidFill>
                <a:latin typeface="Calibri" pitchFamily="34" charset="0"/>
              </a:rPr>
              <a:t>definizione</a:t>
            </a:r>
            <a:r>
              <a:rPr lang="en-US" sz="1700">
                <a:solidFill>
                  <a:schemeClr val="accent1">
                    <a:lumMod val="50000"/>
                  </a:schemeClr>
                </a:solidFill>
                <a:latin typeface="Calibri" pitchFamily="34" charset="0"/>
              </a:rPr>
              <a:t> è </a:t>
            </a:r>
            <a:r>
              <a:rPr lang="en-US" sz="1700" err="1">
                <a:solidFill>
                  <a:schemeClr val="accent1">
                    <a:lumMod val="50000"/>
                  </a:schemeClr>
                </a:solidFill>
                <a:latin typeface="Calibri" pitchFamily="34" charset="0"/>
              </a:rPr>
              <a:t>chiara</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ed</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univoca</a:t>
            </a:r>
            <a:r>
              <a:rPr lang="en-US" sz="1700">
                <a:solidFill>
                  <a:schemeClr val="accent1">
                    <a:lumMod val="50000"/>
                  </a:schemeClr>
                </a:solidFill>
                <a:latin typeface="Calibri" pitchFamily="34" charset="0"/>
              </a:rPr>
              <a:t>)</a:t>
            </a:r>
          </a:p>
          <a:p>
            <a:pPr marL="273050" indent="-273050" algn="just">
              <a:buFontTx/>
              <a:buChar char="-"/>
              <a:defRPr/>
            </a:pPr>
            <a:r>
              <a:rPr lang="en-US" sz="1700" err="1">
                <a:solidFill>
                  <a:schemeClr val="accent1">
                    <a:lumMod val="50000"/>
                  </a:schemeClr>
                </a:solidFill>
                <a:latin typeface="Calibri" pitchFamily="34" charset="0"/>
              </a:rPr>
              <a:t>Può</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generare</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Barriere</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all’entrata</a:t>
            </a:r>
            <a:r>
              <a:rPr lang="en-US" sz="1700">
                <a:solidFill>
                  <a:schemeClr val="accent1">
                    <a:lumMod val="50000"/>
                  </a:schemeClr>
                </a:solidFill>
                <a:latin typeface="Calibri" pitchFamily="34" charset="0"/>
              </a:rPr>
              <a:t>” per i </a:t>
            </a:r>
            <a:r>
              <a:rPr lang="en-US" sz="1700" err="1">
                <a:solidFill>
                  <a:schemeClr val="accent1">
                    <a:lumMod val="50000"/>
                  </a:schemeClr>
                </a:solidFill>
                <a:latin typeface="Calibri" pitchFamily="34" charset="0"/>
              </a:rPr>
              <a:t>potenziali</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beneficiari</a:t>
            </a:r>
            <a:endParaRPr lang="en-US" sz="1700">
              <a:solidFill>
                <a:schemeClr val="accent1">
                  <a:lumMod val="50000"/>
                </a:schemeClr>
              </a:solidFill>
              <a:latin typeface="Calibri" pitchFamily="34" charset="0"/>
            </a:endParaRPr>
          </a:p>
          <a:p>
            <a:pPr marL="273050" indent="-273050" algn="just">
              <a:buFontTx/>
              <a:buChar char="-"/>
              <a:defRPr/>
            </a:pPr>
            <a:r>
              <a:rPr lang="en-US" sz="1700" err="1">
                <a:solidFill>
                  <a:schemeClr val="accent1">
                    <a:lumMod val="50000"/>
                  </a:schemeClr>
                </a:solidFill>
                <a:latin typeface="Calibri" pitchFamily="34" charset="0"/>
              </a:rPr>
              <a:t>Implica</a:t>
            </a:r>
            <a:r>
              <a:rPr lang="en-US" sz="1700">
                <a:solidFill>
                  <a:schemeClr val="accent1">
                    <a:lumMod val="50000"/>
                  </a:schemeClr>
                </a:solidFill>
                <a:latin typeface="Calibri" pitchFamily="34" charset="0"/>
              </a:rPr>
              <a:t> un </a:t>
            </a:r>
            <a:r>
              <a:rPr lang="en-US" sz="1700" err="1">
                <a:solidFill>
                  <a:schemeClr val="accent1">
                    <a:lumMod val="50000"/>
                  </a:schemeClr>
                </a:solidFill>
                <a:latin typeface="Calibri" pitchFamily="34" charset="0"/>
              </a:rPr>
              <a:t>rischio</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economico</a:t>
            </a:r>
            <a:r>
              <a:rPr lang="en-US" sz="1700">
                <a:solidFill>
                  <a:schemeClr val="accent1">
                    <a:lumMod val="50000"/>
                  </a:schemeClr>
                </a:solidFill>
                <a:latin typeface="Calibri" pitchFamily="34" charset="0"/>
              </a:rPr>
              <a:t> per i </a:t>
            </a:r>
            <a:r>
              <a:rPr lang="en-US" sz="1700" err="1">
                <a:solidFill>
                  <a:schemeClr val="accent1">
                    <a:lumMod val="50000"/>
                  </a:schemeClr>
                </a:solidFill>
                <a:latin typeface="Calibri" pitchFamily="34" charset="0"/>
              </a:rPr>
              <a:t>beneficiari</a:t>
            </a:r>
            <a:endParaRPr lang="en-US" sz="1700">
              <a:solidFill>
                <a:schemeClr val="accent1">
                  <a:lumMod val="50000"/>
                </a:schemeClr>
              </a:solidFill>
              <a:latin typeface="Calibri" pitchFamily="34" charset="0"/>
            </a:endParaRPr>
          </a:p>
          <a:p>
            <a:pPr marL="273050" indent="-273050" algn="just">
              <a:buFontTx/>
              <a:buChar char="-"/>
              <a:defRPr/>
            </a:pPr>
            <a:r>
              <a:rPr lang="en-US" sz="1700" err="1">
                <a:solidFill>
                  <a:schemeClr val="accent1">
                    <a:lumMod val="50000"/>
                  </a:schemeClr>
                </a:solidFill>
                <a:latin typeface="Calibri" pitchFamily="34" charset="0"/>
              </a:rPr>
              <a:t>Può</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generare</a:t>
            </a:r>
            <a:r>
              <a:rPr lang="en-US" sz="1700">
                <a:solidFill>
                  <a:schemeClr val="accent1">
                    <a:lumMod val="50000"/>
                  </a:schemeClr>
                </a:solidFill>
                <a:latin typeface="Calibri" pitchFamily="34" charset="0"/>
              </a:rPr>
              <a:t> un </a:t>
            </a:r>
            <a:r>
              <a:rPr lang="en-US" sz="1700" err="1">
                <a:solidFill>
                  <a:schemeClr val="accent1">
                    <a:lumMod val="50000"/>
                  </a:schemeClr>
                </a:solidFill>
                <a:latin typeface="Calibri" pitchFamily="34" charset="0"/>
              </a:rPr>
              <a:t>significativo</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rischio</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di</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scrematura</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dei</a:t>
            </a:r>
            <a:r>
              <a:rPr lang="en-US" sz="1700">
                <a:solidFill>
                  <a:schemeClr val="accent1">
                    <a:lumMod val="50000"/>
                  </a:schemeClr>
                </a:solidFill>
                <a:latin typeface="Calibri" pitchFamily="34" charset="0"/>
              </a:rPr>
              <a:t> </a:t>
            </a:r>
            <a:r>
              <a:rPr lang="en-US" sz="1700" err="1">
                <a:solidFill>
                  <a:schemeClr val="accent1">
                    <a:lumMod val="50000"/>
                  </a:schemeClr>
                </a:solidFill>
                <a:latin typeface="Calibri" pitchFamily="34" charset="0"/>
              </a:rPr>
              <a:t>destinatari</a:t>
            </a:r>
            <a:endParaRPr lang="en-US" sz="1700">
              <a:solidFill>
                <a:schemeClr val="accent1">
                  <a:lumMod val="50000"/>
                </a:schemeClr>
              </a:solidFill>
              <a:latin typeface="Calibri" pitchFamily="34" charset="0"/>
            </a:endParaRPr>
          </a:p>
        </p:txBody>
      </p:sp>
      <p:sp>
        <p:nvSpPr>
          <p:cNvPr id="44" name="Rettangolo arrotondato 43"/>
          <p:cNvSpPr/>
          <p:nvPr/>
        </p:nvSpPr>
        <p:spPr>
          <a:xfrm>
            <a:off x="4076700" y="4221163"/>
            <a:ext cx="855663" cy="51276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chemeClr val="accent1">
                    <a:lumMod val="50000"/>
                  </a:schemeClr>
                </a:solidFill>
                <a:latin typeface="Calibri" pitchFamily="34" charset="0"/>
              </a:rPr>
              <a:t>VS.</a:t>
            </a:r>
            <a:endParaRPr lang="en-US" sz="1700">
              <a:solidFill>
                <a:schemeClr val="accent1">
                  <a:lumMod val="50000"/>
                </a:schemeClr>
              </a:solidFill>
              <a:latin typeface="Calibri" pitchFamily="34" charset="0"/>
            </a:endParaRPr>
          </a:p>
        </p:txBody>
      </p:sp>
      <p:sp>
        <p:nvSpPr>
          <p:cNvPr id="8" name="Rettangolo arrotondato 7"/>
          <p:cNvSpPr/>
          <p:nvPr/>
        </p:nvSpPr>
        <p:spPr>
          <a:xfrm>
            <a:off x="1331913" y="188913"/>
            <a:ext cx="7056437"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Orientamento del sistema: processo e/o risultato</a:t>
            </a:r>
            <a:endParaRPr lang="it-IT" sz="2000" b="1" err="1" smtClean="0">
              <a:solidFill>
                <a:schemeClr val="accent1">
                  <a:lumMod val="50000"/>
                </a:schemeClr>
              </a:solidFill>
              <a:latin typeface="Calibri" pitchFamily="34" charset="0"/>
            </a:endParaRPr>
          </a:p>
        </p:txBody>
      </p:sp>
      <p:sp>
        <p:nvSpPr>
          <p:cNvPr id="9" name="Rettangolo arrotondato 8"/>
          <p:cNvSpPr/>
          <p:nvPr/>
        </p:nvSpPr>
        <p:spPr>
          <a:xfrm>
            <a:off x="395288" y="188913"/>
            <a:ext cx="639762"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err="1" smtClean="0">
                <a:solidFill>
                  <a:schemeClr val="accent1">
                    <a:lumMod val="50000"/>
                  </a:schemeClr>
                </a:solidFill>
                <a:latin typeface="Calibri" pitchFamily="34" charset="0"/>
              </a:rPr>
              <a:t>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2"/>
          <p:cNvSpPr txBox="1">
            <a:spLocks noChangeArrowheads="1"/>
          </p:cNvSpPr>
          <p:nvPr/>
        </p:nvSpPr>
        <p:spPr>
          <a:xfrm>
            <a:off x="468313" y="1196975"/>
            <a:ext cx="8229600" cy="4524375"/>
          </a:xfrm>
          <a:prstGeom prst="rect">
            <a:avLst/>
          </a:prstGeom>
          <a:solidFill>
            <a:schemeClr val="bg1">
              <a:lumMod val="50000"/>
            </a:schemeClr>
          </a:solidFill>
          <a:ln w="12700" cap="flat" cmpd="sng" algn="ctr">
            <a:solidFill>
              <a:schemeClr val="bg1">
                <a:lumMod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ctr"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ct val="0"/>
              </a:spcBef>
              <a:spcAft>
                <a:spcPts val="0"/>
              </a:spcAft>
              <a:buClrTx/>
              <a:buSzTx/>
              <a:buFontTx/>
              <a:buNone/>
              <a:tabLst/>
              <a:defRPr/>
            </a:pPr>
            <a:r>
              <a:rPr kumimoji="0" lang="it-IT" sz="3600" b="1" i="0" u="none" strike="noStrike" kern="1200" cap="none" spc="0" normalizeH="0" baseline="0" noProof="0" smtClean="0">
                <a:ln>
                  <a:noFill/>
                </a:ln>
                <a:solidFill>
                  <a:schemeClr val="bg1"/>
                </a:solidFill>
                <a:effectLst/>
                <a:uLnTx/>
                <a:uFillTx/>
                <a:latin typeface="Calibri" pitchFamily="34" charset="0"/>
                <a:ea typeface="+mn-ea"/>
                <a:cs typeface="+mn-cs"/>
              </a:rPr>
              <a:t>Parte I</a:t>
            </a:r>
          </a:p>
          <a:p>
            <a:pPr marL="228600" marR="0" lvl="0" indent="-228600" algn="ctr"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a:p>
            <a:pPr algn="ctr">
              <a:defRPr/>
            </a:pPr>
            <a:r>
              <a:rPr lang="it-IT" sz="3600" b="1" smtClean="0">
                <a:solidFill>
                  <a:schemeClr val="bg1"/>
                </a:solidFill>
                <a:latin typeface="Calibri" pitchFamily="34" charset="0"/>
              </a:rPr>
              <a:t>Evoluzione del quadro di riferimento: </a:t>
            </a:r>
          </a:p>
          <a:p>
            <a:pPr algn="ctr">
              <a:defRPr/>
            </a:pPr>
            <a:r>
              <a:rPr lang="it-IT" sz="3600" b="1" smtClean="0">
                <a:solidFill>
                  <a:schemeClr val="bg1"/>
                </a:solidFill>
                <a:latin typeface="Calibri" pitchFamily="34" charset="0"/>
              </a:rPr>
              <a:t>definizioni, principi e logiche</a:t>
            </a: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a:p>
            <a:pPr marL="228600" marR="0" lvl="0" indent="-228600" algn="ctr"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smtClean="0">
              <a:ln>
                <a:noFill/>
              </a:ln>
              <a:solidFill>
                <a:schemeClr val="bg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250825" y="1128886"/>
            <a:ext cx="8458200" cy="3016210"/>
          </a:xfrm>
          <a:prstGeom prst="rect">
            <a:avLst/>
          </a:prstGeom>
          <a:solidFill>
            <a:schemeClr val="bg1"/>
          </a:solidFill>
          <a:ln w="9525" cap="rnd">
            <a:solidFill>
              <a:schemeClr val="bg1"/>
            </a:solidFill>
            <a:miter lim="800000"/>
            <a:headEnd/>
            <a:tailEnd/>
          </a:ln>
        </p:spPr>
        <p:txBody>
          <a:bodyPr>
            <a:spAutoFit/>
          </a:bodyPr>
          <a:lstStyle/>
          <a:p>
            <a:pPr>
              <a:defRPr/>
            </a:pPr>
            <a:r>
              <a:rPr lang="en-GB" b="1" smtClean="0">
                <a:solidFill>
                  <a:schemeClr val="accent1">
                    <a:lumMod val="50000"/>
                  </a:schemeClr>
                </a:solidFill>
                <a:latin typeface="Calibri" pitchFamily="34" charset="0"/>
              </a:rPr>
              <a:t>Orientamento </a:t>
            </a:r>
            <a:r>
              <a:rPr lang="en-GB" b="1">
                <a:solidFill>
                  <a:schemeClr val="accent1">
                    <a:lumMod val="50000"/>
                  </a:schemeClr>
                </a:solidFill>
                <a:latin typeface="Calibri" pitchFamily="34" charset="0"/>
              </a:rPr>
              <a:t>del </a:t>
            </a:r>
            <a:r>
              <a:rPr lang="en-GB" b="1" err="1">
                <a:solidFill>
                  <a:schemeClr val="accent1">
                    <a:lumMod val="50000"/>
                  </a:schemeClr>
                </a:solidFill>
                <a:latin typeface="Calibri" pitchFamily="34" charset="0"/>
              </a:rPr>
              <a:t>sistema</a:t>
            </a:r>
            <a:r>
              <a:rPr lang="en-GB" b="1">
                <a:solidFill>
                  <a:schemeClr val="accent1">
                    <a:lumMod val="50000"/>
                  </a:schemeClr>
                </a:solidFill>
                <a:latin typeface="Calibri" pitchFamily="34" charset="0"/>
              </a:rPr>
              <a:t>: </a:t>
            </a:r>
            <a:r>
              <a:rPr lang="en-GB" b="1" err="1">
                <a:solidFill>
                  <a:schemeClr val="accent1">
                    <a:lumMod val="50000"/>
                  </a:schemeClr>
                </a:solidFill>
                <a:latin typeface="Calibri" pitchFamily="34" charset="0"/>
              </a:rPr>
              <a:t>processo</a:t>
            </a:r>
            <a:r>
              <a:rPr lang="en-GB" b="1">
                <a:solidFill>
                  <a:schemeClr val="accent1">
                    <a:lumMod val="50000"/>
                  </a:schemeClr>
                </a:solidFill>
                <a:latin typeface="Calibri" pitchFamily="34" charset="0"/>
              </a:rPr>
              <a:t> e/o </a:t>
            </a:r>
            <a:r>
              <a:rPr lang="en-GB" b="1" err="1">
                <a:solidFill>
                  <a:schemeClr val="accent1">
                    <a:lumMod val="50000"/>
                  </a:schemeClr>
                </a:solidFill>
                <a:latin typeface="Calibri" pitchFamily="34" charset="0"/>
              </a:rPr>
              <a:t>risultato</a:t>
            </a:r>
            <a:endParaRPr lang="en-GB" b="1">
              <a:solidFill>
                <a:schemeClr val="accent1">
                  <a:lumMod val="50000"/>
                </a:schemeClr>
              </a:solidFill>
              <a:latin typeface="Calibri" pitchFamily="34" charset="0"/>
            </a:endParaRPr>
          </a:p>
          <a:p>
            <a:pPr marL="342900" indent="-342900" algn="ctr">
              <a:defRPr/>
            </a:pPr>
            <a:r>
              <a:rPr lang="it-IT" sz="2800" b="1" smtClean="0">
                <a:solidFill>
                  <a:schemeClr val="accent1">
                    <a:lumMod val="50000"/>
                  </a:schemeClr>
                </a:solidFill>
              </a:rPr>
              <a:t>Possibili </a:t>
            </a:r>
            <a:r>
              <a:rPr lang="it-IT" sz="2800" b="1">
                <a:solidFill>
                  <a:schemeClr val="accent1">
                    <a:lumMod val="50000"/>
                  </a:schemeClr>
                </a:solidFill>
              </a:rPr>
              <a:t>interventi correttivi</a:t>
            </a:r>
          </a:p>
          <a:p>
            <a:pPr marL="342900" indent="-342900" algn="just">
              <a:defRPr/>
            </a:pPr>
            <a:endParaRPr lang="en-GB" b="1">
              <a:solidFill>
                <a:srgbClr val="669900"/>
              </a:solidFill>
            </a:endParaRPr>
          </a:p>
          <a:p>
            <a:pPr marL="342900" indent="-342900" algn="just">
              <a:defRPr/>
            </a:pPr>
            <a:endParaRPr lang="it-IT" b="1">
              <a:solidFill>
                <a:srgbClr val="669900"/>
              </a:solidFill>
            </a:endParaRPr>
          </a:p>
          <a:p>
            <a:pPr marL="342900" indent="-342900" algn="just">
              <a:defRPr/>
            </a:pPr>
            <a:r>
              <a:rPr lang="en-GB" b="1">
                <a:solidFill>
                  <a:srgbClr val="669900"/>
                </a:solidFill>
              </a:rPr>
              <a:t> </a:t>
            </a: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p:txBody>
      </p:sp>
      <p:pic>
        <p:nvPicPr>
          <p:cNvPr id="34821" name="Picture 6"/>
          <p:cNvPicPr>
            <a:picLocks noChangeAspect="1" noChangeArrowheads="1"/>
          </p:cNvPicPr>
          <p:nvPr/>
        </p:nvPicPr>
        <p:blipFill>
          <a:blip r:embed="rId2" cstate="print"/>
          <a:srcRect/>
          <a:stretch>
            <a:fillRect/>
          </a:stretch>
        </p:blipFill>
        <p:spPr bwMode="auto">
          <a:xfrm>
            <a:off x="121598" y="1811714"/>
            <a:ext cx="88011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Segnaposto numero diapositiva 8"/>
          <p:cNvSpPr>
            <a:spLocks noGrp="1"/>
          </p:cNvSpPr>
          <p:nvPr>
            <p:ph type="sldNum" sz="quarter" idx="12"/>
          </p:nvPr>
        </p:nvSpPr>
        <p:spPr>
          <a:noFill/>
        </p:spPr>
        <p:txBody>
          <a:bodyPr/>
          <a:lstStyle/>
          <a:p>
            <a:fld id="{93AE465E-F3FE-4D3E-B672-85A7ADB50BBF}" type="slidenum">
              <a:rPr lang="it-IT" smtClean="0"/>
              <a:pPr/>
              <a:t>41</a:t>
            </a:fld>
            <a:endParaRPr lang="it-IT" smtClean="0"/>
          </a:p>
        </p:txBody>
      </p:sp>
      <p:sp>
        <p:nvSpPr>
          <p:cNvPr id="35844" name="CasellaDiTesto 4"/>
          <p:cNvSpPr txBox="1">
            <a:spLocks noChangeArrowheads="1"/>
          </p:cNvSpPr>
          <p:nvPr/>
        </p:nvSpPr>
        <p:spPr bwMode="auto">
          <a:xfrm>
            <a:off x="323850" y="920964"/>
            <a:ext cx="8458200" cy="2954655"/>
          </a:xfrm>
          <a:prstGeom prst="rect">
            <a:avLst/>
          </a:prstGeom>
          <a:solidFill>
            <a:schemeClr val="bg1"/>
          </a:solidFill>
          <a:ln w="9525" cap="rnd">
            <a:solidFill>
              <a:schemeClr val="bg1"/>
            </a:solidFill>
            <a:miter lim="800000"/>
            <a:headEnd/>
            <a:tailEnd/>
          </a:ln>
        </p:spPr>
        <p:txBody>
          <a:bodyPr>
            <a:spAutoFit/>
          </a:bodyPr>
          <a:lstStyle/>
          <a:p>
            <a:pPr marL="342900" indent="-342900" algn="just"/>
            <a:r>
              <a:rPr lang="it-IT" sz="2800" b="1" smtClean="0">
                <a:solidFill>
                  <a:schemeClr val="accent1">
                    <a:lumMod val="50000"/>
                  </a:schemeClr>
                </a:solidFill>
              </a:rPr>
              <a:t>Un </a:t>
            </a:r>
            <a:r>
              <a:rPr lang="it-IT" sz="2800" b="1">
                <a:solidFill>
                  <a:schemeClr val="accent1">
                    <a:lumMod val="50000"/>
                  </a:schemeClr>
                </a:solidFill>
              </a:rPr>
              <a:t>esempio di combinazione dei 2 approcci</a:t>
            </a: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0" lvl="1" indent="177800"/>
            <a:endParaRPr lang="it-IT" sz="1400"/>
          </a:p>
        </p:txBody>
      </p:sp>
      <p:pic>
        <p:nvPicPr>
          <p:cNvPr id="35845" name="Picture 4"/>
          <p:cNvPicPr>
            <a:picLocks noChangeAspect="1" noChangeArrowheads="1"/>
          </p:cNvPicPr>
          <p:nvPr/>
        </p:nvPicPr>
        <p:blipFill>
          <a:blip r:embed="rId2" cstate="print"/>
          <a:srcRect/>
          <a:stretch>
            <a:fillRect/>
          </a:stretch>
        </p:blipFill>
        <p:spPr bwMode="auto">
          <a:xfrm>
            <a:off x="237177" y="1368734"/>
            <a:ext cx="8632825" cy="5448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CasellaDiTesto 4"/>
          <p:cNvSpPr txBox="1">
            <a:spLocks noChangeArrowheads="1"/>
          </p:cNvSpPr>
          <p:nvPr/>
        </p:nvSpPr>
        <p:spPr bwMode="auto">
          <a:xfrm>
            <a:off x="323850" y="908050"/>
            <a:ext cx="8458200" cy="1416050"/>
          </a:xfrm>
          <a:prstGeom prst="rect">
            <a:avLst/>
          </a:prstGeom>
          <a:solidFill>
            <a:schemeClr val="bg1"/>
          </a:solidFill>
          <a:ln w="9525" cap="rnd">
            <a:solidFill>
              <a:schemeClr val="bg1"/>
            </a:solidFill>
            <a:miter lim="800000"/>
            <a:headEnd/>
            <a:tailEnd/>
          </a:ln>
        </p:spPr>
        <p:txBody>
          <a:bodyPr>
            <a:spAutoFit/>
          </a:bodyPr>
          <a:lstStyle/>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342900" indent="-342900" algn="just"/>
            <a:endParaRPr lang="it-IT" b="1">
              <a:solidFill>
                <a:srgbClr val="669900"/>
              </a:solidFill>
            </a:endParaRPr>
          </a:p>
          <a:p>
            <a:pPr marL="0" lvl="1" indent="177800"/>
            <a:endParaRPr lang="it-IT" sz="1400"/>
          </a:p>
        </p:txBody>
      </p:sp>
      <p:sp>
        <p:nvSpPr>
          <p:cNvPr id="6" name="Rettangolo arrotondato 5"/>
          <p:cNvSpPr/>
          <p:nvPr/>
        </p:nvSpPr>
        <p:spPr>
          <a:xfrm>
            <a:off x="1378424" y="981075"/>
            <a:ext cx="7225826" cy="65246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000" b="1" err="1" smtClean="0">
                <a:solidFill>
                  <a:schemeClr val="accent1">
                    <a:lumMod val="50000"/>
                  </a:schemeClr>
                </a:solidFill>
                <a:latin typeface="Calibri" pitchFamily="34" charset="0"/>
              </a:rPr>
              <a:t>Disciplina</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delle</a:t>
            </a:r>
            <a:r>
              <a:rPr lang="en-GB" sz="2000" b="1" smtClean="0">
                <a:solidFill>
                  <a:schemeClr val="accent1">
                    <a:lumMod val="50000"/>
                  </a:schemeClr>
                </a:solidFill>
                <a:latin typeface="Calibri" pitchFamily="34" charset="0"/>
              </a:rPr>
              <a:t> </a:t>
            </a:r>
            <a:r>
              <a:rPr lang="en-GB" sz="2000" b="1" err="1" smtClean="0">
                <a:solidFill>
                  <a:schemeClr val="accent1">
                    <a:lumMod val="50000"/>
                  </a:schemeClr>
                </a:solidFill>
                <a:latin typeface="Calibri" pitchFamily="34" charset="0"/>
              </a:rPr>
              <a:t>irregolarità</a:t>
            </a:r>
            <a:r>
              <a:rPr lang="en-GB" sz="2000" b="1" smtClean="0">
                <a:solidFill>
                  <a:schemeClr val="accent1">
                    <a:lumMod val="50000"/>
                  </a:schemeClr>
                </a:solidFill>
                <a:latin typeface="Calibri" pitchFamily="34" charset="0"/>
              </a:rPr>
              <a:t>/non </a:t>
            </a:r>
            <a:r>
              <a:rPr lang="en-GB" sz="2000" b="1" err="1" smtClean="0">
                <a:solidFill>
                  <a:schemeClr val="accent1">
                    <a:lumMod val="50000"/>
                  </a:schemeClr>
                </a:solidFill>
                <a:latin typeface="Calibri" pitchFamily="34" charset="0"/>
              </a:rPr>
              <a:t>conformità</a:t>
            </a:r>
            <a:endParaRPr lang="it-IT" sz="2000" b="1">
              <a:solidFill>
                <a:schemeClr val="accent1">
                  <a:lumMod val="50000"/>
                </a:schemeClr>
              </a:solidFill>
              <a:latin typeface="Calibri" pitchFamily="34" charset="0"/>
            </a:endParaRPr>
          </a:p>
        </p:txBody>
      </p:sp>
      <p:pic>
        <p:nvPicPr>
          <p:cNvPr id="36870" name="Picture 8"/>
          <p:cNvPicPr>
            <a:picLocks noChangeAspect="1" noChangeArrowheads="1"/>
          </p:cNvPicPr>
          <p:nvPr/>
        </p:nvPicPr>
        <p:blipFill>
          <a:blip r:embed="rId2" cstate="print"/>
          <a:srcRect/>
          <a:stretch>
            <a:fillRect/>
          </a:stretch>
        </p:blipFill>
        <p:spPr bwMode="auto">
          <a:xfrm>
            <a:off x="250825" y="1782763"/>
            <a:ext cx="8388350" cy="4670425"/>
          </a:xfrm>
          <a:prstGeom prst="rect">
            <a:avLst/>
          </a:prstGeom>
          <a:noFill/>
          <a:ln w="9525">
            <a:noFill/>
            <a:miter lim="800000"/>
            <a:headEnd/>
            <a:tailEnd/>
          </a:ln>
        </p:spPr>
      </p:pic>
      <p:sp>
        <p:nvSpPr>
          <p:cNvPr id="7" name="Rettangolo arrotondato 6"/>
          <p:cNvSpPr/>
          <p:nvPr/>
        </p:nvSpPr>
        <p:spPr>
          <a:xfrm>
            <a:off x="463527" y="966835"/>
            <a:ext cx="639762"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smtClean="0">
                <a:solidFill>
                  <a:schemeClr val="accent1">
                    <a:lumMod val="50000"/>
                  </a:schemeClr>
                </a:solidFill>
                <a:latin typeface="Calibri" pitchFamily="34" charset="0"/>
              </a:rPr>
              <a:t>6</a:t>
            </a:r>
            <a:endParaRPr lang="it-IT" sz="2000" b="1" err="1" smtClean="0">
              <a:solidFill>
                <a:schemeClr val="accent1">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ttangolo arrotondato 5"/>
          <p:cNvSpPr/>
          <p:nvPr/>
        </p:nvSpPr>
        <p:spPr>
          <a:xfrm>
            <a:off x="1444294" y="2180361"/>
            <a:ext cx="7056438" cy="549191"/>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smtClean="0">
                <a:solidFill>
                  <a:schemeClr val="tx2">
                    <a:lumMod val="50000"/>
                  </a:schemeClr>
                </a:solidFill>
                <a:latin typeface="Calibri" pitchFamily="34" charset="0"/>
              </a:rPr>
              <a:t>Il Processo di gestione del cambiamento</a:t>
            </a:r>
            <a:endParaRPr lang="it-IT" sz="2400" b="1">
              <a:solidFill>
                <a:schemeClr val="tx2">
                  <a:lumMod val="50000"/>
                </a:schemeClr>
              </a:solidFill>
              <a:latin typeface="Calibri" pitchFamily="34" charset="0"/>
            </a:endParaRPr>
          </a:p>
        </p:txBody>
      </p:sp>
      <p:sp>
        <p:nvSpPr>
          <p:cNvPr id="8" name="Rettangolo arrotondato 7"/>
          <p:cNvSpPr/>
          <p:nvPr/>
        </p:nvSpPr>
        <p:spPr>
          <a:xfrm>
            <a:off x="1423657" y="3043452"/>
            <a:ext cx="7058025" cy="66874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smtClean="0">
                <a:solidFill>
                  <a:schemeClr val="tx2">
                    <a:lumMod val="50000"/>
                  </a:schemeClr>
                </a:solidFill>
                <a:latin typeface="Calibri" pitchFamily="34" charset="0"/>
              </a:rPr>
              <a:t>I principali ambiti di innovazione</a:t>
            </a:r>
          </a:p>
        </p:txBody>
      </p:sp>
      <p:sp>
        <p:nvSpPr>
          <p:cNvPr id="12" name="Rettangolo arrotondato 11"/>
          <p:cNvSpPr/>
          <p:nvPr/>
        </p:nvSpPr>
        <p:spPr>
          <a:xfrm>
            <a:off x="509257" y="2180361"/>
            <a:ext cx="638175" cy="590135"/>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1</a:t>
            </a:r>
            <a:endParaRPr lang="it-IT" sz="2400" b="1">
              <a:solidFill>
                <a:schemeClr val="tx2">
                  <a:lumMod val="50000"/>
                </a:schemeClr>
              </a:solidFill>
              <a:latin typeface="Calibri" pitchFamily="34" charset="0"/>
            </a:endParaRPr>
          </a:p>
        </p:txBody>
      </p:sp>
      <p:sp>
        <p:nvSpPr>
          <p:cNvPr id="13" name="Rettangolo arrotondato 12"/>
          <p:cNvSpPr/>
          <p:nvPr/>
        </p:nvSpPr>
        <p:spPr>
          <a:xfrm>
            <a:off x="488619" y="3070746"/>
            <a:ext cx="639763" cy="641445"/>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2</a:t>
            </a:r>
            <a:endParaRPr lang="it-IT" sz="2400" b="1">
              <a:solidFill>
                <a:schemeClr val="tx2">
                  <a:lumMod val="50000"/>
                </a:schemeClr>
              </a:solidFill>
              <a:latin typeface="Calibri" pitchFamily="34" charset="0"/>
            </a:endParaRPr>
          </a:p>
        </p:txBody>
      </p:sp>
      <p:sp>
        <p:nvSpPr>
          <p:cNvPr id="19" name="Rettangolo arrotondato 18"/>
          <p:cNvSpPr/>
          <p:nvPr/>
        </p:nvSpPr>
        <p:spPr>
          <a:xfrm>
            <a:off x="387303" y="1205109"/>
            <a:ext cx="8424863" cy="62369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1" indent="-342900" algn="just">
              <a:defRPr/>
            </a:pPr>
            <a:r>
              <a:rPr lang="it-IT" sz="3200" b="1" smtClean="0">
                <a:solidFill>
                  <a:schemeClr val="accent1">
                    <a:lumMod val="50000"/>
                  </a:schemeClr>
                </a:solidFill>
              </a:rPr>
              <a:t>B. L’implementazione delle opzioni</a:t>
            </a:r>
            <a:endParaRPr lang="it-IT" sz="3200" b="1">
              <a:solidFill>
                <a:schemeClr val="accent1">
                  <a:lumMod val="50000"/>
                </a:schemeClr>
              </a:solidFill>
            </a:endParaRPr>
          </a:p>
        </p:txBody>
      </p:sp>
      <p:sp>
        <p:nvSpPr>
          <p:cNvPr id="25" name="Rettangolo arrotondato 24"/>
          <p:cNvSpPr/>
          <p:nvPr/>
        </p:nvSpPr>
        <p:spPr>
          <a:xfrm>
            <a:off x="1425929" y="4000622"/>
            <a:ext cx="7058025" cy="776094"/>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Principali problemi in fase di implementazione </a:t>
            </a:r>
          </a:p>
          <a:p>
            <a:pPr algn="ctr">
              <a:defRPr/>
            </a:pPr>
            <a:r>
              <a:rPr lang="it-IT" sz="2400" b="1" smtClean="0">
                <a:solidFill>
                  <a:schemeClr val="tx2">
                    <a:lumMod val="50000"/>
                  </a:schemeClr>
                </a:solidFill>
                <a:latin typeface="Calibri" pitchFamily="34" charset="0"/>
              </a:rPr>
              <a:t>(e possibili soluzioni)</a:t>
            </a:r>
            <a:endParaRPr lang="it-IT" sz="2400" b="1">
              <a:solidFill>
                <a:schemeClr val="tx2">
                  <a:lumMod val="50000"/>
                </a:schemeClr>
              </a:solidFill>
              <a:latin typeface="Calibri" pitchFamily="34" charset="0"/>
            </a:endParaRPr>
          </a:p>
        </p:txBody>
      </p:sp>
      <p:sp>
        <p:nvSpPr>
          <p:cNvPr id="26" name="Rettangolo arrotondato 25"/>
          <p:cNvSpPr/>
          <p:nvPr/>
        </p:nvSpPr>
        <p:spPr>
          <a:xfrm>
            <a:off x="490891" y="4000622"/>
            <a:ext cx="639763" cy="748799"/>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3</a:t>
            </a:r>
            <a:endParaRPr lang="it-IT" sz="2400" b="1">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Segnaposto numero diapositiva 8"/>
          <p:cNvSpPr>
            <a:spLocks noGrp="1"/>
          </p:cNvSpPr>
          <p:nvPr>
            <p:ph type="sldNum" sz="quarter" idx="12"/>
          </p:nvPr>
        </p:nvSpPr>
        <p:spPr>
          <a:noFill/>
        </p:spPr>
        <p:txBody>
          <a:bodyPr/>
          <a:lstStyle/>
          <a:p>
            <a:fld id="{37CADC6F-37B8-4432-8DA5-7EE7FF54056C}" type="slidenum">
              <a:rPr lang="it-IT" smtClean="0"/>
              <a:pPr/>
              <a:t>44</a:t>
            </a:fld>
            <a:endParaRPr lang="it-IT" smtClean="0"/>
          </a:p>
        </p:txBody>
      </p:sp>
      <p:sp>
        <p:nvSpPr>
          <p:cNvPr id="35" name="Rettangolo arrotondato 34"/>
          <p:cNvSpPr/>
          <p:nvPr/>
        </p:nvSpPr>
        <p:spPr>
          <a:xfrm>
            <a:off x="323850" y="863909"/>
            <a:ext cx="8424863" cy="504825"/>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n-GB" sz="2800" b="1">
                <a:solidFill>
                  <a:schemeClr val="bg1"/>
                </a:solidFill>
              </a:rPr>
              <a:t>Il </a:t>
            </a:r>
            <a:r>
              <a:rPr lang="en-GB" sz="2800" b="1" err="1">
                <a:solidFill>
                  <a:schemeClr val="bg1"/>
                </a:solidFill>
              </a:rPr>
              <a:t>processo</a:t>
            </a:r>
            <a:r>
              <a:rPr lang="en-GB" sz="2800" b="1">
                <a:solidFill>
                  <a:schemeClr val="bg1"/>
                </a:solidFill>
              </a:rPr>
              <a:t> </a:t>
            </a:r>
            <a:r>
              <a:rPr lang="en-GB" sz="2800" b="1" err="1">
                <a:solidFill>
                  <a:schemeClr val="bg1"/>
                </a:solidFill>
              </a:rPr>
              <a:t>di</a:t>
            </a:r>
            <a:r>
              <a:rPr lang="en-GB" sz="2800" b="1">
                <a:solidFill>
                  <a:schemeClr val="bg1"/>
                </a:solidFill>
              </a:rPr>
              <a:t> </a:t>
            </a:r>
            <a:r>
              <a:rPr lang="en-GB" sz="2800" b="1" err="1">
                <a:solidFill>
                  <a:schemeClr val="bg1"/>
                </a:solidFill>
              </a:rPr>
              <a:t>gestione</a:t>
            </a:r>
            <a:r>
              <a:rPr lang="en-GB" sz="2800" b="1">
                <a:solidFill>
                  <a:schemeClr val="bg1"/>
                </a:solidFill>
              </a:rPr>
              <a:t> del </a:t>
            </a:r>
            <a:r>
              <a:rPr lang="en-GB" sz="2800" b="1" err="1">
                <a:solidFill>
                  <a:schemeClr val="bg1"/>
                </a:solidFill>
              </a:rPr>
              <a:t>cambiamento</a:t>
            </a:r>
            <a:endParaRPr lang="it-IT" sz="2800" b="1">
              <a:solidFill>
                <a:schemeClr val="bg1"/>
              </a:solidFill>
            </a:endParaRPr>
          </a:p>
        </p:txBody>
      </p:sp>
      <p:sp>
        <p:nvSpPr>
          <p:cNvPr id="36" name="CasellaDiTesto 2"/>
          <p:cNvSpPr txBox="1">
            <a:spLocks noChangeArrowheads="1"/>
          </p:cNvSpPr>
          <p:nvPr/>
        </p:nvSpPr>
        <p:spPr bwMode="auto">
          <a:xfrm>
            <a:off x="539750" y="1412875"/>
            <a:ext cx="80645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endParaRPr lang="en-GB" sz="2000">
              <a:solidFill>
                <a:schemeClr val="accent2">
                  <a:lumMod val="75000"/>
                </a:schemeClr>
              </a:solidFill>
            </a:endParaRPr>
          </a:p>
        </p:txBody>
      </p:sp>
      <p:sp>
        <p:nvSpPr>
          <p:cNvPr id="37" name="Rettangolo arrotondato 36"/>
          <p:cNvSpPr/>
          <p:nvPr/>
        </p:nvSpPr>
        <p:spPr>
          <a:xfrm>
            <a:off x="323850" y="1412875"/>
            <a:ext cx="8424863" cy="1081088"/>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a:solidFill>
                  <a:schemeClr val="tx2">
                    <a:lumMod val="50000"/>
                  </a:schemeClr>
                </a:solidFill>
              </a:rPr>
              <a:t>L’introduzione delle opzioni di semplificazione ha introdotto una fase di discontinuità rispetto ai paradigmi culturali ed operativi precedentemente adottati dalle AdG</a:t>
            </a:r>
            <a:r>
              <a:rPr lang="en-GB" sz="2000">
                <a:solidFill>
                  <a:schemeClr val="tx2">
                    <a:lumMod val="50000"/>
                  </a:schemeClr>
                </a:solidFill>
              </a:rPr>
              <a:t>.</a:t>
            </a:r>
          </a:p>
        </p:txBody>
      </p:sp>
      <p:sp>
        <p:nvSpPr>
          <p:cNvPr id="38" name="Rettangolo arrotondato 37"/>
          <p:cNvSpPr/>
          <p:nvPr/>
        </p:nvSpPr>
        <p:spPr>
          <a:xfrm>
            <a:off x="323850" y="2565400"/>
            <a:ext cx="8424863" cy="1008063"/>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a:solidFill>
                  <a:schemeClr val="tx2">
                    <a:lumMod val="50000"/>
                  </a:schemeClr>
                </a:solidFill>
              </a:rPr>
              <a:t>Il superamento dei tradizioni modelli di gestione ha richiesto quindi una fase di sviluppo e di adeguamento che è stata gestita su due livelli distinti:</a:t>
            </a:r>
          </a:p>
        </p:txBody>
      </p:sp>
      <p:sp>
        <p:nvSpPr>
          <p:cNvPr id="40" name="Rettangolo arrotondato 39"/>
          <p:cNvSpPr/>
          <p:nvPr/>
        </p:nvSpPr>
        <p:spPr>
          <a:xfrm>
            <a:off x="611188" y="4149725"/>
            <a:ext cx="2735262" cy="122396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a:solidFill>
                  <a:schemeClr val="accent1">
                    <a:lumMod val="50000"/>
                  </a:schemeClr>
                </a:solidFill>
              </a:rPr>
              <a:t>Interno alla </a:t>
            </a:r>
            <a:r>
              <a:rPr lang="it-IT" b="1" err="1">
                <a:solidFill>
                  <a:schemeClr val="accent1">
                    <a:lumMod val="50000"/>
                  </a:schemeClr>
                </a:solidFill>
              </a:rPr>
              <a:t>PA</a:t>
            </a:r>
            <a:r>
              <a:rPr lang="it-IT" b="1">
                <a:solidFill>
                  <a:schemeClr val="accent1">
                    <a:lumMod val="50000"/>
                  </a:schemeClr>
                </a:solidFill>
              </a:rPr>
              <a:t> </a:t>
            </a:r>
          </a:p>
          <a:p>
            <a:pPr algn="ctr">
              <a:defRPr/>
            </a:pPr>
            <a:r>
              <a:rPr lang="it-IT" b="1">
                <a:solidFill>
                  <a:schemeClr val="accent1">
                    <a:lumMod val="50000"/>
                  </a:schemeClr>
                </a:solidFill>
              </a:rPr>
              <a:t>(AdG, </a:t>
            </a:r>
            <a:r>
              <a:rPr lang="it-IT" b="1" err="1">
                <a:solidFill>
                  <a:schemeClr val="accent1">
                    <a:lumMod val="50000"/>
                  </a:schemeClr>
                </a:solidFill>
              </a:rPr>
              <a:t>OI</a:t>
            </a:r>
            <a:r>
              <a:rPr lang="it-IT" b="1">
                <a:solidFill>
                  <a:schemeClr val="accent1">
                    <a:lumMod val="50000"/>
                  </a:schemeClr>
                </a:solidFill>
              </a:rPr>
              <a:t>, soggetti attuatori …)</a:t>
            </a:r>
          </a:p>
        </p:txBody>
      </p:sp>
      <p:sp>
        <p:nvSpPr>
          <p:cNvPr id="41" name="Rettangolo arrotondato 40"/>
          <p:cNvSpPr/>
          <p:nvPr/>
        </p:nvSpPr>
        <p:spPr>
          <a:xfrm>
            <a:off x="5940425" y="4149725"/>
            <a:ext cx="2735263" cy="115252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accent1">
                    <a:lumMod val="50000"/>
                  </a:schemeClr>
                </a:solidFill>
              </a:rPr>
              <a:t>Nei</a:t>
            </a:r>
            <a:r>
              <a:rPr lang="en-GB" b="1">
                <a:solidFill>
                  <a:schemeClr val="accent1">
                    <a:lumMod val="50000"/>
                  </a:schemeClr>
                </a:solidFill>
              </a:rPr>
              <a:t> </a:t>
            </a:r>
            <a:r>
              <a:rPr lang="en-GB" b="1" err="1">
                <a:solidFill>
                  <a:schemeClr val="accent1">
                    <a:lumMod val="50000"/>
                  </a:schemeClr>
                </a:solidFill>
              </a:rPr>
              <a:t>rapporti</a:t>
            </a:r>
            <a:r>
              <a:rPr lang="en-GB" b="1">
                <a:solidFill>
                  <a:schemeClr val="accent1">
                    <a:lumMod val="50000"/>
                  </a:schemeClr>
                </a:solidFill>
              </a:rPr>
              <a:t> con i </a:t>
            </a:r>
            <a:r>
              <a:rPr lang="en-GB" b="1" err="1">
                <a:solidFill>
                  <a:schemeClr val="accent1">
                    <a:lumMod val="50000"/>
                  </a:schemeClr>
                </a:solidFill>
              </a:rPr>
              <a:t>Beneficiari</a:t>
            </a:r>
            <a:endParaRPr lang="it-IT" b="1">
              <a:solidFill>
                <a:schemeClr val="accent1">
                  <a:lumMod val="50000"/>
                </a:schemeClr>
              </a:solidFill>
            </a:endParaRPr>
          </a:p>
        </p:txBody>
      </p:sp>
      <p:sp>
        <p:nvSpPr>
          <p:cNvPr id="42" name="Freccia in giù 41"/>
          <p:cNvSpPr/>
          <p:nvPr/>
        </p:nvSpPr>
        <p:spPr>
          <a:xfrm>
            <a:off x="1403350" y="3644900"/>
            <a:ext cx="360363"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 name="Freccia in giù 42"/>
          <p:cNvSpPr/>
          <p:nvPr/>
        </p:nvSpPr>
        <p:spPr>
          <a:xfrm>
            <a:off x="7164388" y="3644900"/>
            <a:ext cx="320675"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4" name="Freccia bidirezionale orizzontale 43"/>
          <p:cNvSpPr/>
          <p:nvPr/>
        </p:nvSpPr>
        <p:spPr>
          <a:xfrm>
            <a:off x="3995738" y="4581525"/>
            <a:ext cx="936625" cy="2873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 name="Rettangolo arrotondato 44"/>
          <p:cNvSpPr/>
          <p:nvPr/>
        </p:nvSpPr>
        <p:spPr>
          <a:xfrm>
            <a:off x="539750" y="5518150"/>
            <a:ext cx="8280400" cy="1223963"/>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a:solidFill>
                  <a:schemeClr val="tx2">
                    <a:lumMod val="50000"/>
                  </a:schemeClr>
                </a:solidFill>
              </a:rPr>
              <a:t>In definitiva l’introduzione dei parametri standard implica un importante salto culturale, a tutti i livelli del sistema, presupponendo la volontà di sperimentare un percorso di innovazione condiviso.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asellaDiTesto 19"/>
          <p:cNvSpPr txBox="1">
            <a:spLocks noChangeArrowheads="1"/>
          </p:cNvSpPr>
          <p:nvPr/>
        </p:nvSpPr>
        <p:spPr bwMode="auto">
          <a:xfrm>
            <a:off x="323850" y="887103"/>
            <a:ext cx="8458200" cy="5355312"/>
          </a:xfrm>
          <a:prstGeom prst="rect">
            <a:avLst/>
          </a:prstGeom>
          <a:solidFill>
            <a:schemeClr val="bg1"/>
          </a:solidFill>
          <a:ln w="9525" cap="rnd">
            <a:solidFill>
              <a:srgbClr val="8599BD"/>
            </a:solidFill>
            <a:miter lim="800000"/>
            <a:headEnd/>
            <a:tailEnd/>
          </a:ln>
        </p:spPr>
        <p:txBody>
          <a:bodyPr wrap="square">
            <a:spAutoFit/>
          </a:bodyPr>
          <a:lstStyle/>
          <a:p>
            <a:pPr marL="342900" indent="-342900" algn="just">
              <a:defRPr/>
            </a:pPr>
            <a:r>
              <a:rPr lang="en-GB" b="1" smtClean="0">
                <a:solidFill>
                  <a:schemeClr val="accent1">
                    <a:lumMod val="50000"/>
                  </a:schemeClr>
                </a:solidFill>
              </a:rPr>
              <a:t>Il </a:t>
            </a:r>
            <a:r>
              <a:rPr lang="en-GB" b="1" err="1">
                <a:solidFill>
                  <a:schemeClr val="accent1">
                    <a:lumMod val="50000"/>
                  </a:schemeClr>
                </a:solidFill>
              </a:rPr>
              <a:t>processo</a:t>
            </a:r>
            <a:r>
              <a:rPr lang="en-GB" b="1">
                <a:solidFill>
                  <a:schemeClr val="accent1">
                    <a:lumMod val="50000"/>
                  </a:schemeClr>
                </a:solidFill>
              </a:rPr>
              <a:t> </a:t>
            </a:r>
            <a:r>
              <a:rPr lang="en-GB" b="1" err="1">
                <a:solidFill>
                  <a:schemeClr val="accent1">
                    <a:lumMod val="50000"/>
                  </a:schemeClr>
                </a:solidFill>
              </a:rPr>
              <a:t>di</a:t>
            </a:r>
            <a:r>
              <a:rPr lang="en-GB" b="1">
                <a:solidFill>
                  <a:schemeClr val="accent1">
                    <a:lumMod val="50000"/>
                  </a:schemeClr>
                </a:solidFill>
              </a:rPr>
              <a:t> </a:t>
            </a:r>
            <a:r>
              <a:rPr lang="en-GB" b="1" err="1">
                <a:solidFill>
                  <a:schemeClr val="accent1">
                    <a:lumMod val="50000"/>
                  </a:schemeClr>
                </a:solidFill>
              </a:rPr>
              <a:t>gestione</a:t>
            </a:r>
            <a:r>
              <a:rPr lang="en-GB" b="1">
                <a:solidFill>
                  <a:schemeClr val="accent1">
                    <a:lumMod val="50000"/>
                  </a:schemeClr>
                </a:solidFill>
              </a:rPr>
              <a:t> del </a:t>
            </a:r>
            <a:r>
              <a:rPr lang="en-GB" b="1" err="1">
                <a:solidFill>
                  <a:schemeClr val="accent1">
                    <a:lumMod val="50000"/>
                  </a:schemeClr>
                </a:solidFill>
              </a:rPr>
              <a:t>cambiamento</a:t>
            </a:r>
            <a:endParaRPr lang="it-IT" b="1">
              <a:solidFill>
                <a:schemeClr val="accent1">
                  <a:lumMod val="50000"/>
                </a:schemeClr>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marL="342900" indent="-342900" algn="just">
              <a:defRPr/>
            </a:pPr>
            <a:endParaRPr lang="it-IT" b="1">
              <a:solidFill>
                <a:srgbClr val="669900"/>
              </a:solidFill>
            </a:endParaRPr>
          </a:p>
          <a:p>
            <a:pPr algn="ctr">
              <a:defRPr/>
            </a:pPr>
            <a:endParaRPr lang="it-IT" b="1">
              <a:solidFill>
                <a:srgbClr val="669900"/>
              </a:solidFill>
            </a:endParaRPr>
          </a:p>
          <a:p>
            <a:pPr algn="ctr">
              <a:defRPr/>
            </a:pPr>
            <a:r>
              <a:rPr lang="en-GB" sz="2400" b="1">
                <a:solidFill>
                  <a:schemeClr val="accent1">
                    <a:lumMod val="50000"/>
                  </a:schemeClr>
                </a:solidFill>
                <a:latin typeface="Calibri" pitchFamily="34" charset="0"/>
                <a:cs typeface="+mn-cs"/>
              </a:rPr>
              <a:t>Il </a:t>
            </a:r>
            <a:r>
              <a:rPr lang="en-GB" sz="2400" b="1" err="1">
                <a:solidFill>
                  <a:schemeClr val="accent1">
                    <a:lumMod val="50000"/>
                  </a:schemeClr>
                </a:solidFill>
                <a:latin typeface="Calibri" pitchFamily="34" charset="0"/>
                <a:cs typeface="+mn-cs"/>
              </a:rPr>
              <a:t>processo</a:t>
            </a:r>
            <a:r>
              <a:rPr lang="en-GB" sz="2400" b="1">
                <a:solidFill>
                  <a:schemeClr val="accent1">
                    <a:lumMod val="50000"/>
                  </a:schemeClr>
                </a:solidFill>
                <a:latin typeface="Calibri" pitchFamily="34" charset="0"/>
                <a:cs typeface="+mn-cs"/>
              </a:rPr>
              <a:t> </a:t>
            </a:r>
            <a:r>
              <a:rPr lang="en-GB" sz="2400" b="1" err="1">
                <a:solidFill>
                  <a:schemeClr val="accent1">
                    <a:lumMod val="50000"/>
                  </a:schemeClr>
                </a:solidFill>
                <a:latin typeface="Calibri" pitchFamily="34" charset="0"/>
                <a:cs typeface="+mn-cs"/>
              </a:rPr>
              <a:t>di</a:t>
            </a:r>
            <a:r>
              <a:rPr lang="en-GB" sz="2400" b="1">
                <a:solidFill>
                  <a:schemeClr val="accent1">
                    <a:lumMod val="50000"/>
                  </a:schemeClr>
                </a:solidFill>
                <a:latin typeface="Calibri" pitchFamily="34" charset="0"/>
                <a:cs typeface="+mn-cs"/>
              </a:rPr>
              <a:t> </a:t>
            </a:r>
            <a:r>
              <a:rPr lang="en-GB" sz="2400" b="1" err="1">
                <a:solidFill>
                  <a:schemeClr val="accent1">
                    <a:lumMod val="50000"/>
                  </a:schemeClr>
                </a:solidFill>
                <a:latin typeface="Calibri" pitchFamily="34" charset="0"/>
                <a:cs typeface="+mn-cs"/>
              </a:rPr>
              <a:t>gestione</a:t>
            </a:r>
            <a:r>
              <a:rPr lang="en-GB" sz="2400" b="1">
                <a:solidFill>
                  <a:schemeClr val="accent1">
                    <a:lumMod val="50000"/>
                  </a:schemeClr>
                </a:solidFill>
                <a:latin typeface="Calibri" pitchFamily="34" charset="0"/>
                <a:cs typeface="+mn-cs"/>
              </a:rPr>
              <a:t> del </a:t>
            </a:r>
            <a:r>
              <a:rPr lang="en-GB" sz="2400" b="1" err="1">
                <a:solidFill>
                  <a:schemeClr val="accent1">
                    <a:lumMod val="50000"/>
                  </a:schemeClr>
                </a:solidFill>
                <a:latin typeface="Calibri" pitchFamily="34" charset="0"/>
                <a:cs typeface="+mn-cs"/>
              </a:rPr>
              <a:t>cambiamento</a:t>
            </a:r>
            <a:r>
              <a:rPr lang="en-GB" sz="2400" b="1">
                <a:solidFill>
                  <a:schemeClr val="accent1">
                    <a:lumMod val="50000"/>
                  </a:schemeClr>
                </a:solidFill>
                <a:latin typeface="Calibri" pitchFamily="34" charset="0"/>
                <a:cs typeface="+mn-cs"/>
              </a:rPr>
              <a:t> </a:t>
            </a:r>
            <a:r>
              <a:rPr lang="en-GB" sz="2400" b="1" err="1">
                <a:solidFill>
                  <a:schemeClr val="accent1">
                    <a:lumMod val="50000"/>
                  </a:schemeClr>
                </a:solidFill>
                <a:latin typeface="Calibri" pitchFamily="34" charset="0"/>
                <a:cs typeface="+mn-cs"/>
              </a:rPr>
              <a:t>interno</a:t>
            </a:r>
            <a:r>
              <a:rPr lang="en-GB" sz="2400" b="1">
                <a:solidFill>
                  <a:schemeClr val="accent1">
                    <a:lumMod val="50000"/>
                  </a:schemeClr>
                </a:solidFill>
                <a:latin typeface="Calibri" pitchFamily="34" charset="0"/>
                <a:cs typeface="+mn-cs"/>
              </a:rPr>
              <a:t> ha </a:t>
            </a:r>
            <a:r>
              <a:rPr lang="en-GB" sz="2400" b="1" err="1">
                <a:solidFill>
                  <a:schemeClr val="accent1">
                    <a:lumMod val="50000"/>
                  </a:schemeClr>
                </a:solidFill>
                <a:latin typeface="Calibri" pitchFamily="34" charset="0"/>
                <a:cs typeface="+mn-cs"/>
              </a:rPr>
              <a:t>implicato</a:t>
            </a:r>
            <a:r>
              <a:rPr lang="en-GB" sz="2400" b="1">
                <a:solidFill>
                  <a:schemeClr val="accent1">
                    <a:lumMod val="50000"/>
                  </a:schemeClr>
                </a:solidFill>
                <a:latin typeface="Calibri" pitchFamily="34" charset="0"/>
                <a:cs typeface="+mn-cs"/>
              </a:rPr>
              <a:t>:</a:t>
            </a:r>
          </a:p>
          <a:p>
            <a:pPr algn="ctr">
              <a:defRPr/>
            </a:pPr>
            <a:endParaRPr lang="en-GB" b="1">
              <a:solidFill>
                <a:schemeClr val="accent1">
                  <a:lumMod val="50000"/>
                </a:schemeClr>
              </a:solidFill>
            </a:endParaRPr>
          </a:p>
          <a:p>
            <a:pPr marL="273050" indent="-273050" algn="just">
              <a:spcAft>
                <a:spcPts val="600"/>
              </a:spcAft>
              <a:defRPr/>
            </a:pPr>
            <a:r>
              <a:rPr lang="it-IT">
                <a:solidFill>
                  <a:schemeClr val="accent1">
                    <a:lumMod val="50000"/>
                  </a:schemeClr>
                </a:solidFill>
                <a:latin typeface="Calibri" pitchFamily="34" charset="0"/>
              </a:rPr>
              <a:t>-	</a:t>
            </a:r>
            <a:r>
              <a:rPr lang="it-IT" sz="2000" b="1">
                <a:solidFill>
                  <a:schemeClr val="accent1">
                    <a:lumMod val="50000"/>
                  </a:schemeClr>
                </a:solidFill>
                <a:latin typeface="Calibri" pitchFamily="34" charset="0"/>
              </a:rPr>
              <a:t>Uno sforzo iniziale, utile a condividere e comprendere la regolamentazione, i presupposti e le implicazioni </a:t>
            </a:r>
            <a:r>
              <a:rPr lang="it-IT" sz="2000">
                <a:solidFill>
                  <a:schemeClr val="accent1">
                    <a:lumMod val="50000"/>
                  </a:schemeClr>
                </a:solidFill>
                <a:latin typeface="Calibri" pitchFamily="34" charset="0"/>
              </a:rPr>
              <a:t>(effetti diretti ed indiretti) legati all’implementazione delle opzioni</a:t>
            </a:r>
          </a:p>
          <a:p>
            <a:pPr marL="273050" indent="-273050" algn="just">
              <a:spcAft>
                <a:spcPts val="600"/>
              </a:spcAft>
              <a:defRPr/>
            </a:pPr>
            <a:r>
              <a:rPr lang="it-IT" sz="2000">
                <a:solidFill>
                  <a:schemeClr val="accent1">
                    <a:lumMod val="50000"/>
                  </a:schemeClr>
                </a:solidFill>
                <a:latin typeface="Calibri" pitchFamily="34" charset="0"/>
              </a:rPr>
              <a:t>-	</a:t>
            </a:r>
            <a:r>
              <a:rPr lang="it-IT" sz="2000" b="1">
                <a:solidFill>
                  <a:schemeClr val="accent1">
                    <a:lumMod val="50000"/>
                  </a:schemeClr>
                </a:solidFill>
                <a:latin typeface="Calibri" pitchFamily="34" charset="0"/>
              </a:rPr>
              <a:t>La gestione di gruppi di lavoro multidisciplinari</a:t>
            </a:r>
            <a:r>
              <a:rPr lang="it-IT" sz="2000">
                <a:solidFill>
                  <a:schemeClr val="accent1">
                    <a:lumMod val="50000"/>
                  </a:schemeClr>
                </a:solidFill>
                <a:latin typeface="Calibri" pitchFamily="34" charset="0"/>
              </a:rPr>
              <a:t>, strumentali ad implementare il sistema garantendo l’adozione di un approccio integrato, in grado di ponderare e tener conto di tutti i possibili aspetti e conseguenze;</a:t>
            </a:r>
          </a:p>
          <a:p>
            <a:pPr marL="273050" indent="-273050" algn="just">
              <a:spcAft>
                <a:spcPts val="600"/>
              </a:spcAft>
              <a:defRPr/>
            </a:pPr>
            <a:r>
              <a:rPr lang="it-IT" sz="2000">
                <a:solidFill>
                  <a:schemeClr val="accent1">
                    <a:lumMod val="50000"/>
                  </a:schemeClr>
                </a:solidFill>
                <a:latin typeface="Calibri" pitchFamily="34" charset="0"/>
              </a:rPr>
              <a:t>-	</a:t>
            </a:r>
            <a:r>
              <a:rPr lang="it-IT" sz="2000" b="1">
                <a:solidFill>
                  <a:schemeClr val="accent1">
                    <a:lumMod val="50000"/>
                  </a:schemeClr>
                </a:solidFill>
                <a:latin typeface="Calibri" pitchFamily="34" charset="0"/>
              </a:rPr>
              <a:t>La gestione di interventi info-formativi </a:t>
            </a:r>
            <a:r>
              <a:rPr lang="it-IT" sz="2000">
                <a:solidFill>
                  <a:schemeClr val="accent1">
                    <a:lumMod val="50000"/>
                  </a:schemeClr>
                </a:solidFill>
                <a:latin typeface="Calibri" pitchFamily="34" charset="0"/>
              </a:rPr>
              <a:t>in grado di trasferire a tutte le diverse professionalità coinvolte (dalla stesura dei bandi, sino alla verifica e controllo delle operazioni) le competenze necessarie a recepire in maniera efficace e corretta le innovazioni correlate alle opzioni di semplificazione</a:t>
            </a:r>
            <a:endParaRPr lang="it-IT" sz="1400">
              <a:solidFill>
                <a:schemeClr val="accent1">
                  <a:lumMod val="50000"/>
                </a:schemeClr>
              </a:solidFill>
            </a:endParaRPr>
          </a:p>
        </p:txBody>
      </p:sp>
      <p:sp>
        <p:nvSpPr>
          <p:cNvPr id="5" name="Rettangolo arrotondato 4"/>
          <p:cNvSpPr/>
          <p:nvPr/>
        </p:nvSpPr>
        <p:spPr>
          <a:xfrm>
            <a:off x="468313" y="1268413"/>
            <a:ext cx="8064500" cy="865187"/>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solidFill>
                  <a:schemeClr val="accent1">
                    <a:lumMod val="50000"/>
                  </a:schemeClr>
                </a:solidFill>
                <a:latin typeface="Calibri" pitchFamily="34" charset="0"/>
              </a:rPr>
              <a:t>Il cambiamento interno alla </a:t>
            </a:r>
            <a:r>
              <a:rPr lang="it-IT" sz="2400" b="1" err="1">
                <a:solidFill>
                  <a:schemeClr val="accent1">
                    <a:lumMod val="50000"/>
                  </a:schemeClr>
                </a:solidFill>
                <a:latin typeface="Calibri" pitchFamily="34" charset="0"/>
              </a:rPr>
              <a:t>PA</a:t>
            </a:r>
            <a:r>
              <a:rPr lang="it-IT" sz="2400" b="1">
                <a:solidFill>
                  <a:schemeClr val="accent1">
                    <a:lumMod val="50000"/>
                  </a:schemeClr>
                </a:solidFill>
                <a:latin typeface="Calibri" pitchFamily="34" charset="0"/>
              </a:rPr>
              <a:t> </a:t>
            </a:r>
          </a:p>
          <a:p>
            <a:pPr algn="ctr">
              <a:defRPr/>
            </a:pPr>
            <a:r>
              <a:rPr lang="it-IT" sz="2400" b="1">
                <a:solidFill>
                  <a:schemeClr val="accent1">
                    <a:lumMod val="50000"/>
                  </a:schemeClr>
                </a:solidFill>
                <a:latin typeface="Calibri" pitchFamily="34" charset="0"/>
              </a:rPr>
              <a:t>(AdG, </a:t>
            </a:r>
            <a:r>
              <a:rPr lang="it-IT" sz="2400" b="1" err="1">
                <a:solidFill>
                  <a:schemeClr val="accent1">
                    <a:lumMod val="50000"/>
                  </a:schemeClr>
                </a:solidFill>
                <a:latin typeface="Calibri" pitchFamily="34" charset="0"/>
              </a:rPr>
              <a:t>OI</a:t>
            </a:r>
            <a:r>
              <a:rPr lang="it-IT" sz="2400" b="1">
                <a:solidFill>
                  <a:schemeClr val="accent1">
                    <a:lumMod val="50000"/>
                  </a:schemeClr>
                </a:solidFill>
                <a:latin typeface="Calibri" pitchFamily="34" charset="0"/>
              </a:rPr>
              <a:t>, soggetti attuatori …)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Segnaposto numero diapositiva 6"/>
          <p:cNvSpPr>
            <a:spLocks noGrp="1"/>
          </p:cNvSpPr>
          <p:nvPr>
            <p:ph type="sldNum" sz="quarter" idx="12"/>
          </p:nvPr>
        </p:nvSpPr>
        <p:spPr>
          <a:noFill/>
        </p:spPr>
        <p:txBody>
          <a:bodyPr/>
          <a:lstStyle/>
          <a:p>
            <a:fld id="{ECFAE14A-8A30-491B-9A9D-BA08522AFE18}" type="slidenum">
              <a:rPr lang="it-IT" smtClean="0"/>
              <a:pPr/>
              <a:t>46</a:t>
            </a:fld>
            <a:endParaRPr lang="it-IT" smtClean="0"/>
          </a:p>
        </p:txBody>
      </p:sp>
      <p:sp>
        <p:nvSpPr>
          <p:cNvPr id="20" name="CasellaDiTesto 19"/>
          <p:cNvSpPr txBox="1">
            <a:spLocks noChangeArrowheads="1"/>
          </p:cNvSpPr>
          <p:nvPr/>
        </p:nvSpPr>
        <p:spPr bwMode="auto">
          <a:xfrm>
            <a:off x="323850" y="1105469"/>
            <a:ext cx="8458200" cy="5539978"/>
          </a:xfrm>
          <a:prstGeom prst="rect">
            <a:avLst/>
          </a:prstGeom>
          <a:solidFill>
            <a:schemeClr val="bg1"/>
          </a:solidFill>
          <a:ln w="9525" cap="rnd">
            <a:solidFill>
              <a:srgbClr val="8599BD"/>
            </a:solidFill>
            <a:miter lim="800000"/>
            <a:headEnd/>
            <a:tailEnd/>
          </a:ln>
        </p:spPr>
        <p:txBody>
          <a:bodyPr wrap="square">
            <a:spAutoFit/>
          </a:bodyPr>
          <a:lstStyle/>
          <a:p>
            <a:pPr marL="342900" indent="-342900" algn="just">
              <a:defRPr/>
            </a:pPr>
            <a:endParaRPr lang="en-GB" b="1">
              <a:solidFill>
                <a:schemeClr val="accent2">
                  <a:lumMod val="75000"/>
                </a:schemeClr>
              </a:solidFill>
            </a:endParaRPr>
          </a:p>
          <a:p>
            <a:pPr marL="342900" indent="-342900" algn="just">
              <a:defRPr/>
            </a:pPr>
            <a:endParaRPr lang="en-GB" b="1">
              <a:solidFill>
                <a:schemeClr val="accent2">
                  <a:lumMod val="75000"/>
                </a:schemeClr>
              </a:solidFill>
            </a:endParaRPr>
          </a:p>
          <a:p>
            <a:pPr marL="342900" indent="-342900" algn="just">
              <a:defRPr/>
            </a:pPr>
            <a:endParaRPr lang="it-IT" b="1">
              <a:solidFill>
                <a:schemeClr val="accent2">
                  <a:lumMod val="75000"/>
                </a:schemeClr>
              </a:solidFill>
            </a:endParaRPr>
          </a:p>
          <a:p>
            <a:pPr marL="342900" indent="-342900" algn="just">
              <a:defRPr/>
            </a:pPr>
            <a:endParaRPr lang="it-IT" b="1">
              <a:solidFill>
                <a:schemeClr val="accent1">
                  <a:lumMod val="50000"/>
                </a:schemeClr>
              </a:solidFill>
            </a:endParaRPr>
          </a:p>
          <a:p>
            <a:pPr marL="342900" indent="-342900" algn="ctr">
              <a:defRPr/>
            </a:pPr>
            <a:r>
              <a:rPr lang="it-IT" sz="2200" b="1">
                <a:solidFill>
                  <a:schemeClr val="accent1">
                    <a:lumMod val="50000"/>
                  </a:schemeClr>
                </a:solidFill>
                <a:latin typeface="Calibri" pitchFamily="34" charset="0"/>
                <a:cs typeface="+mn-cs"/>
              </a:rPr>
              <a:t>Ai fini di una corretta ed efficace implementazione del sistema, con riferimento ai rapporti con i beneficiari, è importante assicurare:</a:t>
            </a:r>
          </a:p>
          <a:p>
            <a:pPr algn="ctr">
              <a:defRPr/>
            </a:pPr>
            <a:endParaRPr lang="en-GB">
              <a:solidFill>
                <a:schemeClr val="accent1">
                  <a:lumMod val="50000"/>
                </a:schemeClr>
              </a:solidFill>
            </a:endParaRPr>
          </a:p>
          <a:p>
            <a:pPr marL="450850" indent="-450850" algn="just">
              <a:tabLst>
                <a:tab pos="450850" algn="l"/>
              </a:tabLst>
              <a:defRPr/>
            </a:pPr>
            <a:r>
              <a:rPr lang="it-IT">
                <a:solidFill>
                  <a:schemeClr val="accent1">
                    <a:lumMod val="50000"/>
                  </a:schemeClr>
                </a:solidFill>
              </a:rPr>
              <a:t>-	</a:t>
            </a:r>
            <a:r>
              <a:rPr lang="it-IT" sz="2000">
                <a:solidFill>
                  <a:schemeClr val="accent1">
                    <a:lumMod val="50000"/>
                  </a:schemeClr>
                </a:solidFill>
                <a:latin typeface="Calibri" pitchFamily="34" charset="0"/>
              </a:rPr>
              <a:t>Il loro coinvolgimento attivo già in fase di definizione del modello, attraverso processi di consultazione consapevole</a:t>
            </a:r>
          </a:p>
          <a:p>
            <a:pPr marL="450850" indent="-450850" algn="just">
              <a:tabLst>
                <a:tab pos="450850" algn="l"/>
              </a:tabLst>
              <a:defRPr/>
            </a:pPr>
            <a:r>
              <a:rPr lang="it-IT" sz="2000">
                <a:solidFill>
                  <a:schemeClr val="accent1">
                    <a:lumMod val="50000"/>
                  </a:schemeClr>
                </a:solidFill>
                <a:latin typeface="Calibri" pitchFamily="34" charset="0"/>
              </a:rPr>
              <a:t>-	Iniziative mirate di informazione ed orientamento, finalizzate a creare consapevolezza rispetto al cambiamento</a:t>
            </a:r>
          </a:p>
          <a:p>
            <a:pPr algn="just">
              <a:tabLst>
                <a:tab pos="450850" algn="l"/>
              </a:tabLst>
              <a:defRPr/>
            </a:pPr>
            <a:r>
              <a:rPr lang="it-IT" sz="2000">
                <a:solidFill>
                  <a:schemeClr val="accent1">
                    <a:lumMod val="50000"/>
                  </a:schemeClr>
                </a:solidFill>
                <a:latin typeface="Calibri" pitchFamily="34" charset="0"/>
              </a:rPr>
              <a:t>-	La messa a disposizione di documenti che favoriscano la corretta 	interpretazione delle disposizioni adottate e la piena comprensione del 	sistema di regole e procedure connesse alla gestione ed al controllo 	delle operazioni </a:t>
            </a:r>
          </a:p>
          <a:p>
            <a:pPr algn="just">
              <a:tabLst>
                <a:tab pos="450850" algn="l"/>
              </a:tabLst>
              <a:defRPr/>
            </a:pPr>
            <a:r>
              <a:rPr lang="it-IT" sz="2000">
                <a:solidFill>
                  <a:schemeClr val="accent1">
                    <a:lumMod val="50000"/>
                  </a:schemeClr>
                </a:solidFill>
                <a:latin typeface="Calibri" pitchFamily="34" charset="0"/>
              </a:rPr>
              <a:t>-	La realizzazione di iniziative formative mirate, strumentali a trasferire 	tutte le conoscenze necessarie ad assicurare una corretta gestione dello 	schema di opzioni</a:t>
            </a:r>
          </a:p>
        </p:txBody>
      </p:sp>
      <p:sp>
        <p:nvSpPr>
          <p:cNvPr id="5" name="Rettangolo arrotondato 4"/>
          <p:cNvSpPr/>
          <p:nvPr/>
        </p:nvSpPr>
        <p:spPr>
          <a:xfrm>
            <a:off x="468313" y="1341438"/>
            <a:ext cx="8064500" cy="8636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a:solidFill>
                  <a:schemeClr val="accent1">
                    <a:lumMod val="50000"/>
                  </a:schemeClr>
                </a:solidFill>
                <a:latin typeface="Calibri" pitchFamily="34" charset="0"/>
              </a:rPr>
              <a:t>Il cambiamento nei rapporti con i beneficiari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2"/>
          <p:cNvSpPr txBox="1">
            <a:spLocks noChangeArrowheads="1"/>
          </p:cNvSpPr>
          <p:nvPr/>
        </p:nvSpPr>
        <p:spPr bwMode="auto">
          <a:xfrm>
            <a:off x="539750" y="1504950"/>
            <a:ext cx="80645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endParaRPr lang="en-GB" sz="2000">
              <a:solidFill>
                <a:schemeClr val="accent2">
                  <a:lumMod val="75000"/>
                </a:schemeClr>
              </a:solidFill>
            </a:endParaRPr>
          </a:p>
        </p:txBody>
      </p:sp>
      <p:sp>
        <p:nvSpPr>
          <p:cNvPr id="6" name="Rettangolo arrotondato 5"/>
          <p:cNvSpPr/>
          <p:nvPr/>
        </p:nvSpPr>
        <p:spPr>
          <a:xfrm>
            <a:off x="468313" y="928689"/>
            <a:ext cx="8064500" cy="640804"/>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it-IT" sz="2800" b="1">
                <a:solidFill>
                  <a:schemeClr val="bg1"/>
                </a:solidFill>
              </a:rPr>
              <a:t>Principali </a:t>
            </a:r>
            <a:r>
              <a:rPr lang="it-IT" sz="2800" b="1" smtClean="0">
                <a:solidFill>
                  <a:schemeClr val="bg1"/>
                </a:solidFill>
              </a:rPr>
              <a:t>“ambiti” </a:t>
            </a:r>
            <a:r>
              <a:rPr lang="it-IT" sz="2800" b="1">
                <a:solidFill>
                  <a:schemeClr val="bg1"/>
                </a:solidFill>
              </a:rPr>
              <a:t>di cambiamento</a:t>
            </a:r>
            <a:r>
              <a:rPr lang="en-GB" sz="2800">
                <a:solidFill>
                  <a:schemeClr val="bg1"/>
                </a:solidFill>
              </a:rPr>
              <a:t>:</a:t>
            </a:r>
            <a:endParaRPr lang="it-IT" sz="2800" b="1">
              <a:solidFill>
                <a:schemeClr val="bg1"/>
              </a:solidFill>
              <a:latin typeface="Calibri" pitchFamily="34" charset="0"/>
            </a:endParaRPr>
          </a:p>
        </p:txBody>
      </p:sp>
      <p:sp>
        <p:nvSpPr>
          <p:cNvPr id="8" name="Rettangolo arrotondato 7"/>
          <p:cNvSpPr/>
          <p:nvPr/>
        </p:nvSpPr>
        <p:spPr>
          <a:xfrm>
            <a:off x="512454" y="1663790"/>
            <a:ext cx="8135938" cy="433388"/>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Precisa</a:t>
            </a:r>
            <a:r>
              <a:rPr lang="en-GB" b="1">
                <a:solidFill>
                  <a:schemeClr val="tx2">
                    <a:lumMod val="50000"/>
                  </a:schemeClr>
                </a:solidFill>
              </a:rPr>
              <a:t> </a:t>
            </a:r>
            <a:r>
              <a:rPr lang="en-GB" b="1" err="1">
                <a:solidFill>
                  <a:schemeClr val="tx2">
                    <a:lumMod val="50000"/>
                  </a:schemeClr>
                </a:solidFill>
              </a:rPr>
              <a:t>ed</a:t>
            </a:r>
            <a:r>
              <a:rPr lang="en-GB" b="1">
                <a:solidFill>
                  <a:schemeClr val="tx2">
                    <a:lumMod val="50000"/>
                  </a:schemeClr>
                </a:solidFill>
              </a:rPr>
              <a:t> </a:t>
            </a:r>
            <a:r>
              <a:rPr lang="en-GB" b="1" err="1">
                <a:solidFill>
                  <a:schemeClr val="tx2">
                    <a:lumMod val="50000"/>
                  </a:schemeClr>
                </a:solidFill>
              </a:rPr>
              <a:t>univoca</a:t>
            </a:r>
            <a:r>
              <a:rPr lang="en-GB" b="1">
                <a:solidFill>
                  <a:schemeClr val="tx2">
                    <a:lumMod val="50000"/>
                  </a:schemeClr>
                </a:solidFill>
              </a:rPr>
              <a:t> </a:t>
            </a:r>
            <a:r>
              <a:rPr lang="en-GB" b="1" err="1">
                <a:solidFill>
                  <a:schemeClr val="tx2">
                    <a:lumMod val="50000"/>
                  </a:schemeClr>
                </a:solidFill>
              </a:rPr>
              <a:t>definizione</a:t>
            </a:r>
            <a:r>
              <a:rPr lang="en-GB" b="1">
                <a:solidFill>
                  <a:schemeClr val="tx2">
                    <a:lumMod val="50000"/>
                  </a:schemeClr>
                </a:solidFill>
              </a:rPr>
              <a:t> </a:t>
            </a:r>
            <a:r>
              <a:rPr lang="en-GB" b="1" err="1">
                <a:solidFill>
                  <a:schemeClr val="tx2">
                    <a:lumMod val="50000"/>
                  </a:schemeClr>
                </a:solidFill>
              </a:rPr>
              <a:t>dell’oggetto</a:t>
            </a:r>
            <a:r>
              <a:rPr lang="en-GB" b="1">
                <a:solidFill>
                  <a:schemeClr val="tx2">
                    <a:lumMod val="50000"/>
                  </a:schemeClr>
                </a:solidFill>
              </a:rPr>
              <a:t> della </a:t>
            </a:r>
            <a:r>
              <a:rPr lang="en-GB" b="1" err="1">
                <a:solidFill>
                  <a:schemeClr val="tx2">
                    <a:lumMod val="50000"/>
                  </a:schemeClr>
                </a:solidFill>
              </a:rPr>
              <a:t>sovvenzione</a:t>
            </a:r>
            <a:r>
              <a:rPr lang="en-GB" b="1">
                <a:solidFill>
                  <a:schemeClr val="tx2">
                    <a:lumMod val="50000"/>
                  </a:schemeClr>
                </a:solidFill>
              </a:rPr>
              <a:t> </a:t>
            </a:r>
          </a:p>
        </p:txBody>
      </p:sp>
      <p:sp>
        <p:nvSpPr>
          <p:cNvPr id="9" name="Rettangolo arrotondato 8"/>
          <p:cNvSpPr/>
          <p:nvPr/>
        </p:nvSpPr>
        <p:spPr>
          <a:xfrm>
            <a:off x="512454" y="2168615"/>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Criteri</a:t>
            </a:r>
            <a:r>
              <a:rPr lang="en-GB" b="1">
                <a:solidFill>
                  <a:schemeClr val="tx2">
                    <a:lumMod val="50000"/>
                  </a:schemeClr>
                </a:solidFill>
              </a:rPr>
              <a:t> </a:t>
            </a:r>
            <a:r>
              <a:rPr lang="en-GB" b="1" err="1">
                <a:solidFill>
                  <a:schemeClr val="tx2">
                    <a:lumMod val="50000"/>
                  </a:schemeClr>
                </a:solidFill>
              </a:rPr>
              <a:t>di</a:t>
            </a:r>
            <a:r>
              <a:rPr lang="en-GB" b="1">
                <a:solidFill>
                  <a:schemeClr val="tx2">
                    <a:lumMod val="50000"/>
                  </a:schemeClr>
                </a:solidFill>
              </a:rPr>
              <a:t> </a:t>
            </a:r>
            <a:r>
              <a:rPr lang="en-GB" b="1" err="1">
                <a:solidFill>
                  <a:schemeClr val="tx2">
                    <a:lumMod val="50000"/>
                  </a:schemeClr>
                </a:solidFill>
              </a:rPr>
              <a:t>selezione</a:t>
            </a:r>
            <a:endParaRPr lang="it-IT" b="1" err="1">
              <a:solidFill>
                <a:schemeClr val="tx2">
                  <a:lumMod val="50000"/>
                </a:schemeClr>
              </a:solidFill>
            </a:endParaRPr>
          </a:p>
        </p:txBody>
      </p:sp>
      <p:sp>
        <p:nvSpPr>
          <p:cNvPr id="10" name="Rettangolo arrotondato 9"/>
          <p:cNvSpPr/>
          <p:nvPr/>
        </p:nvSpPr>
        <p:spPr>
          <a:xfrm>
            <a:off x="512454" y="2708365"/>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Regole</a:t>
            </a:r>
            <a:r>
              <a:rPr lang="en-GB" b="1">
                <a:solidFill>
                  <a:schemeClr val="tx2">
                    <a:lumMod val="50000"/>
                  </a:schemeClr>
                </a:solidFill>
              </a:rPr>
              <a:t> </a:t>
            </a:r>
            <a:r>
              <a:rPr lang="en-GB" b="1" err="1">
                <a:solidFill>
                  <a:schemeClr val="tx2">
                    <a:lumMod val="50000"/>
                  </a:schemeClr>
                </a:solidFill>
              </a:rPr>
              <a:t>di</a:t>
            </a:r>
            <a:r>
              <a:rPr lang="en-GB" b="1">
                <a:solidFill>
                  <a:schemeClr val="tx2">
                    <a:lumMod val="50000"/>
                  </a:schemeClr>
                </a:solidFill>
              </a:rPr>
              <a:t> </a:t>
            </a:r>
            <a:r>
              <a:rPr lang="en-GB" b="1" err="1">
                <a:solidFill>
                  <a:schemeClr val="tx2">
                    <a:lumMod val="50000"/>
                  </a:schemeClr>
                </a:solidFill>
              </a:rPr>
              <a:t>ammissibilità</a:t>
            </a:r>
            <a:r>
              <a:rPr lang="en-GB" b="1">
                <a:solidFill>
                  <a:schemeClr val="tx2">
                    <a:lumMod val="50000"/>
                  </a:schemeClr>
                </a:solidFill>
              </a:rPr>
              <a:t> della </a:t>
            </a:r>
            <a:r>
              <a:rPr lang="en-GB" b="1" err="1">
                <a:solidFill>
                  <a:schemeClr val="tx2">
                    <a:lumMod val="50000"/>
                  </a:schemeClr>
                </a:solidFill>
              </a:rPr>
              <a:t>spesa</a:t>
            </a:r>
            <a:endParaRPr lang="it-IT" b="1" err="1">
              <a:solidFill>
                <a:schemeClr val="tx2">
                  <a:lumMod val="50000"/>
                </a:schemeClr>
              </a:solidFill>
            </a:endParaRPr>
          </a:p>
        </p:txBody>
      </p:sp>
      <p:sp>
        <p:nvSpPr>
          <p:cNvPr id="11" name="Rettangolo arrotondato 10"/>
          <p:cNvSpPr/>
          <p:nvPr/>
        </p:nvSpPr>
        <p:spPr>
          <a:xfrm>
            <a:off x="441017" y="3284628"/>
            <a:ext cx="8135937" cy="468312"/>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Criteri</a:t>
            </a:r>
            <a:r>
              <a:rPr lang="en-GB" b="1">
                <a:solidFill>
                  <a:schemeClr val="tx2">
                    <a:lumMod val="50000"/>
                  </a:schemeClr>
                </a:solidFill>
              </a:rPr>
              <a:t> /</a:t>
            </a:r>
            <a:r>
              <a:rPr lang="en-GB" b="1" err="1">
                <a:solidFill>
                  <a:schemeClr val="tx2">
                    <a:lumMod val="50000"/>
                  </a:schemeClr>
                </a:solidFill>
              </a:rPr>
              <a:t>condizionalità</a:t>
            </a:r>
            <a:r>
              <a:rPr lang="en-GB" b="1">
                <a:solidFill>
                  <a:schemeClr val="tx2">
                    <a:lumMod val="50000"/>
                  </a:schemeClr>
                </a:solidFill>
              </a:rPr>
              <a:t> per la </a:t>
            </a:r>
            <a:r>
              <a:rPr lang="en-GB" b="1" err="1">
                <a:solidFill>
                  <a:schemeClr val="tx2">
                    <a:lumMod val="50000"/>
                  </a:schemeClr>
                </a:solidFill>
              </a:rPr>
              <a:t>determinazione</a:t>
            </a:r>
            <a:r>
              <a:rPr lang="en-GB" b="1">
                <a:solidFill>
                  <a:schemeClr val="tx2">
                    <a:lumMod val="50000"/>
                  </a:schemeClr>
                </a:solidFill>
              </a:rPr>
              <a:t> del </a:t>
            </a:r>
            <a:r>
              <a:rPr lang="en-GB" b="1" err="1">
                <a:solidFill>
                  <a:schemeClr val="tx2">
                    <a:lumMod val="50000"/>
                  </a:schemeClr>
                </a:solidFill>
              </a:rPr>
              <a:t>valore</a:t>
            </a:r>
            <a:r>
              <a:rPr lang="en-GB" b="1">
                <a:solidFill>
                  <a:schemeClr val="tx2">
                    <a:lumMod val="50000"/>
                  </a:schemeClr>
                </a:solidFill>
              </a:rPr>
              <a:t> della </a:t>
            </a:r>
            <a:r>
              <a:rPr lang="en-GB" b="1" err="1">
                <a:solidFill>
                  <a:schemeClr val="tx2">
                    <a:lumMod val="50000"/>
                  </a:schemeClr>
                </a:solidFill>
              </a:rPr>
              <a:t>sovvenzione</a:t>
            </a:r>
            <a:endParaRPr lang="it-IT" b="1" err="1">
              <a:solidFill>
                <a:schemeClr val="tx2">
                  <a:lumMod val="50000"/>
                </a:schemeClr>
              </a:solidFill>
            </a:endParaRPr>
          </a:p>
        </p:txBody>
      </p:sp>
      <p:sp>
        <p:nvSpPr>
          <p:cNvPr id="12" name="Rettangolo arrotondato 11"/>
          <p:cNvSpPr/>
          <p:nvPr/>
        </p:nvSpPr>
        <p:spPr>
          <a:xfrm>
            <a:off x="512454" y="3860890"/>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Ridefinizione</a:t>
            </a:r>
            <a:r>
              <a:rPr lang="en-GB" b="1">
                <a:solidFill>
                  <a:schemeClr val="tx2">
                    <a:lumMod val="50000"/>
                  </a:schemeClr>
                </a:solidFill>
              </a:rPr>
              <a:t> del </a:t>
            </a:r>
            <a:r>
              <a:rPr lang="en-GB" b="1" err="1">
                <a:solidFill>
                  <a:schemeClr val="tx2">
                    <a:lumMod val="50000"/>
                  </a:schemeClr>
                </a:solidFill>
              </a:rPr>
              <a:t>sistema</a:t>
            </a:r>
            <a:r>
              <a:rPr lang="en-GB" b="1">
                <a:solidFill>
                  <a:schemeClr val="tx2">
                    <a:lumMod val="50000"/>
                  </a:schemeClr>
                </a:solidFill>
              </a:rPr>
              <a:t> </a:t>
            </a:r>
            <a:r>
              <a:rPr lang="en-GB" b="1" err="1">
                <a:solidFill>
                  <a:schemeClr val="tx2">
                    <a:lumMod val="50000"/>
                  </a:schemeClr>
                </a:solidFill>
              </a:rPr>
              <a:t>di</a:t>
            </a:r>
            <a:r>
              <a:rPr lang="en-GB" b="1">
                <a:solidFill>
                  <a:schemeClr val="tx2">
                    <a:lumMod val="50000"/>
                  </a:schemeClr>
                </a:solidFill>
              </a:rPr>
              <a:t> </a:t>
            </a:r>
            <a:r>
              <a:rPr lang="en-GB" b="1" err="1">
                <a:solidFill>
                  <a:schemeClr val="tx2">
                    <a:lumMod val="50000"/>
                  </a:schemeClr>
                </a:solidFill>
              </a:rPr>
              <a:t>gestione</a:t>
            </a:r>
            <a:r>
              <a:rPr lang="en-GB" b="1">
                <a:solidFill>
                  <a:schemeClr val="tx2">
                    <a:lumMod val="50000"/>
                  </a:schemeClr>
                </a:solidFill>
              </a:rPr>
              <a:t> </a:t>
            </a:r>
            <a:r>
              <a:rPr lang="en-GB" b="1" err="1">
                <a:solidFill>
                  <a:schemeClr val="tx2">
                    <a:lumMod val="50000"/>
                  </a:schemeClr>
                </a:solidFill>
              </a:rPr>
              <a:t>documentale</a:t>
            </a:r>
            <a:r>
              <a:rPr lang="en-GB" b="1">
                <a:solidFill>
                  <a:schemeClr val="tx2">
                    <a:lumMod val="50000"/>
                  </a:schemeClr>
                </a:solidFill>
              </a:rPr>
              <a:t> (</a:t>
            </a:r>
            <a:r>
              <a:rPr lang="en-GB" b="1" err="1">
                <a:solidFill>
                  <a:schemeClr val="tx2">
                    <a:lumMod val="50000"/>
                  </a:schemeClr>
                </a:solidFill>
              </a:rPr>
              <a:t>strumenti</a:t>
            </a:r>
            <a:r>
              <a:rPr lang="en-GB" b="1">
                <a:solidFill>
                  <a:schemeClr val="tx2">
                    <a:lumMod val="50000"/>
                  </a:schemeClr>
                </a:solidFill>
              </a:rPr>
              <a:t> e format)</a:t>
            </a:r>
            <a:endParaRPr lang="it-IT" b="1" err="1">
              <a:solidFill>
                <a:schemeClr val="tx2">
                  <a:lumMod val="50000"/>
                </a:schemeClr>
              </a:solidFill>
            </a:endParaRPr>
          </a:p>
        </p:txBody>
      </p:sp>
      <p:sp>
        <p:nvSpPr>
          <p:cNvPr id="13" name="Rettangolo arrotondato 12"/>
          <p:cNvSpPr/>
          <p:nvPr/>
        </p:nvSpPr>
        <p:spPr>
          <a:xfrm>
            <a:off x="512454" y="4400640"/>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Sistema</a:t>
            </a:r>
            <a:r>
              <a:rPr lang="en-GB" b="1">
                <a:solidFill>
                  <a:schemeClr val="tx2">
                    <a:lumMod val="50000"/>
                  </a:schemeClr>
                </a:solidFill>
              </a:rPr>
              <a:t> </a:t>
            </a:r>
            <a:r>
              <a:rPr lang="en-GB" b="1" err="1">
                <a:solidFill>
                  <a:schemeClr val="tx2">
                    <a:lumMod val="50000"/>
                  </a:schemeClr>
                </a:solidFill>
              </a:rPr>
              <a:t>Informativo</a:t>
            </a:r>
            <a:endParaRPr lang="it-IT" b="1" err="1">
              <a:solidFill>
                <a:schemeClr val="tx2">
                  <a:lumMod val="50000"/>
                </a:schemeClr>
              </a:solidFill>
            </a:endParaRPr>
          </a:p>
        </p:txBody>
      </p:sp>
      <p:sp>
        <p:nvSpPr>
          <p:cNvPr id="14" name="Rettangolo arrotondato 13"/>
          <p:cNvSpPr/>
          <p:nvPr/>
        </p:nvSpPr>
        <p:spPr>
          <a:xfrm>
            <a:off x="512454" y="4940390"/>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err="1">
                <a:solidFill>
                  <a:schemeClr val="tx2">
                    <a:lumMod val="50000"/>
                  </a:schemeClr>
                </a:solidFill>
              </a:rPr>
              <a:t>Sistema</a:t>
            </a:r>
            <a:r>
              <a:rPr lang="en-GB" b="1">
                <a:solidFill>
                  <a:schemeClr val="tx2">
                    <a:lumMod val="50000"/>
                  </a:schemeClr>
                </a:solidFill>
              </a:rPr>
              <a:t> </a:t>
            </a:r>
            <a:r>
              <a:rPr lang="en-GB" b="1" err="1">
                <a:solidFill>
                  <a:schemeClr val="tx2">
                    <a:lumMod val="50000"/>
                  </a:schemeClr>
                </a:solidFill>
              </a:rPr>
              <a:t>di</a:t>
            </a:r>
            <a:r>
              <a:rPr lang="en-GB" b="1">
                <a:solidFill>
                  <a:schemeClr val="tx2">
                    <a:lumMod val="50000"/>
                  </a:schemeClr>
                </a:solidFill>
              </a:rPr>
              <a:t> </a:t>
            </a:r>
            <a:r>
              <a:rPr lang="en-GB" b="1" err="1">
                <a:solidFill>
                  <a:schemeClr val="tx2">
                    <a:lumMod val="50000"/>
                  </a:schemeClr>
                </a:solidFill>
              </a:rPr>
              <a:t>Monitoraggio</a:t>
            </a:r>
            <a:r>
              <a:rPr lang="en-GB" b="1">
                <a:solidFill>
                  <a:schemeClr val="tx2">
                    <a:lumMod val="50000"/>
                  </a:schemeClr>
                </a:solidFill>
              </a:rPr>
              <a:t> e </a:t>
            </a:r>
            <a:r>
              <a:rPr lang="en-GB" b="1" err="1">
                <a:solidFill>
                  <a:schemeClr val="tx2">
                    <a:lumMod val="50000"/>
                  </a:schemeClr>
                </a:solidFill>
              </a:rPr>
              <a:t>valutazione</a:t>
            </a:r>
            <a:endParaRPr lang="it-IT" b="1" err="1">
              <a:solidFill>
                <a:schemeClr val="tx2">
                  <a:lumMod val="50000"/>
                </a:schemeClr>
              </a:solidFill>
            </a:endParaRPr>
          </a:p>
        </p:txBody>
      </p:sp>
      <p:sp>
        <p:nvSpPr>
          <p:cNvPr id="15" name="Rettangolo arrotondato 14"/>
          <p:cNvSpPr/>
          <p:nvPr/>
        </p:nvSpPr>
        <p:spPr>
          <a:xfrm>
            <a:off x="512454" y="6021478"/>
            <a:ext cx="8135938" cy="466725"/>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a:solidFill>
                  <a:schemeClr val="tx2">
                    <a:lumMod val="50000"/>
                  </a:schemeClr>
                </a:solidFill>
              </a:rPr>
              <a:t>Sistema di rendicontazione, controllo ed </a:t>
            </a:r>
            <a:r>
              <a:rPr lang="it-IT" b="1" err="1">
                <a:solidFill>
                  <a:schemeClr val="tx2">
                    <a:lumMod val="50000"/>
                  </a:schemeClr>
                </a:solidFill>
              </a:rPr>
              <a:t>audit</a:t>
            </a:r>
            <a:endParaRPr lang="it-IT" b="1">
              <a:solidFill>
                <a:schemeClr val="tx2">
                  <a:lumMod val="50000"/>
                </a:schemeClr>
              </a:solidFill>
            </a:endParaRPr>
          </a:p>
        </p:txBody>
      </p:sp>
      <p:sp>
        <p:nvSpPr>
          <p:cNvPr id="16" name="Rettangolo arrotondato 15"/>
          <p:cNvSpPr/>
          <p:nvPr/>
        </p:nvSpPr>
        <p:spPr>
          <a:xfrm>
            <a:off x="512454" y="5480140"/>
            <a:ext cx="8135938"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a:solidFill>
                  <a:schemeClr val="tx2">
                    <a:lumMod val="50000"/>
                  </a:schemeClr>
                </a:solidFill>
              </a:rPr>
              <a:t>Sistema dei Pagamenti e delle garanzie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6" name="Picture 6"/>
          <p:cNvPicPr>
            <a:picLocks noChangeAspect="1" noChangeArrowheads="1"/>
          </p:cNvPicPr>
          <p:nvPr/>
        </p:nvPicPr>
        <p:blipFill>
          <a:blip r:embed="rId2" cstate="print"/>
          <a:srcRect/>
          <a:stretch>
            <a:fillRect/>
          </a:stretch>
        </p:blipFill>
        <p:spPr bwMode="auto">
          <a:xfrm>
            <a:off x="220663" y="1145581"/>
            <a:ext cx="8672512" cy="5373687"/>
          </a:xfrm>
          <a:prstGeom prst="rect">
            <a:avLst/>
          </a:prstGeom>
          <a:noFill/>
          <a:ln w="9525">
            <a:noFill/>
            <a:miter lim="800000"/>
            <a:headEnd/>
            <a:tailEnd/>
          </a:ln>
        </p:spPr>
      </p:pic>
      <p:sp>
        <p:nvSpPr>
          <p:cNvPr id="8" name="Rettangolo arrotondato 7"/>
          <p:cNvSpPr/>
          <p:nvPr/>
        </p:nvSpPr>
        <p:spPr>
          <a:xfrm>
            <a:off x="250825" y="353418"/>
            <a:ext cx="8424863" cy="865188"/>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it-IT" sz="2800" b="1">
                <a:solidFill>
                  <a:schemeClr val="bg1"/>
                </a:solidFill>
              </a:rPr>
              <a:t>Principali problemi in fase di implementazione </a:t>
            </a:r>
            <a:endParaRPr lang="it-IT" sz="2800" b="1" smtClean="0">
              <a:solidFill>
                <a:schemeClr val="bg1"/>
              </a:solidFill>
            </a:endParaRPr>
          </a:p>
          <a:p>
            <a:pPr marL="342900" indent="-342900" algn="ctr">
              <a:defRPr/>
            </a:pPr>
            <a:r>
              <a:rPr lang="it-IT" sz="2800" b="1" smtClean="0">
                <a:solidFill>
                  <a:schemeClr val="bg1"/>
                </a:solidFill>
              </a:rPr>
              <a:t>(</a:t>
            </a:r>
            <a:r>
              <a:rPr lang="it-IT" sz="2800" b="1">
                <a:solidFill>
                  <a:schemeClr val="bg1"/>
                </a:solidFill>
              </a:rPr>
              <a:t>e possibili soluzioni)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60" name="Picture 6"/>
          <p:cNvPicPr>
            <a:picLocks noChangeAspect="1" noChangeArrowheads="1"/>
          </p:cNvPicPr>
          <p:nvPr/>
        </p:nvPicPr>
        <p:blipFill>
          <a:blip r:embed="rId2" cstate="print"/>
          <a:srcRect/>
          <a:stretch>
            <a:fillRect/>
          </a:stretch>
        </p:blipFill>
        <p:spPr bwMode="auto">
          <a:xfrm>
            <a:off x="180975" y="2225675"/>
            <a:ext cx="8639175" cy="3435350"/>
          </a:xfrm>
          <a:prstGeom prst="rect">
            <a:avLst/>
          </a:prstGeom>
          <a:noFill/>
          <a:ln w="9525">
            <a:noFill/>
            <a:miter lim="800000"/>
            <a:headEnd/>
            <a:tailEnd/>
          </a:ln>
        </p:spPr>
      </p:pic>
      <p:sp>
        <p:nvSpPr>
          <p:cNvPr id="8" name="Rettangolo arrotondato 7"/>
          <p:cNvSpPr/>
          <p:nvPr/>
        </p:nvSpPr>
        <p:spPr>
          <a:xfrm>
            <a:off x="250825" y="1150517"/>
            <a:ext cx="8424863" cy="863600"/>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200" b="1">
                <a:solidFill>
                  <a:schemeClr val="tx2">
                    <a:lumMod val="50000"/>
                  </a:schemeClr>
                </a:solidFill>
                <a:latin typeface="Calibri" pitchFamily="34" charset="0"/>
              </a:rPr>
              <a:t>Principali problemi in fase di implementazione (e possibili soluzioni)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p:nvPr/>
        </p:nvSpPr>
        <p:spPr>
          <a:xfrm>
            <a:off x="413982" y="988467"/>
            <a:ext cx="8458200" cy="56737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smtClean="0">
                <a:solidFill>
                  <a:schemeClr val="bg1"/>
                </a:solidFill>
                <a:latin typeface="Calibri" pitchFamily="34" charset="0"/>
              </a:rPr>
              <a:t>Parte I - Evoluzione del quadro di riferimento: definizioni, principi e logiche</a:t>
            </a:r>
          </a:p>
          <a:p>
            <a:pPr algn="ctr">
              <a:defRPr/>
            </a:pPr>
            <a:endParaRPr lang="it-IT" b="1">
              <a:solidFill>
                <a:schemeClr val="bg1"/>
              </a:solidFill>
              <a:latin typeface="Calibri" pitchFamily="34" charset="0"/>
            </a:endParaRPr>
          </a:p>
        </p:txBody>
      </p:sp>
      <p:sp>
        <p:nvSpPr>
          <p:cNvPr id="8" name="Rettangolo arrotondato 7"/>
          <p:cNvSpPr/>
          <p:nvPr/>
        </p:nvSpPr>
        <p:spPr>
          <a:xfrm>
            <a:off x="395288" y="2641774"/>
            <a:ext cx="8353425" cy="792162"/>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just">
              <a:lnSpc>
                <a:spcPct val="90000"/>
              </a:lnSpc>
              <a:tabLst>
                <a:tab pos="531813" algn="l"/>
              </a:tabLst>
              <a:defRPr/>
            </a:pPr>
            <a:r>
              <a:rPr lang="it-IT" sz="2400" b="1">
                <a:solidFill>
                  <a:schemeClr val="bg1">
                    <a:lumMod val="50000"/>
                  </a:schemeClr>
                </a:solidFill>
                <a:latin typeface="Calibri" pitchFamily="34" charset="0"/>
              </a:rPr>
              <a:t>1.</a:t>
            </a:r>
            <a:r>
              <a:rPr lang="it-IT" sz="2400" b="1">
                <a:solidFill>
                  <a:srgbClr val="FF3300"/>
                </a:solidFill>
                <a:latin typeface="Calibri" pitchFamily="34" charset="0"/>
              </a:rPr>
              <a:t>	</a:t>
            </a:r>
            <a:r>
              <a:rPr lang="it-IT" sz="2200" b="1">
                <a:solidFill>
                  <a:schemeClr val="bg1">
                    <a:lumMod val="50000"/>
                  </a:schemeClr>
                </a:solidFill>
                <a:latin typeface="Calibri" pitchFamily="34" charset="0"/>
              </a:rPr>
              <a:t>Il percorso che ha portato alla introduzione delle opzioni di 	semplificazione di costo</a:t>
            </a:r>
          </a:p>
        </p:txBody>
      </p:sp>
      <p:sp>
        <p:nvSpPr>
          <p:cNvPr id="9" name="Rettangolo arrotondato 8"/>
          <p:cNvSpPr/>
          <p:nvPr/>
        </p:nvSpPr>
        <p:spPr>
          <a:xfrm>
            <a:off x="323850" y="3548424"/>
            <a:ext cx="8496300" cy="859809"/>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1813" indent="-531813" algn="just" fontAlgn="auto">
              <a:lnSpc>
                <a:spcPct val="90000"/>
              </a:lnSpc>
              <a:spcBef>
                <a:spcPts val="0"/>
              </a:spcBef>
              <a:spcAft>
                <a:spcPts val="0"/>
              </a:spcAft>
              <a:buFontTx/>
              <a:buAutoNum type="arabicPeriod" startAt="2"/>
              <a:tabLst>
                <a:tab pos="531813" algn="l"/>
              </a:tabLst>
              <a:defRPr/>
            </a:pPr>
            <a:r>
              <a:rPr lang="it-IT" sz="2200" b="1">
                <a:solidFill>
                  <a:schemeClr val="bg1">
                    <a:lumMod val="50000"/>
                  </a:schemeClr>
                </a:solidFill>
                <a:latin typeface="Calibri" pitchFamily="34" charset="0"/>
                <a:cs typeface="Calibri" pitchFamily="34" charset="0"/>
              </a:rPr>
              <a:t>Principali disposizioni definite nel quadro della programmazione 2007 – </a:t>
            </a:r>
            <a:r>
              <a:rPr lang="it-IT" sz="2200" b="1" smtClean="0">
                <a:solidFill>
                  <a:schemeClr val="bg1">
                    <a:lumMod val="50000"/>
                  </a:schemeClr>
                </a:solidFill>
                <a:latin typeface="Calibri" pitchFamily="34" charset="0"/>
                <a:cs typeface="Calibri" pitchFamily="34" charset="0"/>
              </a:rPr>
              <a:t>2013</a:t>
            </a:r>
            <a:endParaRPr lang="it-IT" sz="2200" b="1">
              <a:solidFill>
                <a:schemeClr val="bg1">
                  <a:lumMod val="50000"/>
                </a:schemeClr>
              </a:solidFill>
              <a:latin typeface="Calibri" pitchFamily="34" charset="0"/>
              <a:cs typeface="Calibri" pitchFamily="34" charset="0"/>
            </a:endParaRPr>
          </a:p>
        </p:txBody>
      </p:sp>
      <p:sp>
        <p:nvSpPr>
          <p:cNvPr id="10" name="Rettangolo arrotondato 9"/>
          <p:cNvSpPr/>
          <p:nvPr/>
        </p:nvSpPr>
        <p:spPr>
          <a:xfrm>
            <a:off x="323850" y="4511548"/>
            <a:ext cx="8496300" cy="1179568"/>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1813" indent="-531813" algn="just" fontAlgn="auto">
              <a:lnSpc>
                <a:spcPct val="90000"/>
              </a:lnSpc>
              <a:spcBef>
                <a:spcPts val="0"/>
              </a:spcBef>
              <a:spcAft>
                <a:spcPts val="0"/>
              </a:spcAft>
              <a:buFontTx/>
              <a:buAutoNum type="arabicPeriod" startAt="3"/>
              <a:tabLst>
                <a:tab pos="531813" algn="l"/>
              </a:tabLst>
              <a:defRPr/>
            </a:pPr>
            <a:r>
              <a:rPr lang="it-IT" sz="2200" b="1">
                <a:solidFill>
                  <a:schemeClr val="bg1">
                    <a:lumMod val="50000"/>
                  </a:schemeClr>
                </a:solidFill>
                <a:latin typeface="Calibri" pitchFamily="34" charset="0"/>
                <a:cs typeface="Calibri" pitchFamily="34" charset="0"/>
              </a:rPr>
              <a:t>Le opzioni di semplificazione nella programmazione 2014/2020</a:t>
            </a:r>
          </a:p>
          <a:p>
            <a:pPr marL="531813" indent="-531813" algn="just" fontAlgn="auto">
              <a:lnSpc>
                <a:spcPct val="90000"/>
              </a:lnSpc>
              <a:spcBef>
                <a:spcPts val="0"/>
              </a:spcBef>
              <a:spcAft>
                <a:spcPts val="0"/>
              </a:spcAft>
              <a:tabLst>
                <a:tab pos="531813" algn="l"/>
              </a:tabLst>
              <a:defRPr/>
            </a:pPr>
            <a:r>
              <a:rPr lang="it-IT" sz="2200" b="1">
                <a:solidFill>
                  <a:schemeClr val="bg1">
                    <a:lumMod val="50000"/>
                  </a:schemeClr>
                </a:solidFill>
                <a:latin typeface="Calibri" pitchFamily="34" charset="0"/>
                <a:cs typeface="Calibri" pitchFamily="34" charset="0"/>
              </a:rPr>
              <a:t>	-  L’evoluzione dalla precedente alla attuale programmazione</a:t>
            </a:r>
          </a:p>
          <a:p>
            <a:pPr marL="531813" indent="-531813" algn="just" fontAlgn="auto">
              <a:lnSpc>
                <a:spcPct val="90000"/>
              </a:lnSpc>
              <a:spcBef>
                <a:spcPts val="0"/>
              </a:spcBef>
              <a:spcAft>
                <a:spcPts val="0"/>
              </a:spcAft>
              <a:tabLst>
                <a:tab pos="723900" algn="l"/>
              </a:tabLst>
              <a:defRPr/>
            </a:pPr>
            <a:r>
              <a:rPr lang="it-IT" sz="2200" b="1">
                <a:solidFill>
                  <a:schemeClr val="bg1">
                    <a:lumMod val="50000"/>
                  </a:schemeClr>
                </a:solidFill>
                <a:latin typeface="Calibri" pitchFamily="34" charset="0"/>
                <a:cs typeface="Calibri" pitchFamily="34" charset="0"/>
              </a:rPr>
              <a:t>	-	Le principali novità</a:t>
            </a:r>
          </a:p>
        </p:txBody>
      </p:sp>
      <p:sp>
        <p:nvSpPr>
          <p:cNvPr id="11" name="Rettangolo arrotondato 10"/>
          <p:cNvSpPr/>
          <p:nvPr/>
        </p:nvSpPr>
        <p:spPr>
          <a:xfrm>
            <a:off x="351146" y="1838431"/>
            <a:ext cx="8424863" cy="503833"/>
          </a:xfrm>
          <a:prstGeom prst="roundRect">
            <a:avLst/>
          </a:prstGeom>
          <a:solidFill>
            <a:schemeClr val="bg1">
              <a:lumMod val="50000"/>
            </a:schemeClr>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ctr">
              <a:lnSpc>
                <a:spcPct val="90000"/>
              </a:lnSpc>
              <a:tabLst>
                <a:tab pos="531813" algn="l"/>
              </a:tabLst>
              <a:defRPr/>
            </a:pPr>
            <a:r>
              <a:rPr lang="it-IT" sz="2800" b="1" smtClean="0">
                <a:solidFill>
                  <a:schemeClr val="bg1"/>
                </a:solidFill>
                <a:latin typeface="Calibri" pitchFamily="34" charset="0"/>
              </a:rPr>
              <a:t>Le fasi dell’evoluzione</a:t>
            </a:r>
            <a:endParaRPr lang="it-IT" sz="2800" b="1">
              <a:solidFill>
                <a:schemeClr val="bg1"/>
              </a:solidFill>
              <a:latin typeface="Calibri" pitchFamily="34" charset="0"/>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2"/>
          <p:cNvSpPr txBox="1">
            <a:spLocks noGrp="1" noChangeArrowheads="1"/>
          </p:cNvSpPr>
          <p:nvPr>
            <p:ph idx="1"/>
          </p:nvPr>
        </p:nvSpPr>
        <p:spPr>
          <a:xfrm>
            <a:off x="468313" y="1196975"/>
            <a:ext cx="8229600" cy="4524375"/>
          </a:xfr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r>
              <a:rPr lang="it-IT" sz="4400" b="1" kern="1200" smtClean="0">
                <a:solidFill>
                  <a:schemeClr val="bg1"/>
                </a:solidFill>
                <a:latin typeface="Calibri" pitchFamily="34" charset="0"/>
              </a:rPr>
              <a:t> </a:t>
            </a:r>
            <a:r>
              <a:rPr lang="it-IT" sz="4400" b="1" kern="1200" smtClean="0">
                <a:solidFill>
                  <a:schemeClr val="tx2">
                    <a:lumMod val="50000"/>
                  </a:schemeClr>
                </a:solidFill>
                <a:latin typeface="Calibri" pitchFamily="34" charset="0"/>
              </a:rPr>
              <a:t>Conclusioni</a:t>
            </a:r>
            <a:endParaRPr lang="it-IT" sz="4400" b="1" smtClean="0">
              <a:solidFill>
                <a:schemeClr val="tx2">
                  <a:lumMod val="50000"/>
                </a:schemeClr>
              </a:solidFill>
              <a:latin typeface="Calibri" pitchFamily="34" charset="0"/>
            </a:endParaRPr>
          </a:p>
          <a:p>
            <a:pPr algn="ctr" eaLnBrk="1" hangingPunct="1">
              <a:spcBef>
                <a:spcPct val="0"/>
              </a:spcBef>
              <a:buFontTx/>
              <a:buNone/>
              <a:defRPr/>
            </a:pPr>
            <a:endParaRPr lang="it-IT" b="1" kern="1200" smtClean="0">
              <a:solidFill>
                <a:schemeClr val="bg1"/>
              </a:solidFill>
              <a:latin typeface="Calibri" pitchFamily="34" charset="0"/>
            </a:endParaRPr>
          </a:p>
          <a:p>
            <a:pPr algn="ctr" eaLnBrk="1" hangingPunct="1">
              <a:spcBef>
                <a:spcPct val="0"/>
              </a:spcBef>
              <a:buFontTx/>
              <a:buNone/>
              <a:defRPr/>
            </a:pPr>
            <a:endParaRPr lang="it-IT" b="1" kern="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numero diapositiva 2"/>
          <p:cNvSpPr>
            <a:spLocks noGrp="1"/>
          </p:cNvSpPr>
          <p:nvPr>
            <p:ph type="sldNum" sz="quarter" idx="12"/>
          </p:nvPr>
        </p:nvSpPr>
        <p:spPr>
          <a:noFill/>
        </p:spPr>
        <p:txBody>
          <a:bodyPr/>
          <a:lstStyle/>
          <a:p>
            <a:fld id="{71773C68-21F8-415D-9730-2171B212862F}" type="slidenum">
              <a:rPr lang="it-IT" smtClean="0"/>
              <a:pPr/>
              <a:t>51</a:t>
            </a:fld>
            <a:endParaRPr lang="it-IT" smtClean="0"/>
          </a:p>
        </p:txBody>
      </p:sp>
      <p:sp>
        <p:nvSpPr>
          <p:cNvPr id="4" name="CasellaDiTesto 3"/>
          <p:cNvSpPr txBox="1"/>
          <p:nvPr/>
        </p:nvSpPr>
        <p:spPr>
          <a:xfrm>
            <a:off x="304800" y="115888"/>
            <a:ext cx="8458200" cy="431800"/>
          </a:xfrm>
          <a:prstGeom prst="rect">
            <a:avLst/>
          </a:prstGeom>
          <a:solidFill>
            <a:schemeClr val="bg1"/>
          </a:solidFill>
          <a:ln w="9525">
            <a:solidFill>
              <a:schemeClr val="accent2">
                <a:lumMod val="75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a:solidFill>
                  <a:schemeClr val="accent6">
                    <a:lumMod val="75000"/>
                  </a:schemeClr>
                </a:solidFill>
                <a:latin typeface="Calibri" pitchFamily="34" charset="0"/>
              </a:rPr>
              <a:t> Un bilancio delle esperienze condotte ad oggi</a:t>
            </a:r>
            <a:endParaRPr lang="it-IT" sz="2000" b="1">
              <a:solidFill>
                <a:schemeClr val="accent6">
                  <a:lumMod val="75000"/>
                </a:schemeClr>
              </a:solidFill>
              <a:latin typeface="Calibri" pitchFamily="34" charset="0"/>
            </a:endParaRPr>
          </a:p>
        </p:txBody>
      </p:sp>
      <p:graphicFrame>
        <p:nvGraphicFramePr>
          <p:cNvPr id="8" name="Diagramma 7"/>
          <p:cNvGraphicFramePr/>
          <p:nvPr/>
        </p:nvGraphicFramePr>
        <p:xfrm>
          <a:off x="3275856" y="4769768"/>
          <a:ext cx="309634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arrotondato 8"/>
          <p:cNvSpPr/>
          <p:nvPr/>
        </p:nvSpPr>
        <p:spPr>
          <a:xfrm>
            <a:off x="179388" y="908050"/>
            <a:ext cx="4248150" cy="649288"/>
          </a:xfrm>
          <a:prstGeom prst="roundRect">
            <a:avLst/>
          </a:prstGeom>
          <a:solidFill>
            <a:srgbClr val="92D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err="1">
                <a:solidFill>
                  <a:schemeClr val="accent1">
                    <a:lumMod val="10000"/>
                  </a:schemeClr>
                </a:solidFill>
                <a:latin typeface="Calibri" pitchFamily="34" charset="0"/>
              </a:rPr>
              <a:t>Aspetti</a:t>
            </a:r>
            <a:r>
              <a:rPr lang="en-GB" sz="2800" b="1" dirty="0">
                <a:solidFill>
                  <a:schemeClr val="accent1">
                    <a:lumMod val="10000"/>
                  </a:schemeClr>
                </a:solidFill>
                <a:latin typeface="Calibri" pitchFamily="34" charset="0"/>
              </a:rPr>
              <a:t> </a:t>
            </a:r>
            <a:r>
              <a:rPr lang="en-GB" sz="2800" b="1" dirty="0" err="1">
                <a:solidFill>
                  <a:schemeClr val="accent1">
                    <a:lumMod val="10000"/>
                  </a:schemeClr>
                </a:solidFill>
                <a:latin typeface="Calibri" pitchFamily="34" charset="0"/>
              </a:rPr>
              <a:t>positivi</a:t>
            </a:r>
            <a:endParaRPr lang="en-GB" sz="2800" b="1" dirty="0">
              <a:solidFill>
                <a:schemeClr val="accent1">
                  <a:lumMod val="10000"/>
                </a:schemeClr>
              </a:solidFill>
              <a:latin typeface="Calibri" pitchFamily="34" charset="0"/>
            </a:endParaRPr>
          </a:p>
        </p:txBody>
      </p:sp>
      <p:sp>
        <p:nvSpPr>
          <p:cNvPr id="10" name="Rettangolo arrotondato 9"/>
          <p:cNvSpPr/>
          <p:nvPr/>
        </p:nvSpPr>
        <p:spPr>
          <a:xfrm>
            <a:off x="179388" y="1700213"/>
            <a:ext cx="4248150" cy="503237"/>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Qualità della programmazione</a:t>
            </a:r>
            <a:endParaRPr lang="it-IT" sz="2000" b="1">
              <a:solidFill>
                <a:schemeClr val="accent5">
                  <a:lumMod val="10000"/>
                </a:schemeClr>
              </a:solidFill>
              <a:latin typeface="Calibri" pitchFamily="34" charset="0"/>
            </a:endParaRPr>
          </a:p>
        </p:txBody>
      </p:sp>
      <p:sp>
        <p:nvSpPr>
          <p:cNvPr id="11" name="Rettangolo arrotondato 10"/>
          <p:cNvSpPr/>
          <p:nvPr/>
        </p:nvSpPr>
        <p:spPr>
          <a:xfrm>
            <a:off x="179388" y="2276475"/>
            <a:ext cx="4248150" cy="503238"/>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err="1">
                <a:solidFill>
                  <a:schemeClr val="accent5">
                    <a:lumMod val="10000"/>
                  </a:schemeClr>
                </a:solidFill>
                <a:latin typeface="Calibri" pitchFamily="34" charset="0"/>
              </a:rPr>
              <a:t>Riduzione</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dei</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carichi</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amministrativi</a:t>
            </a:r>
            <a:endParaRPr lang="it-IT" sz="2000" b="1" dirty="0">
              <a:solidFill>
                <a:schemeClr val="accent5">
                  <a:lumMod val="10000"/>
                </a:schemeClr>
              </a:solidFill>
              <a:latin typeface="Calibri" pitchFamily="34" charset="0"/>
            </a:endParaRPr>
          </a:p>
        </p:txBody>
      </p:sp>
      <p:sp>
        <p:nvSpPr>
          <p:cNvPr id="12" name="Rettangolo arrotondato 11"/>
          <p:cNvSpPr/>
          <p:nvPr/>
        </p:nvSpPr>
        <p:spPr>
          <a:xfrm>
            <a:off x="179388" y="2852738"/>
            <a:ext cx="4248150" cy="504825"/>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err="1">
                <a:solidFill>
                  <a:schemeClr val="accent5">
                    <a:lumMod val="10000"/>
                  </a:schemeClr>
                </a:solidFill>
                <a:latin typeface="Calibri" pitchFamily="34" charset="0"/>
              </a:rPr>
              <a:t>Gestione</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finanziaria</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più</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efficiente</a:t>
            </a:r>
            <a:endParaRPr lang="it-IT" sz="2000" b="1">
              <a:solidFill>
                <a:schemeClr val="accent5">
                  <a:lumMod val="10000"/>
                </a:schemeClr>
              </a:solidFill>
              <a:latin typeface="Calibri" pitchFamily="34" charset="0"/>
            </a:endParaRPr>
          </a:p>
        </p:txBody>
      </p:sp>
      <p:sp>
        <p:nvSpPr>
          <p:cNvPr id="13" name="Rettangolo arrotondato 12"/>
          <p:cNvSpPr/>
          <p:nvPr/>
        </p:nvSpPr>
        <p:spPr>
          <a:xfrm>
            <a:off x="179388" y="3429000"/>
            <a:ext cx="4248150" cy="504825"/>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err="1">
                <a:solidFill>
                  <a:schemeClr val="accent5">
                    <a:lumMod val="10000"/>
                  </a:schemeClr>
                </a:solidFill>
                <a:latin typeface="Calibri" pitchFamily="34" charset="0"/>
              </a:rPr>
              <a:t>Minori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decurtazioni</a:t>
            </a:r>
            <a:r>
              <a:rPr lang="en-GB" sz="2000" b="1">
                <a:solidFill>
                  <a:schemeClr val="accent5">
                    <a:lumMod val="10000"/>
                  </a:schemeClr>
                </a:solidFill>
                <a:latin typeface="Calibri" pitchFamily="34" charset="0"/>
              </a:rPr>
              <a:t> per </a:t>
            </a:r>
            <a:r>
              <a:rPr lang="en-GB" sz="2000" b="1" err="1">
                <a:solidFill>
                  <a:schemeClr val="accent5">
                    <a:lumMod val="10000"/>
                  </a:schemeClr>
                </a:solidFill>
                <a:latin typeface="Calibri" pitchFamily="34" charset="0"/>
              </a:rPr>
              <a:t>errori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formali</a:t>
            </a:r>
            <a:endParaRPr lang="it-IT" sz="2000" b="1">
              <a:solidFill>
                <a:schemeClr val="accent5">
                  <a:lumMod val="10000"/>
                </a:schemeClr>
              </a:solidFill>
              <a:latin typeface="Calibri" pitchFamily="34" charset="0"/>
            </a:endParaRPr>
          </a:p>
        </p:txBody>
      </p:sp>
      <p:sp>
        <p:nvSpPr>
          <p:cNvPr id="14" name="Rettangolo arrotondato 13"/>
          <p:cNvSpPr/>
          <p:nvPr/>
        </p:nvSpPr>
        <p:spPr>
          <a:xfrm>
            <a:off x="179388" y="4005263"/>
            <a:ext cx="4248150" cy="503237"/>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Focus sui </a:t>
            </a:r>
            <a:r>
              <a:rPr lang="en-GB" sz="2000" b="1" err="1">
                <a:solidFill>
                  <a:schemeClr val="accent5">
                    <a:lumMod val="10000"/>
                  </a:schemeClr>
                </a:solidFill>
                <a:latin typeface="Calibri" pitchFamily="34" charset="0"/>
              </a:rPr>
              <a:t>risultati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impatto</a:t>
            </a:r>
            <a:r>
              <a:rPr lang="en-GB" sz="2000" b="1">
                <a:solidFill>
                  <a:schemeClr val="accent5">
                    <a:lumMod val="10000"/>
                  </a:schemeClr>
                </a:solidFill>
                <a:latin typeface="Calibri" pitchFamily="34" charset="0"/>
              </a:rPr>
              <a:t>)</a:t>
            </a:r>
            <a:endParaRPr lang="it-IT" sz="2000" b="1">
              <a:solidFill>
                <a:schemeClr val="accent5">
                  <a:lumMod val="10000"/>
                </a:schemeClr>
              </a:solidFill>
              <a:latin typeface="Calibri" pitchFamily="34" charset="0"/>
            </a:endParaRPr>
          </a:p>
        </p:txBody>
      </p:sp>
      <p:sp>
        <p:nvSpPr>
          <p:cNvPr id="15" name="Parentesi graffa aperta 14"/>
          <p:cNvSpPr/>
          <p:nvPr/>
        </p:nvSpPr>
        <p:spPr>
          <a:xfrm rot="16200000">
            <a:off x="2159794" y="2601119"/>
            <a:ext cx="360363" cy="4321175"/>
          </a:xfrm>
          <a:prstGeom prst="leftBrace">
            <a:avLst>
              <a:gd name="adj1" fmla="val 8333"/>
              <a:gd name="adj2" fmla="val 36103"/>
            </a:avLst>
          </a:prstGeom>
          <a:ln w="412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6" name="Rettangolo arrotondato 15"/>
          <p:cNvSpPr/>
          <p:nvPr/>
        </p:nvSpPr>
        <p:spPr>
          <a:xfrm>
            <a:off x="323850" y="5013325"/>
            <a:ext cx="2808288" cy="1079500"/>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Sviluppo </a:t>
            </a:r>
            <a:r>
              <a:rPr lang="en-GB" sz="2000" b="1" err="1">
                <a:solidFill>
                  <a:schemeClr val="accent5">
                    <a:lumMod val="10000"/>
                  </a:schemeClr>
                </a:solidFill>
                <a:latin typeface="Calibri" pitchFamily="34" charset="0"/>
              </a:rPr>
              <a:t>di</a:t>
            </a:r>
            <a:r>
              <a:rPr lang="en-GB" sz="2000" b="1">
                <a:solidFill>
                  <a:schemeClr val="accent5">
                    <a:lumMod val="10000"/>
                  </a:schemeClr>
                </a:solidFill>
                <a:latin typeface="Calibri" pitchFamily="34" charset="0"/>
              </a:rPr>
              <a:t> partnership e </a:t>
            </a:r>
            <a:r>
              <a:rPr lang="en-GB" sz="2000" b="1" err="1">
                <a:solidFill>
                  <a:schemeClr val="accent5">
                    <a:lumMod val="10000"/>
                  </a:schemeClr>
                </a:solidFill>
                <a:latin typeface="Calibri" pitchFamily="34" charset="0"/>
              </a:rPr>
              <a:t>approcci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collaborativi</a:t>
            </a:r>
            <a:endParaRPr lang="it-IT" sz="2000" b="1">
              <a:solidFill>
                <a:schemeClr val="accent5">
                  <a:lumMod val="10000"/>
                </a:schemeClr>
              </a:solidFill>
              <a:latin typeface="Calibri" pitchFamily="34" charset="0"/>
            </a:endParaRPr>
          </a:p>
        </p:txBody>
      </p:sp>
      <p:sp>
        <p:nvSpPr>
          <p:cNvPr id="17" name="Rettangolo arrotondato 16"/>
          <p:cNvSpPr/>
          <p:nvPr/>
        </p:nvSpPr>
        <p:spPr>
          <a:xfrm>
            <a:off x="5003800" y="2708275"/>
            <a:ext cx="4032250" cy="649288"/>
          </a:xfrm>
          <a:prstGeom prst="roundRect">
            <a:avLst/>
          </a:prstGeom>
          <a:solidFill>
            <a:schemeClr val="bg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err="1">
                <a:solidFill>
                  <a:schemeClr val="accent1">
                    <a:lumMod val="10000"/>
                  </a:schemeClr>
                </a:solidFill>
                <a:latin typeface="Calibri" pitchFamily="34" charset="0"/>
              </a:rPr>
              <a:t>Potenziali</a:t>
            </a:r>
            <a:r>
              <a:rPr lang="en-GB" sz="2800" b="1" dirty="0">
                <a:solidFill>
                  <a:schemeClr val="accent1">
                    <a:lumMod val="10000"/>
                  </a:schemeClr>
                </a:solidFill>
                <a:latin typeface="Calibri" pitchFamily="34" charset="0"/>
              </a:rPr>
              <a:t> </a:t>
            </a:r>
            <a:r>
              <a:rPr lang="en-GB" sz="2800" b="1" dirty="0" err="1">
                <a:solidFill>
                  <a:schemeClr val="accent1">
                    <a:lumMod val="10000"/>
                  </a:schemeClr>
                </a:solidFill>
                <a:latin typeface="Calibri" pitchFamily="34" charset="0"/>
              </a:rPr>
              <a:t>rischi</a:t>
            </a:r>
            <a:endParaRPr lang="en-GB" sz="2800" b="1" dirty="0">
              <a:solidFill>
                <a:schemeClr val="accent1">
                  <a:lumMod val="10000"/>
                </a:schemeClr>
              </a:solidFill>
              <a:latin typeface="Calibri" pitchFamily="34" charset="0"/>
            </a:endParaRPr>
          </a:p>
        </p:txBody>
      </p:sp>
      <p:sp>
        <p:nvSpPr>
          <p:cNvPr id="18" name="Rettangolo arrotondato 17"/>
          <p:cNvSpPr/>
          <p:nvPr/>
        </p:nvSpPr>
        <p:spPr>
          <a:xfrm>
            <a:off x="5003800" y="4292600"/>
            <a:ext cx="4032250" cy="503238"/>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Focus </a:t>
            </a:r>
            <a:r>
              <a:rPr lang="en-GB" sz="2000" b="1" err="1">
                <a:solidFill>
                  <a:schemeClr val="accent5">
                    <a:lumMod val="10000"/>
                  </a:schemeClr>
                </a:solidFill>
                <a:latin typeface="Calibri" pitchFamily="34" charset="0"/>
              </a:rPr>
              <a:t>sulle</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quantità</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di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processo</a:t>
            </a:r>
            <a:endParaRPr lang="it-IT" sz="2000" b="1" err="1">
              <a:solidFill>
                <a:schemeClr val="accent5">
                  <a:lumMod val="10000"/>
                </a:schemeClr>
              </a:solidFill>
              <a:latin typeface="Calibri" pitchFamily="34" charset="0"/>
            </a:endParaRPr>
          </a:p>
        </p:txBody>
      </p:sp>
      <p:sp>
        <p:nvSpPr>
          <p:cNvPr id="20" name="Rettangolo arrotondato 19"/>
          <p:cNvSpPr/>
          <p:nvPr/>
        </p:nvSpPr>
        <p:spPr>
          <a:xfrm>
            <a:off x="5040313" y="4940300"/>
            <a:ext cx="4032250" cy="504825"/>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accent5">
                    <a:lumMod val="10000"/>
                  </a:schemeClr>
                </a:solidFill>
                <a:latin typeface="Calibri" pitchFamily="34" charset="0"/>
              </a:rPr>
              <a:t>“Scrematura dei partecipanti”</a:t>
            </a:r>
          </a:p>
        </p:txBody>
      </p:sp>
      <p:sp>
        <p:nvSpPr>
          <p:cNvPr id="21" name="Rettangolo arrotondato 20"/>
          <p:cNvSpPr/>
          <p:nvPr/>
        </p:nvSpPr>
        <p:spPr>
          <a:xfrm>
            <a:off x="5003800" y="3429000"/>
            <a:ext cx="4032250" cy="720725"/>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err="1">
                <a:solidFill>
                  <a:schemeClr val="accent5">
                    <a:lumMod val="10000"/>
                  </a:schemeClr>
                </a:solidFill>
                <a:latin typeface="Calibri" pitchFamily="34" charset="0"/>
              </a:rPr>
              <a:t>Disequilibrio</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economico</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dell’operazione</a:t>
            </a:r>
            <a:r>
              <a:rPr lang="en-GB" sz="2000" b="1" dirty="0">
                <a:solidFill>
                  <a:schemeClr val="accent5">
                    <a:lumMod val="10000"/>
                  </a:schemeClr>
                </a:solidFill>
                <a:latin typeface="Calibri" pitchFamily="34" charset="0"/>
              </a:rPr>
              <a:t> </a:t>
            </a:r>
            <a:endParaRPr lang="it-IT" sz="2000" b="1" dirty="0">
              <a:solidFill>
                <a:schemeClr val="accent5">
                  <a:lumMod val="10000"/>
                </a:schemeClr>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304800" y="1057584"/>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1937989"/>
            <a:ext cx="8424863" cy="387798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endParaRPr lang="en-GB" sz="2000">
              <a:solidFill>
                <a:srgbClr val="262673"/>
              </a:solidFill>
            </a:endParaRPr>
          </a:p>
          <a:p>
            <a:pPr marL="449263" indent="-449263" algn="just">
              <a:defRPr/>
            </a:pPr>
            <a:r>
              <a:rPr lang="it-IT" sz="4000" b="1" smtClean="0">
                <a:solidFill>
                  <a:srgbClr val="000000"/>
                </a:solidFill>
                <a:latin typeface="Calibri" pitchFamily="34" charset="0"/>
              </a:rPr>
              <a:t>1</a:t>
            </a:r>
            <a:r>
              <a:rPr lang="it-IT" sz="4000" smtClean="0">
                <a:solidFill>
                  <a:srgbClr val="000000"/>
                </a:solidFill>
              </a:rPr>
              <a:t>.	</a:t>
            </a:r>
            <a:r>
              <a:rPr lang="it-IT" sz="2400" b="1" smtClean="0">
                <a:solidFill>
                  <a:srgbClr val="19194D"/>
                </a:solidFill>
                <a:latin typeface="Calibri" pitchFamily="34" charset="0"/>
              </a:rPr>
              <a:t>L’introduzione </a:t>
            </a:r>
            <a:r>
              <a:rPr lang="it-IT" sz="2400" b="1">
                <a:solidFill>
                  <a:srgbClr val="19194D"/>
                </a:solidFill>
                <a:latin typeface="Calibri" pitchFamily="34" charset="0"/>
              </a:rPr>
              <a:t>delle opzioni di semplificazione </a:t>
            </a:r>
            <a:r>
              <a:rPr lang="it-IT" sz="2400">
                <a:solidFill>
                  <a:srgbClr val="19194D"/>
                </a:solidFill>
                <a:latin typeface="Calibri" pitchFamily="34" charset="0"/>
              </a:rPr>
              <a:t>non deve essere visto come un processo “una tantum”, </a:t>
            </a:r>
            <a:r>
              <a:rPr lang="it-IT" sz="2400" b="1">
                <a:solidFill>
                  <a:srgbClr val="19194D"/>
                </a:solidFill>
                <a:latin typeface="Calibri" pitchFamily="34" charset="0"/>
              </a:rPr>
              <a:t>bensì come un sistema in divenire, che evolve in maniera sistematica</a:t>
            </a:r>
            <a:r>
              <a:rPr lang="it-IT" sz="2400">
                <a:solidFill>
                  <a:srgbClr val="19194D"/>
                </a:solidFill>
                <a:latin typeface="Calibri" pitchFamily="34" charset="0"/>
              </a:rPr>
              <a:t> per tener conto:</a:t>
            </a:r>
          </a:p>
          <a:p>
            <a:pPr marL="711200" indent="-261938" algn="just">
              <a:defRPr/>
            </a:pPr>
            <a:r>
              <a:rPr lang="it-IT" sz="2400">
                <a:solidFill>
                  <a:srgbClr val="19194D"/>
                </a:solidFill>
                <a:latin typeface="Calibri" pitchFamily="34" charset="0"/>
              </a:rPr>
              <a:t>-	Di possibili, nuovi obiettivi perseguibili</a:t>
            </a:r>
          </a:p>
          <a:p>
            <a:pPr marL="711200" indent="-261938" algn="just">
              <a:buFontTx/>
              <a:buChar char="-"/>
              <a:defRPr/>
            </a:pPr>
            <a:r>
              <a:rPr lang="it-IT" sz="2400" smtClean="0">
                <a:solidFill>
                  <a:srgbClr val="19194D"/>
                </a:solidFill>
                <a:latin typeface="Calibri" pitchFamily="34" charset="0"/>
              </a:rPr>
              <a:t>Dei </a:t>
            </a:r>
            <a:r>
              <a:rPr lang="it-IT" sz="2400">
                <a:solidFill>
                  <a:srgbClr val="19194D"/>
                </a:solidFill>
                <a:latin typeface="Calibri" pitchFamily="34" charset="0"/>
              </a:rPr>
              <a:t>cambiamenti riscontrabili nei diversi contesti territoriali e delle evoluzioni 	riscontrabili nel sistema dei bisogni e delle risorse dei destinatari </a:t>
            </a:r>
          </a:p>
          <a:p>
            <a:pPr marL="449263" indent="-449263" algn="just">
              <a:defRPr/>
            </a:pPr>
            <a:endParaRPr lang="it-IT">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304800" y="1057584"/>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1569493"/>
            <a:ext cx="8424863" cy="397031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endParaRPr lang="en-GB" sz="2000">
              <a:solidFill>
                <a:srgbClr val="262673"/>
              </a:solidFill>
            </a:endParaRPr>
          </a:p>
          <a:p>
            <a:pPr marL="449263" indent="-449263" algn="just">
              <a:tabLst>
                <a:tab pos="531813" algn="l"/>
              </a:tabLst>
              <a:defRPr/>
            </a:pPr>
            <a:r>
              <a:rPr lang="it-IT" sz="4000" b="1" smtClean="0">
                <a:solidFill>
                  <a:srgbClr val="000000"/>
                </a:solidFill>
                <a:latin typeface="Calibri" pitchFamily="34" charset="0"/>
              </a:rPr>
              <a:t>2.	</a:t>
            </a:r>
            <a:r>
              <a:rPr lang="it-IT" sz="2400" b="1" smtClean="0">
                <a:solidFill>
                  <a:srgbClr val="19194D"/>
                </a:solidFill>
                <a:latin typeface="Calibri" pitchFamily="34" charset="0"/>
              </a:rPr>
              <a:t>Risulta </a:t>
            </a:r>
            <a:r>
              <a:rPr lang="it-IT" sz="2400" b="1">
                <a:solidFill>
                  <a:srgbClr val="19194D"/>
                </a:solidFill>
                <a:latin typeface="Calibri" pitchFamily="34" charset="0"/>
              </a:rPr>
              <a:t>imprescindibile l’esigenza di garantire il coordinamento trai diversi livelli di programmazione e gestione, nonché la coerenza in tutti dispositivi di implementazione:</a:t>
            </a:r>
          </a:p>
          <a:p>
            <a:pPr marL="711200" indent="-261938" algn="just">
              <a:defRPr/>
            </a:pPr>
            <a:r>
              <a:rPr lang="it-IT" sz="2400">
                <a:solidFill>
                  <a:srgbClr val="19194D"/>
                </a:solidFill>
                <a:latin typeface="Calibri" pitchFamily="34" charset="0"/>
              </a:rPr>
              <a:t>-	Programma Operativo</a:t>
            </a:r>
          </a:p>
          <a:p>
            <a:pPr marL="711200" indent="-261938" algn="just">
              <a:defRPr/>
            </a:pPr>
            <a:r>
              <a:rPr lang="it-IT" sz="2400">
                <a:solidFill>
                  <a:srgbClr val="19194D"/>
                </a:solidFill>
                <a:latin typeface="Calibri" pitchFamily="34" charset="0"/>
              </a:rPr>
              <a:t>-	Documento metodologico di determinazione delle opzioni </a:t>
            </a:r>
          </a:p>
          <a:p>
            <a:pPr marL="711200" indent="-261938" algn="just">
              <a:defRPr/>
            </a:pPr>
            <a:r>
              <a:rPr lang="it-IT" sz="2400">
                <a:solidFill>
                  <a:srgbClr val="19194D"/>
                </a:solidFill>
                <a:latin typeface="Calibri" pitchFamily="34" charset="0"/>
              </a:rPr>
              <a:t>-	Avvisi e tutta la documentazione correlata;</a:t>
            </a:r>
          </a:p>
          <a:p>
            <a:pPr marL="711200" indent="-261938" algn="just">
              <a:buFontTx/>
              <a:buChar char="-"/>
              <a:defRPr/>
            </a:pPr>
            <a:r>
              <a:rPr lang="it-IT" sz="2400">
                <a:solidFill>
                  <a:srgbClr val="19194D"/>
                </a:solidFill>
                <a:latin typeface="Calibri" pitchFamily="34" charset="0"/>
              </a:rPr>
              <a:t>Manuali operativi di gestione e controllo e tutti gli strumenti correlati (sistema informativo, sistema documentale, </a:t>
            </a:r>
            <a:r>
              <a:rPr lang="it-IT" sz="2400" smtClean="0">
                <a:solidFill>
                  <a:srgbClr val="19194D"/>
                </a:solidFill>
                <a:latin typeface="Calibri" pitchFamily="34" charset="0"/>
              </a:rPr>
              <a:t>…)</a:t>
            </a:r>
            <a:endParaRPr lang="it-IT"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304800" y="1057584"/>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1569493"/>
            <a:ext cx="8424863" cy="3600986"/>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0850" indent="-450850" algn="just">
              <a:defRPr/>
            </a:pPr>
            <a:endParaRPr lang="en-GB" sz="2000" smtClean="0">
              <a:solidFill>
                <a:srgbClr val="262673"/>
              </a:solidFill>
            </a:endParaRPr>
          </a:p>
          <a:p>
            <a:pPr marL="450850" indent="-450850" algn="just">
              <a:defRPr/>
            </a:pPr>
            <a:r>
              <a:rPr lang="en-GB" sz="4000" b="1" smtClean="0">
                <a:solidFill>
                  <a:srgbClr val="262673"/>
                </a:solidFill>
              </a:rPr>
              <a:t>3.</a:t>
            </a:r>
            <a:r>
              <a:rPr lang="en-GB" sz="2000" smtClean="0">
                <a:solidFill>
                  <a:srgbClr val="262673"/>
                </a:solidFill>
              </a:rPr>
              <a:t>	</a:t>
            </a:r>
            <a:r>
              <a:rPr lang="it-IT" sz="2400" smtClean="0">
                <a:solidFill>
                  <a:srgbClr val="262673"/>
                </a:solidFill>
              </a:rPr>
              <a:t>L’introduzione delle opzioni di semplificazione consente di </a:t>
            </a:r>
            <a:r>
              <a:rPr lang="it-IT" sz="2400" b="1" smtClean="0">
                <a:solidFill>
                  <a:srgbClr val="262673"/>
                </a:solidFill>
              </a:rPr>
              <a:t>accrescere significativamente il livello qualitativo e quantitativo di avanzamento della spesa certificata</a:t>
            </a:r>
            <a:r>
              <a:rPr lang="it-IT" sz="2400" smtClean="0">
                <a:solidFill>
                  <a:srgbClr val="262673"/>
                </a:solidFill>
              </a:rPr>
              <a:t>. Essa può rappresentare dunque una importante opportunità per assicurare il rispetto degli obiettivi di spesa legati alla programmazione del FSE ed il conseguimento di più elevati livelli di performances, in termini di impatto delle operazioni finanziate</a:t>
            </a:r>
            <a:endParaRPr lang="it-IT" sz="2400">
              <a:solidFill>
                <a:srgbClr val="262673"/>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p:nvPr/>
        </p:nvSpPr>
        <p:spPr>
          <a:xfrm>
            <a:off x="304800" y="948400"/>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64473" y="1624085"/>
            <a:ext cx="8424863" cy="3662541"/>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0850" indent="-450850" algn="just">
              <a:defRPr/>
            </a:pPr>
            <a:r>
              <a:rPr lang="en-GB" sz="4000" b="1" smtClean="0">
                <a:solidFill>
                  <a:srgbClr val="262673"/>
                </a:solidFill>
              </a:rPr>
              <a:t>4.</a:t>
            </a:r>
            <a:r>
              <a:rPr lang="en-GB" sz="2000" smtClean="0">
                <a:solidFill>
                  <a:srgbClr val="262673"/>
                </a:solidFill>
              </a:rPr>
              <a:t>	</a:t>
            </a:r>
            <a:r>
              <a:rPr lang="it-IT" sz="2400" smtClean="0">
                <a:solidFill>
                  <a:srgbClr val="262673"/>
                </a:solidFill>
              </a:rPr>
              <a:t> La minore “attenzione” rivolta agli aspetti amministrativi deve essere compensata </a:t>
            </a:r>
            <a:r>
              <a:rPr lang="it-IT" sz="2400" b="1" smtClean="0">
                <a:solidFill>
                  <a:srgbClr val="262673"/>
                </a:solidFill>
              </a:rPr>
              <a:t>da un più deciso orientamento al controllo della qualità delle azioni gestite e dei risultati conseguiti</a:t>
            </a:r>
            <a:r>
              <a:rPr lang="it-IT" sz="2400" smtClean="0">
                <a:solidFill>
                  <a:srgbClr val="262673"/>
                </a:solidFill>
              </a:rPr>
              <a:t>. Tale approccio deve necessariamente riflettersi sulla maggiore attenzione, da parte dei beneficiari, a tutti gli aspetti riconducibili all’obiettivo dell’operazione, investendo su quei fattori che determinano la qualità dell’intervento e il perseguimento degli obiettivi realizzativi (di processo o di risultato) definiti</a:t>
            </a:r>
            <a:endParaRPr lang="it-IT" sz="2400">
              <a:solidFill>
                <a:srgbClr val="262673"/>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2"/>
          <p:cNvSpPr txBox="1">
            <a:spLocks noChangeArrowheads="1"/>
          </p:cNvSpPr>
          <p:nvPr/>
        </p:nvSpPr>
        <p:spPr bwMode="auto">
          <a:xfrm>
            <a:off x="250825" y="692150"/>
            <a:ext cx="8424863" cy="5078313"/>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GB" sz="2000"/>
          </a:p>
          <a:p>
            <a:pPr>
              <a:defRPr/>
            </a:pPr>
            <a:r>
              <a:rPr lang="it-IT" sz="2800" b="1">
                <a:solidFill>
                  <a:schemeClr val="tx2">
                    <a:lumMod val="50000"/>
                  </a:schemeClr>
                </a:solidFill>
              </a:rPr>
              <a:t>Per concludere:</a:t>
            </a:r>
          </a:p>
          <a:p>
            <a:pPr>
              <a:defRPr/>
            </a:pPr>
            <a:endParaRPr lang="it-IT" sz="2000">
              <a:solidFill>
                <a:schemeClr val="tx2">
                  <a:lumMod val="50000"/>
                </a:schemeClr>
              </a:solidFill>
            </a:endParaRPr>
          </a:p>
          <a:p>
            <a:pPr algn="just">
              <a:defRPr/>
            </a:pPr>
            <a:r>
              <a:rPr lang="it-IT" sz="2000" b="1">
                <a:solidFill>
                  <a:schemeClr val="tx2">
                    <a:lumMod val="50000"/>
                  </a:schemeClr>
                </a:solidFill>
                <a:latin typeface="Calibri" pitchFamily="34" charset="0"/>
              </a:rPr>
              <a:t>La semplificazione </a:t>
            </a:r>
            <a:r>
              <a:rPr lang="it-IT" sz="2000">
                <a:solidFill>
                  <a:schemeClr val="tx2">
                    <a:lumMod val="50000"/>
                  </a:schemeClr>
                </a:solidFill>
                <a:latin typeface="Calibri" pitchFamily="34" charset="0"/>
              </a:rPr>
              <a:t>non può essere vista come un atto unilaterale, ma va assunta quale </a:t>
            </a:r>
            <a:r>
              <a:rPr lang="it-IT" sz="2000" b="1">
                <a:solidFill>
                  <a:schemeClr val="tx2">
                    <a:lumMod val="50000"/>
                  </a:schemeClr>
                </a:solidFill>
                <a:latin typeface="Calibri" pitchFamily="34" charset="0"/>
              </a:rPr>
              <a:t>responsabilità comune a tutti gli attori in gioco.</a:t>
            </a:r>
          </a:p>
          <a:p>
            <a:pPr algn="just">
              <a:defRPr/>
            </a:pPr>
            <a:r>
              <a:rPr lang="it-IT" sz="2000" b="1">
                <a:solidFill>
                  <a:schemeClr val="tx2">
                    <a:lumMod val="50000"/>
                  </a:schemeClr>
                </a:solidFill>
                <a:latin typeface="Calibri" pitchFamily="34" charset="0"/>
              </a:rPr>
              <a:t>La Commissione </a:t>
            </a:r>
            <a:r>
              <a:rPr lang="it-IT" sz="2000">
                <a:solidFill>
                  <a:schemeClr val="tx2">
                    <a:lumMod val="50000"/>
                  </a:schemeClr>
                </a:solidFill>
                <a:latin typeface="Calibri" pitchFamily="34" charset="0"/>
              </a:rPr>
              <a:t>definisce principi generali e disposizioni specifiche, ma solo le </a:t>
            </a:r>
            <a:r>
              <a:rPr lang="it-IT" sz="2000" b="1">
                <a:solidFill>
                  <a:schemeClr val="tx2">
                    <a:lumMod val="50000"/>
                  </a:schemeClr>
                </a:solidFill>
                <a:latin typeface="Calibri" pitchFamily="34" charset="0"/>
              </a:rPr>
              <a:t>AdG</a:t>
            </a:r>
            <a:r>
              <a:rPr lang="it-IT" sz="2000">
                <a:solidFill>
                  <a:schemeClr val="tx2">
                    <a:lumMod val="50000"/>
                  </a:schemeClr>
                </a:solidFill>
                <a:latin typeface="Calibri" pitchFamily="34" charset="0"/>
              </a:rPr>
              <a:t> possono renderle operative nei confronti dei </a:t>
            </a:r>
            <a:r>
              <a:rPr lang="it-IT" sz="2000" b="1">
                <a:solidFill>
                  <a:schemeClr val="tx2">
                    <a:lumMod val="50000"/>
                  </a:schemeClr>
                </a:solidFill>
                <a:latin typeface="Calibri" pitchFamily="34" charset="0"/>
              </a:rPr>
              <a:t>beneficiari.</a:t>
            </a:r>
            <a:r>
              <a:rPr lang="it-IT" sz="2000">
                <a:solidFill>
                  <a:schemeClr val="tx2">
                    <a:lumMod val="50000"/>
                  </a:schemeClr>
                </a:solidFill>
                <a:latin typeface="Calibri" pitchFamily="34" charset="0"/>
              </a:rPr>
              <a:t> Quest’ultimi dovranno, da parte loro, essere in grado di ripensare il proprio modo di lavorare, cogliendo le opportunità e derivanti dall’alleggerimento del carico amministrativo, ma orientando il proprio operato verso più elevati standard di qualità</a:t>
            </a:r>
            <a:endParaRPr lang="en-GB" sz="2000">
              <a:solidFill>
                <a:schemeClr val="tx2">
                  <a:lumMod val="50000"/>
                </a:schemeClr>
              </a:solidFill>
              <a:latin typeface="Calibri" pitchFamily="34" charset="0"/>
            </a:endParaRPr>
          </a:p>
          <a:p>
            <a:pPr>
              <a:defRPr/>
            </a:pPr>
            <a:r>
              <a:rPr lang="en-GB" sz="2000" b="1">
                <a:solidFill>
                  <a:schemeClr val="tx2">
                    <a:lumMod val="50000"/>
                  </a:schemeClr>
                </a:solidFill>
              </a:rPr>
              <a:t> </a:t>
            </a:r>
            <a:r>
              <a:rPr lang="en-GB" sz="2400" b="1" smtClean="0">
                <a:solidFill>
                  <a:schemeClr val="tx2">
                    <a:lumMod val="50000"/>
                  </a:schemeClr>
                </a:solidFill>
                <a:latin typeface="Calibri" pitchFamily="34" charset="0"/>
              </a:rPr>
              <a:t>In </a:t>
            </a:r>
            <a:r>
              <a:rPr lang="en-GB" sz="2400" b="1" err="1">
                <a:solidFill>
                  <a:schemeClr val="tx2">
                    <a:lumMod val="50000"/>
                  </a:schemeClr>
                </a:solidFill>
                <a:latin typeface="Calibri" pitchFamily="34" charset="0"/>
              </a:rPr>
              <a:t>breve</a:t>
            </a:r>
            <a:r>
              <a:rPr lang="en-GB" sz="2400" b="1">
                <a:solidFill>
                  <a:schemeClr val="tx2">
                    <a:lumMod val="50000"/>
                  </a:schemeClr>
                </a:solidFill>
                <a:latin typeface="Calibri" pitchFamily="34" charset="0"/>
              </a:rPr>
              <a:t>: </a:t>
            </a:r>
          </a:p>
          <a:p>
            <a:pPr algn="just">
              <a:defRPr/>
            </a:pPr>
            <a:r>
              <a:rPr lang="en-GB" sz="2400" b="1">
                <a:solidFill>
                  <a:schemeClr val="tx2">
                    <a:lumMod val="50000"/>
                  </a:schemeClr>
                </a:solidFill>
                <a:latin typeface="Calibri" pitchFamily="34" charset="0"/>
              </a:rPr>
              <a:t>la </a:t>
            </a:r>
            <a:r>
              <a:rPr lang="en-GB" sz="2400" b="1" err="1">
                <a:solidFill>
                  <a:schemeClr val="tx2">
                    <a:lumMod val="50000"/>
                  </a:schemeClr>
                </a:solidFill>
                <a:latin typeface="Calibri" pitchFamily="34" charset="0"/>
              </a:rPr>
              <a:t>semplificazione</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richiede</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sforzi</a:t>
            </a:r>
            <a:r>
              <a:rPr lang="en-GB" sz="2400" b="1">
                <a:solidFill>
                  <a:schemeClr val="tx2">
                    <a:lumMod val="50000"/>
                  </a:schemeClr>
                </a:solidFill>
                <a:latin typeface="Calibri" pitchFamily="34" charset="0"/>
              </a:rPr>
              <a:t> e </a:t>
            </a:r>
            <a:r>
              <a:rPr lang="en-GB" sz="2400" b="1" err="1">
                <a:solidFill>
                  <a:schemeClr val="tx2">
                    <a:lumMod val="50000"/>
                  </a:schemeClr>
                </a:solidFill>
                <a:latin typeface="Calibri" pitchFamily="34" charset="0"/>
              </a:rPr>
              <a:t>responsabilità</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condivise</a:t>
            </a:r>
            <a:r>
              <a:rPr lang="en-GB" sz="2400" b="1">
                <a:solidFill>
                  <a:schemeClr val="tx2">
                    <a:lumMod val="50000"/>
                  </a:schemeClr>
                </a:solidFill>
                <a:latin typeface="Calibri" pitchFamily="34" charset="0"/>
              </a:rPr>
              <a:t>, per </a:t>
            </a:r>
            <a:r>
              <a:rPr lang="en-GB" sz="2400" b="1" err="1">
                <a:solidFill>
                  <a:schemeClr val="tx2">
                    <a:lumMod val="50000"/>
                  </a:schemeClr>
                </a:solidFill>
                <a:latin typeface="Calibri" pitchFamily="34" charset="0"/>
              </a:rPr>
              <a:t>definire</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percorsi</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di</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sviluppo</a:t>
            </a:r>
            <a:r>
              <a:rPr lang="en-GB" sz="2400" b="1">
                <a:solidFill>
                  <a:schemeClr val="tx2">
                    <a:lumMod val="50000"/>
                  </a:schemeClr>
                </a:solidFill>
                <a:latin typeface="Calibri" pitchFamily="34" charset="0"/>
              </a:rPr>
              <a:t> in </a:t>
            </a:r>
            <a:r>
              <a:rPr lang="en-GB" sz="2400" b="1" err="1">
                <a:solidFill>
                  <a:schemeClr val="tx2">
                    <a:lumMod val="50000"/>
                  </a:schemeClr>
                </a:solidFill>
                <a:latin typeface="Calibri" pitchFamily="34" charset="0"/>
              </a:rPr>
              <a:t>grado</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di</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mettere</a:t>
            </a:r>
            <a:r>
              <a:rPr lang="en-GB" sz="2400" b="1">
                <a:solidFill>
                  <a:schemeClr val="tx2">
                    <a:lumMod val="50000"/>
                  </a:schemeClr>
                </a:solidFill>
                <a:latin typeface="Calibri" pitchFamily="34" charset="0"/>
              </a:rPr>
              <a:t> a </a:t>
            </a:r>
            <a:r>
              <a:rPr lang="en-GB" sz="2400" b="1" err="1">
                <a:solidFill>
                  <a:schemeClr val="tx2">
                    <a:lumMod val="50000"/>
                  </a:schemeClr>
                </a:solidFill>
                <a:latin typeface="Calibri" pitchFamily="34" charset="0"/>
              </a:rPr>
              <a:t>sistema</a:t>
            </a:r>
            <a:r>
              <a:rPr lang="en-GB" sz="2400" b="1">
                <a:solidFill>
                  <a:schemeClr val="tx2">
                    <a:lumMod val="50000"/>
                  </a:schemeClr>
                </a:solidFill>
                <a:latin typeface="Calibri" pitchFamily="34" charset="0"/>
              </a:rPr>
              <a:t> 4 </a:t>
            </a:r>
            <a:r>
              <a:rPr lang="en-GB" sz="2400" b="1" err="1">
                <a:solidFill>
                  <a:schemeClr val="tx2">
                    <a:lumMod val="50000"/>
                  </a:schemeClr>
                </a:solidFill>
                <a:latin typeface="Calibri" pitchFamily="34" charset="0"/>
              </a:rPr>
              <a:t>variabili</a:t>
            </a:r>
            <a:r>
              <a:rPr lang="en-GB" sz="2400" b="1">
                <a:solidFill>
                  <a:schemeClr val="tx2">
                    <a:lumMod val="50000"/>
                  </a:schemeClr>
                </a:solidFill>
                <a:latin typeface="Calibri" pitchFamily="34" charset="0"/>
              </a:rPr>
              <a:t> </a:t>
            </a:r>
            <a:r>
              <a:rPr lang="en-GB" sz="2400" b="1" err="1">
                <a:solidFill>
                  <a:schemeClr val="tx2">
                    <a:lumMod val="50000"/>
                  </a:schemeClr>
                </a:solidFill>
                <a:latin typeface="Calibri" pitchFamily="34" charset="0"/>
              </a:rPr>
              <a:t>chiave</a:t>
            </a:r>
            <a:endParaRPr lang="it-IT" sz="2400">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ma 5"/>
          <p:cNvGraphicFramePr/>
          <p:nvPr/>
        </p:nvGraphicFramePr>
        <p:xfrm>
          <a:off x="890624" y="996286"/>
          <a:ext cx="7748408" cy="4960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CasellaDiTesto 2"/>
          <p:cNvSpPr>
            <a:spLocks noGrp="1" noChangeArrowheads="1"/>
          </p:cNvSpPr>
          <p:nvPr>
            <p:ph idx="1"/>
          </p:nvPr>
        </p:nvSpPr>
        <p:spPr>
          <a:xfrm>
            <a:off x="0" y="1471545"/>
            <a:ext cx="9144000" cy="4175502"/>
          </a:xfrm>
          <a:solidFill>
            <a:schemeClr val="accent1">
              <a:lumMod val="50000"/>
            </a:schemeClr>
          </a:solidFill>
          <a:ln cap="rnd">
            <a:solidFill>
              <a:srgbClr val="7030A0"/>
            </a:solidFill>
          </a:ln>
        </p:spPr>
        <p:txBody>
          <a:bodyPr>
            <a:spAutoFit/>
          </a:bodyPr>
          <a:lstStyle/>
          <a:p>
            <a:pPr algn="ctr" eaLnBrk="1" hangingPunct="1">
              <a:buFontTx/>
              <a:buNone/>
              <a:defRPr/>
            </a:pPr>
            <a:endParaRPr lang="it-IT" sz="2000" b="1" dirty="0" smtClean="0">
              <a:solidFill>
                <a:schemeClr val="bg1"/>
              </a:solidFill>
              <a:latin typeface="Calibri" pitchFamily="34" charset="0"/>
            </a:endParaRPr>
          </a:p>
          <a:p>
            <a:pPr algn="ctr">
              <a:buFontTx/>
              <a:buNone/>
              <a:defRPr/>
            </a:pPr>
            <a:endParaRPr lang="en-US" sz="3400" b="1" dirty="0" smtClean="0">
              <a:solidFill>
                <a:schemeClr val="bg1">
                  <a:lumMod val="95000"/>
                </a:schemeClr>
              </a:solidFill>
              <a:latin typeface="Calibri" pitchFamily="34" charset="0"/>
            </a:endParaRPr>
          </a:p>
          <a:p>
            <a:pPr algn="ctr">
              <a:buFontTx/>
              <a:buNone/>
              <a:defRPr/>
            </a:pPr>
            <a:r>
              <a:rPr lang="en-US" sz="4400" b="1" dirty="0" smtClean="0">
                <a:solidFill>
                  <a:schemeClr val="bg1">
                    <a:lumMod val="95000"/>
                  </a:schemeClr>
                </a:solidFill>
                <a:latin typeface="Calibri" pitchFamily="34" charset="0"/>
              </a:rPr>
              <a:t>Grazie per la </a:t>
            </a:r>
            <a:r>
              <a:rPr lang="en-US" sz="4400" b="1" dirty="0" err="1" smtClean="0">
                <a:solidFill>
                  <a:schemeClr val="bg1">
                    <a:lumMod val="95000"/>
                  </a:schemeClr>
                </a:solidFill>
                <a:latin typeface="Calibri" pitchFamily="34" charset="0"/>
              </a:rPr>
              <a:t>vostra</a:t>
            </a:r>
            <a:r>
              <a:rPr lang="en-US" sz="4400" b="1" dirty="0" smtClean="0">
                <a:solidFill>
                  <a:schemeClr val="bg1">
                    <a:lumMod val="95000"/>
                  </a:schemeClr>
                </a:solidFill>
                <a:latin typeface="Calibri" pitchFamily="34" charset="0"/>
              </a:rPr>
              <a:t> </a:t>
            </a:r>
            <a:r>
              <a:rPr lang="en-US" sz="4400" b="1" dirty="0" err="1" smtClean="0">
                <a:solidFill>
                  <a:schemeClr val="bg1">
                    <a:lumMod val="95000"/>
                  </a:schemeClr>
                </a:solidFill>
                <a:latin typeface="Calibri" pitchFamily="34" charset="0"/>
              </a:rPr>
              <a:t>attenzione</a:t>
            </a:r>
            <a:r>
              <a:rPr lang="en-US" sz="4400" b="1" dirty="0" smtClean="0">
                <a:solidFill>
                  <a:schemeClr val="bg1">
                    <a:lumMod val="95000"/>
                  </a:schemeClr>
                </a:solidFill>
                <a:latin typeface="Calibri" pitchFamily="34" charset="0"/>
              </a:rPr>
              <a:t>!</a:t>
            </a:r>
          </a:p>
          <a:p>
            <a:pPr algn="ctr">
              <a:buFontTx/>
              <a:buNone/>
              <a:defRPr/>
            </a:pPr>
            <a:endParaRPr lang="en-US" sz="4400" b="1" dirty="0" smtClean="0">
              <a:solidFill>
                <a:schemeClr val="bg1">
                  <a:lumMod val="95000"/>
                </a:schemeClr>
              </a:solidFill>
              <a:latin typeface="Calibri" pitchFamily="34" charset="0"/>
            </a:endParaRPr>
          </a:p>
          <a:p>
            <a:pPr algn="ctr">
              <a:buFontTx/>
              <a:buNone/>
              <a:defRPr/>
            </a:pPr>
            <a:r>
              <a:rPr lang="en-US" sz="3200" b="1" dirty="0" smtClean="0">
                <a:solidFill>
                  <a:schemeClr val="bg1">
                    <a:lumMod val="95000"/>
                  </a:schemeClr>
                </a:solidFill>
                <a:latin typeface="Calibri" pitchFamily="34" charset="0"/>
              </a:rPr>
              <a:t>Luca </a:t>
            </a:r>
            <a:r>
              <a:rPr lang="en-US" sz="3200" b="1" dirty="0" err="1" smtClean="0">
                <a:solidFill>
                  <a:schemeClr val="bg1">
                    <a:lumMod val="95000"/>
                  </a:schemeClr>
                </a:solidFill>
                <a:latin typeface="Calibri" pitchFamily="34" charset="0"/>
              </a:rPr>
              <a:t>Santin</a:t>
            </a:r>
            <a:endParaRPr lang="en-US" sz="3200" b="1" dirty="0" smtClean="0">
              <a:solidFill>
                <a:schemeClr val="bg1">
                  <a:lumMod val="95000"/>
                </a:schemeClr>
              </a:solidFill>
              <a:latin typeface="Calibri" pitchFamily="34" charset="0"/>
            </a:endParaRPr>
          </a:p>
          <a:p>
            <a:pPr algn="ctr">
              <a:buFontTx/>
              <a:buNone/>
              <a:defRPr/>
            </a:pPr>
            <a:r>
              <a:rPr lang="en-US" sz="2000" b="1" dirty="0" smtClean="0">
                <a:solidFill>
                  <a:schemeClr val="bg1">
                    <a:lumMod val="95000"/>
                  </a:schemeClr>
                </a:solidFill>
                <a:latin typeface="Calibri" pitchFamily="34" charset="0"/>
              </a:rPr>
              <a:t>lucasantin@libero.it</a:t>
            </a:r>
            <a:r>
              <a:rPr lang="it-IT" sz="2000" b="1" dirty="0" smtClean="0">
                <a:solidFill>
                  <a:schemeClr val="bg1"/>
                </a:solidFill>
                <a:latin typeface="Calibri" pitchFamily="34" charset="0"/>
              </a:rPr>
              <a:t>        </a:t>
            </a:r>
          </a:p>
          <a:p>
            <a:pPr marL="0" indent="0" algn="ctr" eaLnBrk="1" hangingPunct="1">
              <a:buFontTx/>
              <a:buNone/>
              <a:defRPr/>
            </a:pPr>
            <a:endParaRPr lang="it-IT" sz="1800" b="1" dirty="0" smtClean="0">
              <a:solidFill>
                <a:schemeClr val="bg1"/>
              </a:solidFill>
              <a:latin typeface="Calibri" pitchFamily="34" charset="0"/>
            </a:endParaRPr>
          </a:p>
          <a:p>
            <a:pPr marL="0" indent="0" algn="ctr" eaLnBrk="1" hangingPunct="1">
              <a:buFontTx/>
              <a:buNone/>
              <a:defRPr/>
            </a:pPr>
            <a:endParaRPr lang="it-IT" sz="1800" b="1"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2"/>
          <p:cNvSpPr txBox="1">
            <a:spLocks noChangeArrowheads="1"/>
          </p:cNvSpPr>
          <p:nvPr/>
        </p:nvSpPr>
        <p:spPr bwMode="auto">
          <a:xfrm>
            <a:off x="400336" y="1027685"/>
            <a:ext cx="8458200" cy="5022914"/>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endParaRPr lang="it-IT" sz="1600">
              <a:solidFill>
                <a:schemeClr val="tx2">
                  <a:lumMod val="50000"/>
                </a:schemeClr>
              </a:solidFill>
            </a:endParaRPr>
          </a:p>
          <a:p>
            <a:pPr marL="95250" indent="-95250" algn="just">
              <a:lnSpc>
                <a:spcPct val="90000"/>
              </a:lnSpc>
              <a:tabLst>
                <a:tab pos="531813" algn="l"/>
              </a:tabLst>
              <a:defRPr/>
            </a:pPr>
            <a:r>
              <a:rPr lang="it-IT" sz="2000" b="1">
                <a:solidFill>
                  <a:schemeClr val="tx2">
                    <a:lumMod val="50000"/>
                  </a:schemeClr>
                </a:solidFill>
                <a:latin typeface="Calibri" pitchFamily="34" charset="0"/>
              </a:rPr>
              <a:t>	</a:t>
            </a:r>
            <a:endParaRPr lang="it-IT" sz="1600">
              <a:solidFill>
                <a:schemeClr val="tx2">
                  <a:lumMod val="50000"/>
                </a:schemeClr>
              </a:solidFill>
            </a:endParaRPr>
          </a:p>
          <a:p>
            <a:pPr algn="just">
              <a:lnSpc>
                <a:spcPct val="90000"/>
              </a:lnSpc>
              <a:defRPr/>
            </a:pPr>
            <a:endParaRPr lang="it-IT">
              <a:solidFill>
                <a:schemeClr val="tx2">
                  <a:lumMod val="50000"/>
                </a:schemeClr>
              </a:solidFill>
              <a:latin typeface="Calibri" pitchFamily="34" charset="0"/>
            </a:endParaRPr>
          </a:p>
          <a:p>
            <a:pPr algn="just">
              <a:lnSpc>
                <a:spcPct val="90000"/>
              </a:lnSpc>
              <a:defRPr/>
            </a:pPr>
            <a:endParaRPr lang="it-IT">
              <a:solidFill>
                <a:schemeClr val="tx2">
                  <a:lumMod val="50000"/>
                </a:schemeClr>
              </a:solidFill>
              <a:latin typeface="Calibri" pitchFamily="34" charset="0"/>
            </a:endParaRPr>
          </a:p>
          <a:p>
            <a:pPr algn="just">
              <a:lnSpc>
                <a:spcPct val="90000"/>
              </a:lnSpc>
              <a:defRPr/>
            </a:pPr>
            <a:endParaRPr lang="it-IT" smtClean="0">
              <a:solidFill>
                <a:schemeClr val="tx2">
                  <a:lumMod val="50000"/>
                </a:schemeClr>
              </a:solidFill>
              <a:latin typeface="Calibri" pitchFamily="34" charset="0"/>
            </a:endParaRPr>
          </a:p>
          <a:p>
            <a:pPr algn="just">
              <a:lnSpc>
                <a:spcPct val="90000"/>
              </a:lnSpc>
              <a:defRPr/>
            </a:pPr>
            <a:r>
              <a:rPr lang="it-IT" smtClean="0">
                <a:solidFill>
                  <a:schemeClr val="tx2">
                    <a:lumMod val="50000"/>
                  </a:schemeClr>
                </a:solidFill>
                <a:latin typeface="Calibri" pitchFamily="34" charset="0"/>
              </a:rPr>
              <a:t>La </a:t>
            </a:r>
            <a:r>
              <a:rPr lang="it-IT">
                <a:solidFill>
                  <a:schemeClr val="tx2">
                    <a:lumMod val="50000"/>
                  </a:schemeClr>
                </a:solidFill>
                <a:latin typeface="Calibri" pitchFamily="34" charset="0"/>
              </a:rPr>
              <a:t>maggioranza degli errori riscontrati dalla Corte dei Conti europea nella spesa è riconducibile alla complessità delle regole </a:t>
            </a:r>
          </a:p>
          <a:p>
            <a:pPr algn="just">
              <a:lnSpc>
                <a:spcPct val="90000"/>
              </a:lnSpc>
              <a:defRPr/>
            </a:pPr>
            <a:r>
              <a:rPr lang="it-IT" b="1">
                <a:solidFill>
                  <a:schemeClr val="tx2">
                    <a:lumMod val="50000"/>
                  </a:schemeClr>
                </a:solidFill>
                <a:latin typeface="Calibri" pitchFamily="34" charset="0"/>
              </a:rPr>
              <a:t>Rapporto annuale 2007 della Corte dei Conti europea</a:t>
            </a:r>
            <a:r>
              <a:rPr lang="it-IT">
                <a:solidFill>
                  <a:schemeClr val="tx2">
                    <a:lumMod val="50000"/>
                  </a:schemeClr>
                </a:solidFill>
                <a:latin typeface="Calibri" pitchFamily="34" charset="0"/>
              </a:rPr>
              <a:t>: </a:t>
            </a:r>
            <a:r>
              <a:rPr lang="it-IT" i="1">
                <a:solidFill>
                  <a:schemeClr val="tx2">
                    <a:lumMod val="50000"/>
                  </a:schemeClr>
                </a:solidFill>
                <a:latin typeface="Calibri" pitchFamily="34" charset="0"/>
              </a:rPr>
              <a:t>fare maggiormente ricorso all’utilizzo delle ‘somme forfettarie’ o ai pagamenti sulla base di ‘costi fissi’ piuttosto che di ‘costi reali</a:t>
            </a:r>
            <a:endParaRPr lang="it-IT">
              <a:solidFill>
                <a:schemeClr val="tx2">
                  <a:lumMod val="50000"/>
                </a:schemeClr>
              </a:solidFill>
              <a:latin typeface="Calibri" pitchFamily="34" charset="0"/>
            </a:endParaRPr>
          </a:p>
          <a:p>
            <a:pPr algn="just">
              <a:defRPr/>
            </a:pPr>
            <a:r>
              <a:rPr lang="it-IT" b="1" smtClean="0">
                <a:solidFill>
                  <a:schemeClr val="tx2">
                    <a:lumMod val="50000"/>
                  </a:schemeClr>
                </a:solidFill>
                <a:latin typeface="Calibri" pitchFamily="34" charset="0"/>
              </a:rPr>
              <a:t>Novembre </a:t>
            </a:r>
            <a:r>
              <a:rPr lang="it-IT" b="1">
                <a:solidFill>
                  <a:schemeClr val="tx2">
                    <a:lumMod val="50000"/>
                  </a:schemeClr>
                </a:solidFill>
                <a:latin typeface="Calibri" pitchFamily="34" charset="0"/>
              </a:rPr>
              <a:t>2008, Piano europeo di ripresa economica</a:t>
            </a:r>
            <a:r>
              <a:rPr lang="it-IT">
                <a:solidFill>
                  <a:schemeClr val="tx2">
                    <a:lumMod val="50000"/>
                  </a:schemeClr>
                </a:solidFill>
                <a:latin typeface="Calibri" pitchFamily="34" charset="0"/>
              </a:rPr>
              <a:t>: accelerare l’attuazione dei Fondi Strutturali. Proposta di introdurre la possibilità di applicare i costi fissi calcolati applicando tabelle standard per costi unitari e somme forfettarie per le erogazioni del FSE</a:t>
            </a:r>
          </a:p>
          <a:p>
            <a:pPr algn="just">
              <a:defRPr/>
            </a:pPr>
            <a:r>
              <a:rPr lang="it-IT" b="1" smtClean="0">
                <a:solidFill>
                  <a:schemeClr val="tx2">
                    <a:lumMod val="50000"/>
                  </a:schemeClr>
                </a:solidFill>
                <a:latin typeface="Calibri" pitchFamily="34" charset="0"/>
              </a:rPr>
              <a:t>Approvazione </a:t>
            </a:r>
            <a:r>
              <a:rPr lang="it-IT" b="1">
                <a:solidFill>
                  <a:schemeClr val="tx2">
                    <a:lumMod val="50000"/>
                  </a:schemeClr>
                </a:solidFill>
                <a:latin typeface="Calibri" pitchFamily="34" charset="0"/>
              </a:rPr>
              <a:t>del regolamento CE 396 del 6 maggio 2009</a:t>
            </a:r>
            <a:r>
              <a:rPr lang="it-IT">
                <a:solidFill>
                  <a:schemeClr val="tx2">
                    <a:lumMod val="50000"/>
                  </a:schemeClr>
                </a:solidFill>
                <a:latin typeface="Calibri" pitchFamily="34" charset="0"/>
              </a:rPr>
              <a:t>, modificando l’art. 11 par 3 del regolamento CE 1081/2006, ha introdotto alcune semplificazioni in merito alla gestione, amministrazione e controllo di interventi che beneficiano di sovvenzioni a carico del FSE.</a:t>
            </a:r>
          </a:p>
          <a:p>
            <a:pPr algn="just">
              <a:lnSpc>
                <a:spcPct val="90000"/>
              </a:lnSpc>
              <a:defRPr/>
            </a:pPr>
            <a:r>
              <a:rPr lang="it-IT" b="1" smtClean="0">
                <a:solidFill>
                  <a:schemeClr val="tx2">
                    <a:lumMod val="50000"/>
                  </a:schemeClr>
                </a:solidFill>
                <a:latin typeface="Calibri" pitchFamily="34" charset="0"/>
              </a:rPr>
              <a:t>Parere </a:t>
            </a:r>
            <a:r>
              <a:rPr lang="it-IT" b="1">
                <a:solidFill>
                  <a:schemeClr val="tx2">
                    <a:lumMod val="50000"/>
                  </a:schemeClr>
                </a:solidFill>
                <a:latin typeface="Calibri" pitchFamily="34" charset="0"/>
              </a:rPr>
              <a:t>della Corte dei Conti europea, n°1 2010</a:t>
            </a:r>
            <a:r>
              <a:rPr lang="it-IT">
                <a:solidFill>
                  <a:schemeClr val="tx2">
                    <a:lumMod val="50000"/>
                  </a:schemeClr>
                </a:solidFill>
                <a:latin typeface="Calibri" pitchFamily="34" charset="0"/>
              </a:rPr>
              <a:t>:  </a:t>
            </a:r>
            <a:r>
              <a:rPr lang="it-IT" i="1">
                <a:solidFill>
                  <a:schemeClr val="tx2">
                    <a:lumMod val="50000"/>
                  </a:schemeClr>
                </a:solidFill>
                <a:latin typeface="Calibri" pitchFamily="34" charset="0"/>
              </a:rPr>
              <a:t>concentrarsi maggiormente sugli output piuttosto che sull’input</a:t>
            </a:r>
            <a:endParaRPr lang="it-IT" sz="1700">
              <a:solidFill>
                <a:schemeClr val="tx2">
                  <a:lumMod val="50000"/>
                </a:schemeClr>
              </a:solidFill>
              <a:latin typeface="Calibri" pitchFamily="34" charset="0"/>
            </a:endParaRPr>
          </a:p>
        </p:txBody>
      </p:sp>
      <p:sp>
        <p:nvSpPr>
          <p:cNvPr id="3" name="Rettangolo arrotondato 2"/>
          <p:cNvSpPr/>
          <p:nvPr/>
        </p:nvSpPr>
        <p:spPr>
          <a:xfrm>
            <a:off x="563849" y="1172147"/>
            <a:ext cx="8207375" cy="792163"/>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355600" algn="just">
              <a:lnSpc>
                <a:spcPct val="90000"/>
              </a:lnSpc>
              <a:tabLst>
                <a:tab pos="531813" algn="l"/>
              </a:tabLst>
              <a:defRPr/>
            </a:pPr>
            <a:r>
              <a:rPr lang="it-IT" sz="2000" b="1">
                <a:solidFill>
                  <a:schemeClr val="bg1">
                    <a:lumMod val="50000"/>
                  </a:schemeClr>
                </a:solidFill>
                <a:latin typeface="Calibri" pitchFamily="34" charset="0"/>
              </a:rPr>
              <a:t>1.</a:t>
            </a:r>
            <a:r>
              <a:rPr lang="it-IT" sz="2000" b="1">
                <a:solidFill>
                  <a:srgbClr val="FF3300"/>
                </a:solidFill>
                <a:latin typeface="Calibri" pitchFamily="34" charset="0"/>
              </a:rPr>
              <a:t>	</a:t>
            </a:r>
            <a:r>
              <a:rPr lang="it-IT" sz="2000" b="1">
                <a:solidFill>
                  <a:schemeClr val="bg1">
                    <a:lumMod val="50000"/>
                  </a:schemeClr>
                </a:solidFill>
                <a:latin typeface="Calibri" pitchFamily="34" charset="0"/>
              </a:rPr>
              <a:t>Il percorso che ha portato alla introduzione </a:t>
            </a:r>
            <a:r>
              <a:rPr lang="it-IT" sz="2000" b="1" smtClean="0">
                <a:solidFill>
                  <a:schemeClr val="bg1">
                    <a:lumMod val="50000"/>
                  </a:schemeClr>
                </a:solidFill>
                <a:latin typeface="Calibri" pitchFamily="34" charset="0"/>
              </a:rPr>
              <a:t>delle opzioni </a:t>
            </a:r>
            <a:r>
              <a:rPr lang="it-IT" sz="2000" b="1">
                <a:solidFill>
                  <a:schemeClr val="bg1">
                    <a:lumMod val="50000"/>
                  </a:schemeClr>
                </a:solidFill>
                <a:latin typeface="Calibri" pitchFamily="34" charset="0"/>
              </a:rPr>
              <a:t>di </a:t>
            </a:r>
            <a:r>
              <a:rPr lang="it-IT" sz="2000" b="1" smtClean="0">
                <a:solidFill>
                  <a:schemeClr val="bg1">
                    <a:lumMod val="50000"/>
                  </a:schemeClr>
                </a:solidFill>
                <a:latin typeface="Calibri" pitchFamily="34" charset="0"/>
              </a:rPr>
              <a:t>semplificazione </a:t>
            </a:r>
            <a:r>
              <a:rPr lang="it-IT" sz="2000" b="1">
                <a:solidFill>
                  <a:schemeClr val="bg1">
                    <a:lumMod val="50000"/>
                  </a:schemeClr>
                </a:solidFill>
                <a:latin typeface="Calibri" pitchFamily="34" charset="0"/>
              </a:rPr>
              <a:t>di costo</a:t>
            </a: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59392" y="1077341"/>
            <a:ext cx="8458200" cy="4868862"/>
          </a:xfrm>
          <a:prstGeom prst="rect">
            <a:avLst/>
          </a:prstGeom>
          <a:solidFill>
            <a:schemeClr val="bg1"/>
          </a:solidFill>
          <a:ln w="9525" cap="rnd">
            <a:solidFill>
              <a:srgbClr val="8599BD"/>
            </a:solidFill>
            <a:miter lim="800000"/>
            <a:headEnd/>
            <a:tailEnd/>
          </a:ln>
        </p:spPr>
        <p:txBody>
          <a:bodyPr>
            <a:spAutoFit/>
          </a:bodyPr>
          <a:lstStyle/>
          <a:p>
            <a:pPr algn="just">
              <a:lnSpc>
                <a:spcPct val="90000"/>
              </a:lnSpc>
              <a:defRPr/>
            </a:pPr>
            <a:endParaRPr lang="it-IT" sz="1600">
              <a:solidFill>
                <a:schemeClr val="tx2">
                  <a:lumMod val="50000"/>
                </a:schemeClr>
              </a:solidFill>
            </a:endParaRPr>
          </a:p>
          <a:p>
            <a:pPr algn="ctr">
              <a:lnSpc>
                <a:spcPct val="90000"/>
              </a:lnSpc>
              <a:defRPr/>
            </a:pPr>
            <a:r>
              <a:rPr lang="it-IT" sz="2400" b="1">
                <a:solidFill>
                  <a:schemeClr val="tx2">
                    <a:lumMod val="50000"/>
                  </a:schemeClr>
                </a:solidFill>
                <a:latin typeface="Calibri" pitchFamily="34" charset="0"/>
              </a:rPr>
              <a:t>Perché sono state introdotte le opzioni di semplificazione?</a:t>
            </a:r>
          </a:p>
          <a:p>
            <a:pPr algn="just">
              <a:lnSpc>
                <a:spcPct val="90000"/>
              </a:lnSpc>
              <a:defRPr/>
            </a:pPr>
            <a:endParaRPr lang="it-IT" sz="1600">
              <a:solidFill>
                <a:schemeClr val="tx2">
                  <a:lumMod val="50000"/>
                </a:schemeClr>
              </a:solidFill>
            </a:endParaRPr>
          </a:p>
          <a:p>
            <a:pPr marL="273050" indent="-273050" algn="just" fontAlgn="auto">
              <a:spcBef>
                <a:spcPts val="0"/>
              </a:spcBef>
              <a:spcAft>
                <a:spcPts val="0"/>
              </a:spcAft>
              <a:buFont typeface="Arial" pitchFamily="34" charset="0"/>
              <a:buChar char="•"/>
              <a:defRPr/>
            </a:pPr>
            <a:r>
              <a:rPr lang="it-IT" sz="2000">
                <a:solidFill>
                  <a:schemeClr val="tx2">
                    <a:lumMod val="50000"/>
                  </a:schemeClr>
                </a:solidFill>
                <a:latin typeface="Calibri" pitchFamily="34" charset="0"/>
                <a:cs typeface="Calibri" pitchFamily="34" charset="0"/>
              </a:rPr>
              <a:t>Il FSE sostiene la </a:t>
            </a:r>
            <a:r>
              <a:rPr lang="it-IT" sz="2000" smtClean="0">
                <a:solidFill>
                  <a:schemeClr val="tx2">
                    <a:lumMod val="50000"/>
                  </a:schemeClr>
                </a:solidFill>
                <a:latin typeface="Calibri" pitchFamily="34" charset="0"/>
                <a:cs typeface="Calibri" pitchFamily="34" charset="0"/>
              </a:rPr>
              <a:t>spesa, </a:t>
            </a:r>
            <a:r>
              <a:rPr lang="it-IT" sz="2000">
                <a:solidFill>
                  <a:schemeClr val="tx2">
                    <a:lumMod val="50000"/>
                  </a:schemeClr>
                </a:solidFill>
                <a:latin typeface="Calibri" pitchFamily="34" charset="0"/>
                <a:cs typeface="Calibri" pitchFamily="34" charset="0"/>
              </a:rPr>
              <a:t>per operazioni </a:t>
            </a:r>
            <a:r>
              <a:rPr lang="it-IT" sz="2000" smtClean="0">
                <a:solidFill>
                  <a:schemeClr val="tx2">
                    <a:lumMod val="50000"/>
                  </a:schemeClr>
                </a:solidFill>
                <a:latin typeface="Calibri" pitchFamily="34" charset="0"/>
                <a:cs typeface="Calibri" pitchFamily="34" charset="0"/>
              </a:rPr>
              <a:t>immateriali, </a:t>
            </a:r>
            <a:r>
              <a:rPr lang="it-IT" sz="2000">
                <a:solidFill>
                  <a:schemeClr val="tx2">
                    <a:lumMod val="50000"/>
                  </a:schemeClr>
                </a:solidFill>
                <a:latin typeface="Calibri" pitchFamily="34" charset="0"/>
                <a:cs typeface="Calibri" pitchFamily="34" charset="0"/>
              </a:rPr>
              <a:t>finanziata principalmente attraverso sovvenzioni, ciò implica la giustificazione della spesa in base ai costi effettivamente sostenuti </a:t>
            </a:r>
          </a:p>
          <a:p>
            <a:pPr marL="273050" indent="-273050" algn="just" fontAlgn="auto">
              <a:spcBef>
                <a:spcPts val="0"/>
              </a:spcBef>
              <a:spcAft>
                <a:spcPts val="0"/>
              </a:spcAft>
              <a:buFont typeface="Arial" pitchFamily="34" charset="0"/>
              <a:buChar char="•"/>
              <a:defRPr/>
            </a:pPr>
            <a:endParaRPr lang="it-IT" sz="2000">
              <a:solidFill>
                <a:schemeClr val="tx2">
                  <a:lumMod val="50000"/>
                </a:schemeClr>
              </a:solidFill>
              <a:latin typeface="Calibri" pitchFamily="34" charset="0"/>
            </a:endParaRPr>
          </a:p>
          <a:p>
            <a:pPr marL="273050" indent="-273050" algn="just" fontAlgn="auto">
              <a:spcBef>
                <a:spcPts val="0"/>
              </a:spcBef>
              <a:spcAft>
                <a:spcPts val="0"/>
              </a:spcAft>
              <a:buFont typeface="Arial" pitchFamily="34" charset="0"/>
              <a:buChar char="•"/>
              <a:defRPr/>
            </a:pPr>
            <a:r>
              <a:rPr lang="it-IT" sz="2000">
                <a:solidFill>
                  <a:schemeClr val="tx2">
                    <a:lumMod val="50000"/>
                  </a:schemeClr>
                </a:solidFill>
                <a:latin typeface="Calibri" pitchFamily="34" charset="0"/>
              </a:rPr>
              <a:t>Gran numero di documenti di supporto necessari a giustificare una parte minore della spesa (molte spese di importo esiguo)</a:t>
            </a:r>
          </a:p>
          <a:p>
            <a:pPr marL="273050" indent="-273050" algn="just" fontAlgn="auto">
              <a:spcBef>
                <a:spcPts val="0"/>
              </a:spcBef>
              <a:spcAft>
                <a:spcPts val="0"/>
              </a:spcAft>
              <a:buFont typeface="Arial" pitchFamily="34" charset="0"/>
              <a:buChar char="•"/>
              <a:defRPr/>
            </a:pPr>
            <a:endParaRPr lang="it-IT" sz="2000">
              <a:solidFill>
                <a:schemeClr val="tx2">
                  <a:lumMod val="50000"/>
                </a:schemeClr>
              </a:solidFill>
              <a:latin typeface="Calibri" pitchFamily="34" charset="0"/>
            </a:endParaRPr>
          </a:p>
          <a:p>
            <a:pPr marL="273050" indent="-273050" algn="just" fontAlgn="auto">
              <a:spcBef>
                <a:spcPts val="0"/>
              </a:spcBef>
              <a:spcAft>
                <a:spcPts val="0"/>
              </a:spcAft>
              <a:buFont typeface="Arial" pitchFamily="34" charset="0"/>
              <a:buChar char="•"/>
              <a:defRPr/>
            </a:pPr>
            <a:r>
              <a:rPr lang="it-IT" sz="2000">
                <a:solidFill>
                  <a:schemeClr val="tx2">
                    <a:lumMod val="50000"/>
                  </a:schemeClr>
                </a:solidFill>
                <a:latin typeface="Calibri" pitchFamily="34" charset="0"/>
              </a:rPr>
              <a:t>Significativa articolazione delle voci di costo</a:t>
            </a:r>
          </a:p>
          <a:p>
            <a:pPr marL="273050" indent="-273050" algn="just" fontAlgn="auto">
              <a:spcBef>
                <a:spcPts val="0"/>
              </a:spcBef>
              <a:spcAft>
                <a:spcPts val="0"/>
              </a:spcAft>
              <a:buFont typeface="Arial" pitchFamily="34" charset="0"/>
              <a:buChar char="•"/>
              <a:defRPr/>
            </a:pPr>
            <a:endParaRPr lang="it-IT" sz="2000">
              <a:solidFill>
                <a:schemeClr val="tx2">
                  <a:lumMod val="50000"/>
                </a:schemeClr>
              </a:solidFill>
              <a:latin typeface="Calibri" pitchFamily="34" charset="0"/>
            </a:endParaRPr>
          </a:p>
          <a:p>
            <a:pPr marL="273050" indent="-273050" algn="just" fontAlgn="auto">
              <a:spcBef>
                <a:spcPts val="0"/>
              </a:spcBef>
              <a:spcAft>
                <a:spcPts val="0"/>
              </a:spcAft>
              <a:buFont typeface="Arial" pitchFamily="34" charset="0"/>
              <a:buChar char="•"/>
              <a:defRPr/>
            </a:pPr>
            <a:r>
              <a:rPr lang="it-IT" sz="2000">
                <a:solidFill>
                  <a:schemeClr val="tx2">
                    <a:lumMod val="50000"/>
                  </a:schemeClr>
                </a:solidFill>
                <a:latin typeface="Calibri" pitchFamily="34" charset="0"/>
              </a:rPr>
              <a:t>Molte “piccole” operazioni e “piccoli” soggetti (beneficiari) con capacità limitate di gestione amministrativa e finanziaria </a:t>
            </a:r>
          </a:p>
          <a:p>
            <a:pPr marL="273050" indent="-273050" algn="just" fontAlgn="auto">
              <a:spcBef>
                <a:spcPts val="0"/>
              </a:spcBef>
              <a:spcAft>
                <a:spcPts val="0"/>
              </a:spcAft>
              <a:buFont typeface="Arial" pitchFamily="34" charset="0"/>
              <a:buChar char="•"/>
              <a:defRPr/>
            </a:pPr>
            <a:endParaRPr lang="it-IT" sz="2000">
              <a:solidFill>
                <a:schemeClr val="tx2">
                  <a:lumMod val="50000"/>
                </a:schemeClr>
              </a:solidFill>
              <a:latin typeface="Calibri" pitchFamily="34" charset="0"/>
            </a:endParaRPr>
          </a:p>
          <a:p>
            <a:pPr marL="273050" indent="-273050" algn="just" fontAlgn="auto">
              <a:spcBef>
                <a:spcPts val="0"/>
              </a:spcBef>
              <a:spcAft>
                <a:spcPts val="0"/>
              </a:spcAft>
              <a:buFont typeface="Arial" pitchFamily="34" charset="0"/>
              <a:buChar char="•"/>
              <a:defRPr/>
            </a:pPr>
            <a:r>
              <a:rPr lang="it-IT" sz="2000">
                <a:solidFill>
                  <a:schemeClr val="tx2">
                    <a:lumMod val="50000"/>
                  </a:schemeClr>
                </a:solidFill>
                <a:latin typeface="Calibri" pitchFamily="34" charset="0"/>
              </a:rPr>
              <a:t>Il rischio di correzioni finanziarie è spesso dovuto unicamente ad errori</a:t>
            </a: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32096" y="984144"/>
            <a:ext cx="8458200" cy="4755148"/>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r>
              <a:rPr lang="it-IT" sz="2000" b="1">
                <a:solidFill>
                  <a:schemeClr val="tx2">
                    <a:lumMod val="50000"/>
                  </a:schemeClr>
                </a:solidFill>
                <a:latin typeface="Calibri" pitchFamily="34" charset="0"/>
              </a:rPr>
              <a:t>Perché sono state introdotte le opzioni di semplificazione?</a:t>
            </a:r>
          </a:p>
          <a:p>
            <a:pPr algn="ctr" fontAlgn="ctr">
              <a:defRPr/>
            </a:pPr>
            <a:r>
              <a:rPr lang="it-IT" sz="3200" b="1" u="sng">
                <a:solidFill>
                  <a:schemeClr val="accent1">
                    <a:lumMod val="75000"/>
                  </a:schemeClr>
                </a:solidFill>
                <a:latin typeface="Calibri" pitchFamily="34" charset="0"/>
                <a:cs typeface="Calibri" pitchFamily="34" charset="0"/>
              </a:rPr>
              <a:t>In </a:t>
            </a:r>
            <a:r>
              <a:rPr lang="it-IT" sz="3200" b="1" u="sng" smtClean="0">
                <a:solidFill>
                  <a:schemeClr val="accent1">
                    <a:lumMod val="75000"/>
                  </a:schemeClr>
                </a:solidFill>
                <a:latin typeface="Calibri" pitchFamily="34" charset="0"/>
                <a:cs typeface="Calibri" pitchFamily="34" charset="0"/>
              </a:rPr>
              <a:t>sintesi</a:t>
            </a:r>
          </a:p>
          <a:p>
            <a:pPr algn="ctr" fontAlgn="ctr">
              <a:defRPr/>
            </a:pPr>
            <a:endParaRPr lang="it-IT" sz="3200" b="1" u="sng" smtClean="0">
              <a:solidFill>
                <a:schemeClr val="accent1">
                  <a:lumMod val="75000"/>
                </a:schemeClr>
              </a:solidFill>
              <a:latin typeface="Calibri" pitchFamily="34" charset="0"/>
              <a:cs typeface="Calibri" pitchFamily="34" charset="0"/>
            </a:endParaRPr>
          </a:p>
          <a:p>
            <a:pPr algn="ctr" fontAlgn="ctr">
              <a:defRPr/>
            </a:pPr>
            <a:endParaRPr lang="it-IT" sz="1700" b="1" u="sng">
              <a:solidFill>
                <a:srgbClr val="FF0000"/>
              </a:solidFill>
              <a:latin typeface="Calibri" pitchFamily="34" charset="0"/>
              <a:cs typeface="Calibri" pitchFamily="34" charset="0"/>
            </a:endParaRPr>
          </a:p>
          <a:p>
            <a:pPr algn="ctr" fontAlgn="ctr">
              <a:defRPr/>
            </a:pPr>
            <a:endParaRPr lang="it-IT" sz="1700" b="1" u="sng">
              <a:solidFill>
                <a:srgbClr val="FF0000"/>
              </a:solidFill>
              <a:latin typeface="Calibri" pitchFamily="34" charset="0"/>
              <a:cs typeface="Calibri" pitchFamily="34" charset="0"/>
            </a:endParaRPr>
          </a:p>
          <a:p>
            <a:pPr algn="ctr" fontAlgn="ctr">
              <a:defRPr/>
            </a:pPr>
            <a:endParaRPr lang="it-IT" sz="1700" u="sng">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lgn="just" fontAlgn="ctr">
              <a:defRPr/>
            </a:pPr>
            <a:endParaRPr lang="it-IT" sz="1700">
              <a:solidFill>
                <a:schemeClr val="accent2">
                  <a:lumMod val="75000"/>
                </a:schemeClr>
              </a:solidFill>
              <a:latin typeface="Calibri" pitchFamily="34" charset="0"/>
              <a:cs typeface="Calibri" pitchFamily="34" charset="0"/>
            </a:endParaRPr>
          </a:p>
          <a:p>
            <a:pPr>
              <a:defRPr/>
            </a:pPr>
            <a:endParaRPr lang="it-IT" sz="1700">
              <a:solidFill>
                <a:schemeClr val="accent2">
                  <a:lumMod val="75000"/>
                </a:schemeClr>
              </a:solidFill>
              <a:latin typeface="Calibri" pitchFamily="34" charset="0"/>
              <a:cs typeface="Calibri" pitchFamily="34" charset="0"/>
            </a:endParaRPr>
          </a:p>
          <a:p>
            <a:pPr>
              <a:defRPr/>
            </a:pPr>
            <a:endParaRPr lang="it-IT" sz="1700">
              <a:solidFill>
                <a:schemeClr val="accent2">
                  <a:lumMod val="75000"/>
                </a:schemeClr>
              </a:solidFill>
              <a:latin typeface="Calibri" pitchFamily="34" charset="0"/>
              <a:cs typeface="Calibri" pitchFamily="34" charset="0"/>
            </a:endParaRPr>
          </a:p>
        </p:txBody>
      </p:sp>
      <p:sp>
        <p:nvSpPr>
          <p:cNvPr id="5" name="Rettangolo arrotondato 4"/>
          <p:cNvSpPr/>
          <p:nvPr/>
        </p:nvSpPr>
        <p:spPr>
          <a:xfrm>
            <a:off x="529302" y="1915971"/>
            <a:ext cx="8029575" cy="3600450"/>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it-IT" sz="2000" b="1">
                <a:solidFill>
                  <a:schemeClr val="tx2">
                    <a:lumMod val="50000"/>
                  </a:schemeClr>
                </a:solidFill>
                <a:latin typeface="Calibri" pitchFamily="34" charset="0"/>
              </a:rPr>
              <a:t>Caratteristiche peculiari delle operazioni finanziate con il FSE</a:t>
            </a:r>
          </a:p>
        </p:txBody>
      </p:sp>
      <p:sp>
        <p:nvSpPr>
          <p:cNvPr id="6" name="Rettangolo arrotondato 5"/>
          <p:cNvSpPr/>
          <p:nvPr/>
        </p:nvSpPr>
        <p:spPr>
          <a:xfrm>
            <a:off x="1610389" y="3716195"/>
            <a:ext cx="5759450" cy="146995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bg1"/>
                </a:solidFill>
                <a:latin typeface="Calibri" pitchFamily="34" charset="0"/>
                <a:cs typeface="Calibri" pitchFamily="34" charset="0"/>
              </a:rPr>
              <a:t>Strutturale sproporzione fra la complessità qualitativa e quantitativa dei documenti giustificativi di spesa da un lato e gli importi dichiarati in sede di rendiconto dall’altro</a:t>
            </a:r>
            <a:endParaRPr lang="it-IT" sz="2000" b="1">
              <a:solidFill>
                <a:schemeClr val="bg1"/>
              </a:solidFill>
            </a:endParaRPr>
          </a:p>
        </p:txBody>
      </p:sp>
      <p:sp>
        <p:nvSpPr>
          <p:cNvPr id="7" name="Rettangolo arrotondato 6"/>
          <p:cNvSpPr/>
          <p:nvPr/>
        </p:nvSpPr>
        <p:spPr>
          <a:xfrm>
            <a:off x="4599296" y="2492233"/>
            <a:ext cx="3889611" cy="8636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a:solidFill>
                  <a:schemeClr val="bg1"/>
                </a:solidFill>
                <a:latin typeface="Calibri" pitchFamily="34" charset="0"/>
                <a:cs typeface="Calibri" pitchFamily="34" charset="0"/>
              </a:rPr>
              <a:t>Complessa articolazione delle numerose tipologie di spesa interessate dalle operazioni</a:t>
            </a:r>
          </a:p>
        </p:txBody>
      </p:sp>
      <p:sp>
        <p:nvSpPr>
          <p:cNvPr id="8" name="Rettangolo arrotondato 7"/>
          <p:cNvSpPr/>
          <p:nvPr/>
        </p:nvSpPr>
        <p:spPr>
          <a:xfrm>
            <a:off x="627797" y="2492233"/>
            <a:ext cx="3575713" cy="8636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a:solidFill>
                  <a:schemeClr val="bg1"/>
                </a:solidFill>
                <a:latin typeface="Calibri" pitchFamily="34" charset="0"/>
                <a:cs typeface="Calibri" pitchFamily="34" charset="0"/>
              </a:rPr>
              <a:t>Elevata incidenza di interventi di “piccola dimensione” sul totale delle operazioni finanziate</a:t>
            </a:r>
          </a:p>
        </p:txBody>
      </p:sp>
      <p:sp>
        <p:nvSpPr>
          <p:cNvPr id="9" name="Freccia curva 8"/>
          <p:cNvSpPr/>
          <p:nvPr/>
        </p:nvSpPr>
        <p:spPr>
          <a:xfrm flipV="1">
            <a:off x="1105564" y="3500296"/>
            <a:ext cx="358775" cy="86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0" name="Freccia curva 9"/>
          <p:cNvSpPr/>
          <p:nvPr/>
        </p:nvSpPr>
        <p:spPr>
          <a:xfrm flipH="1" flipV="1">
            <a:off x="7514302" y="3500296"/>
            <a:ext cx="360362" cy="86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310202" y="917764"/>
            <a:ext cx="8458200" cy="368300"/>
          </a:xfrm>
          <a:prstGeom prst="rect">
            <a:avLst/>
          </a:prstGeom>
          <a:solidFill>
            <a:schemeClr val="bg1"/>
          </a:solidFill>
          <a:ln w="9525" cap="rnd">
            <a:solidFill>
              <a:srgbClr val="8599BD"/>
            </a:solidFill>
            <a:miter lim="800000"/>
            <a:headEnd/>
            <a:tailEnd/>
          </a:ln>
        </p:spPr>
        <p:txBody>
          <a:bodyPr>
            <a:spAutoFit/>
          </a:bodyPr>
          <a:lstStyle/>
          <a:p>
            <a:pPr algn="ctr">
              <a:lnSpc>
                <a:spcPct val="90000"/>
              </a:lnSpc>
              <a:defRPr/>
            </a:pPr>
            <a:r>
              <a:rPr lang="it-IT" sz="2000" b="1">
                <a:solidFill>
                  <a:schemeClr val="tx2">
                    <a:lumMod val="50000"/>
                  </a:schemeClr>
                </a:solidFill>
                <a:latin typeface="Calibri" pitchFamily="34" charset="0"/>
              </a:rPr>
              <a:t>Ulteriore sintesi (rappresentata in alcuni incontri in ambito UE)</a:t>
            </a:r>
          </a:p>
        </p:txBody>
      </p:sp>
      <p:pic>
        <p:nvPicPr>
          <p:cNvPr id="3" name="Picture 3"/>
          <p:cNvPicPr>
            <a:picLocks noChangeAspect="1" noChangeArrowheads="1"/>
          </p:cNvPicPr>
          <p:nvPr/>
        </p:nvPicPr>
        <p:blipFill>
          <a:blip r:embed="rId2" cstate="print"/>
          <a:srcRect/>
          <a:stretch>
            <a:fillRect/>
          </a:stretch>
        </p:blipFill>
        <p:spPr bwMode="auto">
          <a:xfrm>
            <a:off x="1060903" y="1323826"/>
            <a:ext cx="6954838" cy="4824478"/>
          </a:xfrm>
          <a:prstGeom prst="rect">
            <a:avLst/>
          </a:prstGeom>
          <a:noFill/>
          <a:ln w="9525">
            <a:noFill/>
            <a:miter lim="800000"/>
            <a:headEnd/>
            <a:tailEnd/>
          </a:ln>
        </p:spPr>
      </p:pic>
    </p:spTree>
    <p:extLst>
      <p:ext uri="{BB962C8B-B14F-4D97-AF65-F5344CB8AC3E}">
        <p14:creationId xmlns:p14="http://schemas.microsoft.com/office/powerpoint/2010/main" xmlns="" val="159685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3058</Words>
  <Application>Microsoft Office PowerPoint</Application>
  <PresentationFormat>Presentazione su schermo (4:3)</PresentationFormat>
  <Paragraphs>506</Paragraphs>
  <Slides>58</Slides>
  <Notes>2</Notes>
  <HiddenSlides>0</HiddenSlides>
  <MMClips>0</MMClips>
  <ScaleCrop>false</ScaleCrop>
  <HeadingPairs>
    <vt:vector size="4" baseType="variant">
      <vt:variant>
        <vt:lpstr>Tema</vt:lpstr>
      </vt:variant>
      <vt:variant>
        <vt:i4>1</vt:i4>
      </vt:variant>
      <vt:variant>
        <vt:lpstr>Titoli diapositive</vt:lpstr>
      </vt:variant>
      <vt:variant>
        <vt:i4>58</vt:i4>
      </vt:variant>
    </vt:vector>
  </HeadingPairs>
  <TitlesOfParts>
    <vt:vector size="5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Scacchi</dc:creator>
  <cp:lastModifiedBy>Utente</cp:lastModifiedBy>
  <cp:revision>42</cp:revision>
  <dcterms:created xsi:type="dcterms:W3CDTF">2015-05-14T13:02:04Z</dcterms:created>
  <dcterms:modified xsi:type="dcterms:W3CDTF">2015-10-19T12:08:52Z</dcterms:modified>
</cp:coreProperties>
</file>