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 id="2147483888" r:id="rId20"/>
    <p:sldMasterId id="2147483900" r:id="rId21"/>
    <p:sldMasterId id="2147483912" r:id="rId22"/>
    <p:sldMasterId id="2147483924" r:id="rId23"/>
  </p:sldMasterIdLst>
  <p:notesMasterIdLst>
    <p:notesMasterId r:id="rId58"/>
  </p:notesMasterIdLst>
  <p:sldIdLst>
    <p:sldId id="283" r:id="rId24"/>
    <p:sldId id="287" r:id="rId25"/>
    <p:sldId id="288" r:id="rId26"/>
    <p:sldId id="258" r:id="rId27"/>
    <p:sldId id="279" r:id="rId28"/>
    <p:sldId id="266" r:id="rId29"/>
    <p:sldId id="261" r:id="rId30"/>
    <p:sldId id="265" r:id="rId31"/>
    <p:sldId id="262" r:id="rId32"/>
    <p:sldId id="263" r:id="rId33"/>
    <p:sldId id="267" r:id="rId34"/>
    <p:sldId id="268" r:id="rId35"/>
    <p:sldId id="269" r:id="rId36"/>
    <p:sldId id="270" r:id="rId37"/>
    <p:sldId id="271" r:id="rId38"/>
    <p:sldId id="282" r:id="rId39"/>
    <p:sldId id="280" r:id="rId40"/>
    <p:sldId id="281" r:id="rId41"/>
    <p:sldId id="264" r:id="rId42"/>
    <p:sldId id="289" r:id="rId43"/>
    <p:sldId id="290" r:id="rId44"/>
    <p:sldId id="273" r:id="rId45"/>
    <p:sldId id="285" r:id="rId46"/>
    <p:sldId id="286" r:id="rId47"/>
    <p:sldId id="272" r:id="rId48"/>
    <p:sldId id="259" r:id="rId49"/>
    <p:sldId id="260" r:id="rId50"/>
    <p:sldId id="284" r:id="rId51"/>
    <p:sldId id="274" r:id="rId52"/>
    <p:sldId id="275" r:id="rId53"/>
    <p:sldId id="276" r:id="rId54"/>
    <p:sldId id="277" r:id="rId55"/>
    <p:sldId id="278" r:id="rId56"/>
    <p:sldId id="291" r:id="rId5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99" autoAdjust="0"/>
    <p:restoredTop sz="94660"/>
  </p:normalViewPr>
  <p:slideViewPr>
    <p:cSldViewPr>
      <p:cViewPr varScale="1">
        <p:scale>
          <a:sx n="87" d="100"/>
          <a:sy n="87" d="100"/>
        </p:scale>
        <p:origin x="-145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6.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61"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8" Type="http://schemas.openxmlformats.org/officeDocument/2006/relationships/slideMaster" Target="slideMasters/slideMaster8.xml"/><Relationship Id="rId51" Type="http://schemas.openxmlformats.org/officeDocument/2006/relationships/slide" Target="slides/slide2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3284614913962861"/>
          <c:y val="2.9216918223705292E-2"/>
        </c:manualLayout>
      </c:layout>
      <c:overlay val="0"/>
    </c:title>
    <c:autoTitleDeleted val="0"/>
    <c:view3D>
      <c:rotX val="75"/>
      <c:rotY val="0"/>
      <c:depthPercent val="60"/>
      <c:rAngAx val="0"/>
      <c:perspective val="0"/>
    </c:view3D>
    <c:floor>
      <c:thickness val="0"/>
    </c:floor>
    <c:sideWall>
      <c:thickness val="0"/>
    </c:sideWall>
    <c:backWall>
      <c:thickness val="0"/>
    </c:backWall>
    <c:plotArea>
      <c:layout>
        <c:manualLayout>
          <c:layoutTarget val="inner"/>
          <c:xMode val="edge"/>
          <c:yMode val="edge"/>
          <c:x val="0.16137185474015431"/>
          <c:y val="0.24384478822080993"/>
          <c:w val="0.44230046721212579"/>
          <c:h val="0.71900287723132805"/>
        </c:manualLayout>
      </c:layout>
      <c:pie3DChart>
        <c:varyColors val="1"/>
        <c:ser>
          <c:idx val="0"/>
          <c:order val="0"/>
          <c:tx>
            <c:strRef>
              <c:f>Foglio1!$B$1</c:f>
              <c:strCache>
                <c:ptCount val="1"/>
                <c:pt idx="0">
                  <c:v>DISTRIBUZIONE PROVINCIALE</c:v>
                </c:pt>
              </c:strCache>
            </c:strRef>
          </c:tx>
          <c:dPt>
            <c:idx val="2"/>
            <c:bubble3D val="0"/>
            <c:spPr>
              <a:scene3d>
                <a:camera prst="orthographicFront"/>
                <a:lightRig rig="threePt" dir="t"/>
              </a:scene3d>
              <a:sp3d>
                <a:bevelT w="114300" prst="hardEdge"/>
              </a:sp3d>
            </c:spPr>
          </c:dPt>
          <c:cat>
            <c:strRef>
              <c:f>Foglio1!$A$2:$A$6</c:f>
              <c:strCache>
                <c:ptCount val="5"/>
                <c:pt idx="0">
                  <c:v>AN 24</c:v>
                </c:pt>
                <c:pt idx="1">
                  <c:v>AP 8</c:v>
                </c:pt>
                <c:pt idx="2">
                  <c:v>FM 10</c:v>
                </c:pt>
                <c:pt idx="3">
                  <c:v>MC 21</c:v>
                </c:pt>
                <c:pt idx="4">
                  <c:v>PU22</c:v>
                </c:pt>
              </c:strCache>
            </c:strRef>
          </c:cat>
          <c:val>
            <c:numRef>
              <c:f>Foglio1!$B$2:$B$6</c:f>
              <c:numCache>
                <c:formatCode>General</c:formatCode>
                <c:ptCount val="5"/>
                <c:pt idx="0">
                  <c:v>24</c:v>
                </c:pt>
                <c:pt idx="1">
                  <c:v>8</c:v>
                </c:pt>
                <c:pt idx="2">
                  <c:v>10</c:v>
                </c:pt>
                <c:pt idx="3">
                  <c:v>21</c:v>
                </c:pt>
                <c:pt idx="4">
                  <c:v>22</c:v>
                </c:pt>
              </c:numCache>
            </c:numRef>
          </c:val>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spPr>
    <a:scene3d>
      <a:camera prst="orthographicFront"/>
      <a:lightRig rig="threePt" dir="t"/>
    </a:scene3d>
    <a:sp3d prstMaterial="metal"/>
  </c:spPr>
  <c:txPr>
    <a:bodyPr/>
    <a:lstStyle/>
    <a:p>
      <a:pPr>
        <a:defRPr sz="1800"/>
      </a:pPr>
      <a:endParaRPr lang="it-IT"/>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DB5A4-F654-4BE2-B2DC-8128B29A1D9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B21C011D-3822-4F40-B46F-1922DFADB598}">
      <dgm:prSet phldrT="[Testo]"/>
      <dgm:spPr/>
      <dgm:t>
        <a:bodyPr/>
        <a:lstStyle/>
        <a:p>
          <a:r>
            <a:rPr lang="it-IT" b="1" dirty="0" smtClean="0"/>
            <a:t>Controllo fisico-tecnico</a:t>
          </a:r>
          <a:endParaRPr lang="it-IT" dirty="0"/>
        </a:p>
      </dgm:t>
    </dgm:pt>
    <dgm:pt modelId="{678719F3-9FF0-44F2-ADB6-5AD91FD62868}" type="parTrans" cxnId="{8333B383-D2BB-4E0E-ADD7-6AB7535A1AED}">
      <dgm:prSet/>
      <dgm:spPr/>
      <dgm:t>
        <a:bodyPr/>
        <a:lstStyle/>
        <a:p>
          <a:endParaRPr lang="it-IT"/>
        </a:p>
      </dgm:t>
    </dgm:pt>
    <dgm:pt modelId="{7673A7CC-5B9B-492D-ACE4-AA34FF7404C4}" type="sibTrans" cxnId="{8333B383-D2BB-4E0E-ADD7-6AB7535A1AED}">
      <dgm:prSet/>
      <dgm:spPr/>
      <dgm:t>
        <a:bodyPr/>
        <a:lstStyle/>
        <a:p>
          <a:endParaRPr lang="it-IT"/>
        </a:p>
      </dgm:t>
    </dgm:pt>
    <dgm:pt modelId="{98A7B273-DA5A-4E92-A062-B8F766D0E7B7}">
      <dgm:prSet/>
      <dgm:spPr/>
      <dgm:t>
        <a:bodyPr/>
        <a:lstStyle/>
        <a:p>
          <a:r>
            <a:rPr lang="it-IT" b="1" smtClean="0"/>
            <a:t>Controllo amministrativo </a:t>
          </a:r>
          <a:endParaRPr lang="it-IT" b="1" dirty="0" smtClean="0"/>
        </a:p>
      </dgm:t>
    </dgm:pt>
    <dgm:pt modelId="{A18DFBF0-4C27-4FEA-8436-43270A37915B}" type="parTrans" cxnId="{A7B21936-FDB9-4C57-A7B8-7713FAEE3404}">
      <dgm:prSet/>
      <dgm:spPr/>
      <dgm:t>
        <a:bodyPr/>
        <a:lstStyle/>
        <a:p>
          <a:endParaRPr lang="it-IT"/>
        </a:p>
      </dgm:t>
    </dgm:pt>
    <dgm:pt modelId="{0AD00186-1989-4F2A-933A-568BBD4206B7}" type="sibTrans" cxnId="{A7B21936-FDB9-4C57-A7B8-7713FAEE3404}">
      <dgm:prSet/>
      <dgm:spPr/>
      <dgm:t>
        <a:bodyPr/>
        <a:lstStyle/>
        <a:p>
          <a:endParaRPr lang="it-IT"/>
        </a:p>
      </dgm:t>
    </dgm:pt>
    <dgm:pt modelId="{A85D1DCB-DDE5-47F4-812D-636F4236AFC9}">
      <dgm:prSet/>
      <dgm:spPr/>
      <dgm:t>
        <a:bodyPr/>
        <a:lstStyle/>
        <a:p>
          <a:r>
            <a:rPr lang="it-IT" dirty="0" smtClean="0"/>
            <a:t>Controllo sulle procedure adottate per garantire la parità di accesso e trattamento degli operatori economici e la trasparenza amministrativa nella selezione degli attori coinvolti nell’attuazione dei progetti. </a:t>
          </a:r>
          <a:endParaRPr lang="it-IT" dirty="0"/>
        </a:p>
      </dgm:t>
    </dgm:pt>
    <dgm:pt modelId="{0F2D1073-F6EF-43AC-B341-59EC6AF94FF1}" type="parTrans" cxnId="{22AA2643-B2A3-4432-B518-BCBA3CE91644}">
      <dgm:prSet/>
      <dgm:spPr/>
      <dgm:t>
        <a:bodyPr/>
        <a:lstStyle/>
        <a:p>
          <a:endParaRPr lang="it-IT"/>
        </a:p>
      </dgm:t>
    </dgm:pt>
    <dgm:pt modelId="{AF4DA794-2F1D-4F6E-B4FA-B4CDB3A7AF3C}" type="sibTrans" cxnId="{22AA2643-B2A3-4432-B518-BCBA3CE91644}">
      <dgm:prSet/>
      <dgm:spPr/>
      <dgm:t>
        <a:bodyPr/>
        <a:lstStyle/>
        <a:p>
          <a:endParaRPr lang="it-IT"/>
        </a:p>
      </dgm:t>
    </dgm:pt>
    <dgm:pt modelId="{E8218149-4988-4455-9EAA-A8DF9057F876}">
      <dgm:prSet/>
      <dgm:spPr/>
      <dgm:t>
        <a:bodyPr/>
        <a:lstStyle/>
        <a:p>
          <a:r>
            <a:rPr lang="it-IT" b="1" smtClean="0"/>
            <a:t>Controllo finanziario </a:t>
          </a:r>
          <a:endParaRPr lang="it-IT" dirty="0"/>
        </a:p>
      </dgm:t>
    </dgm:pt>
    <dgm:pt modelId="{A698B7D2-26ED-4EBA-A757-F449B92E7B35}" type="parTrans" cxnId="{9AF9A299-8375-4F79-9ACF-54BEFDD570B3}">
      <dgm:prSet/>
      <dgm:spPr/>
      <dgm:t>
        <a:bodyPr/>
        <a:lstStyle/>
        <a:p>
          <a:endParaRPr lang="it-IT"/>
        </a:p>
      </dgm:t>
    </dgm:pt>
    <dgm:pt modelId="{2131A2D0-0B5F-400A-BBD2-E11D662A06DF}" type="sibTrans" cxnId="{9AF9A299-8375-4F79-9ACF-54BEFDD570B3}">
      <dgm:prSet/>
      <dgm:spPr/>
      <dgm:t>
        <a:bodyPr/>
        <a:lstStyle/>
        <a:p>
          <a:endParaRPr lang="it-IT"/>
        </a:p>
      </dgm:t>
    </dgm:pt>
    <dgm:pt modelId="{1A082805-1BCD-4EAD-A074-40204CD798B1}">
      <dgm:prSet/>
      <dgm:spPr/>
      <dgm:t>
        <a:bodyPr/>
        <a:lstStyle/>
        <a:p>
          <a:r>
            <a:rPr lang="it-IT" smtClean="0"/>
            <a:t>Accertamento della sussistenza dei documenti giustificativi, la correttezza del calcolo e l’ammissibilità del periodo temporale attraverso la preliminare verifica di effettività, inerenza e legittimità delle spese dichiarate nelle domande di rimborso. </a:t>
          </a:r>
          <a:endParaRPr lang="it-IT"/>
        </a:p>
      </dgm:t>
    </dgm:pt>
    <dgm:pt modelId="{0A2184F1-A9B6-4CD3-8F37-8D18508C1061}" type="parTrans" cxnId="{6135A1EB-E8B8-4607-9DD4-4A0181264104}">
      <dgm:prSet/>
      <dgm:spPr/>
      <dgm:t>
        <a:bodyPr/>
        <a:lstStyle/>
        <a:p>
          <a:endParaRPr lang="it-IT"/>
        </a:p>
      </dgm:t>
    </dgm:pt>
    <dgm:pt modelId="{0751ACD7-B3F6-484D-9405-6D559A12C2C7}" type="sibTrans" cxnId="{6135A1EB-E8B8-4607-9DD4-4A0181264104}">
      <dgm:prSet/>
      <dgm:spPr/>
      <dgm:t>
        <a:bodyPr/>
        <a:lstStyle/>
        <a:p>
          <a:endParaRPr lang="it-IT"/>
        </a:p>
      </dgm:t>
    </dgm:pt>
    <dgm:pt modelId="{6FD1A524-9746-4F30-8EF3-630107040073}">
      <dgm:prSet/>
      <dgm:spPr/>
      <dgm:t>
        <a:bodyPr/>
        <a:lstStyle/>
        <a:p>
          <a:r>
            <a:rPr lang="it-IT" dirty="0" smtClean="0"/>
            <a:t>Verifica di aspetti fisico-tecnici relativi allo svolgimento dei progetti finanziati.</a:t>
          </a:r>
          <a:endParaRPr lang="it-IT" dirty="0"/>
        </a:p>
      </dgm:t>
    </dgm:pt>
    <dgm:pt modelId="{E9202EB9-0C65-45B9-A4C6-9488F38E9F78}" type="parTrans" cxnId="{3EF08344-3684-4BFE-BC43-A8EE33FDA23E}">
      <dgm:prSet/>
      <dgm:spPr/>
      <dgm:t>
        <a:bodyPr/>
        <a:lstStyle/>
        <a:p>
          <a:endParaRPr lang="it-IT"/>
        </a:p>
      </dgm:t>
    </dgm:pt>
    <dgm:pt modelId="{45C3C27E-A3C1-4C04-851C-AB522A145F62}" type="sibTrans" cxnId="{3EF08344-3684-4BFE-BC43-A8EE33FDA23E}">
      <dgm:prSet/>
      <dgm:spPr/>
      <dgm:t>
        <a:bodyPr/>
        <a:lstStyle/>
        <a:p>
          <a:endParaRPr lang="it-IT"/>
        </a:p>
      </dgm:t>
    </dgm:pt>
    <dgm:pt modelId="{AD30CAC3-5B06-4BD6-98D6-F5E987F12C68}" type="pres">
      <dgm:prSet presAssocID="{043DB5A4-F654-4BE2-B2DC-8128B29A1D91}" presName="linear" presStyleCnt="0">
        <dgm:presLayoutVars>
          <dgm:dir/>
          <dgm:animLvl val="lvl"/>
          <dgm:resizeHandles val="exact"/>
        </dgm:presLayoutVars>
      </dgm:prSet>
      <dgm:spPr/>
      <dgm:t>
        <a:bodyPr/>
        <a:lstStyle/>
        <a:p>
          <a:endParaRPr lang="it-IT"/>
        </a:p>
      </dgm:t>
    </dgm:pt>
    <dgm:pt modelId="{27D9857A-F5AE-4B5C-BDB5-29FF347E9611}" type="pres">
      <dgm:prSet presAssocID="{98A7B273-DA5A-4E92-A062-B8F766D0E7B7}" presName="parentLin" presStyleCnt="0"/>
      <dgm:spPr/>
    </dgm:pt>
    <dgm:pt modelId="{CF30E153-15D8-4F5D-A72E-741C3E40065C}" type="pres">
      <dgm:prSet presAssocID="{98A7B273-DA5A-4E92-A062-B8F766D0E7B7}" presName="parentLeftMargin" presStyleLbl="node1" presStyleIdx="0" presStyleCnt="3"/>
      <dgm:spPr/>
      <dgm:t>
        <a:bodyPr/>
        <a:lstStyle/>
        <a:p>
          <a:endParaRPr lang="it-IT"/>
        </a:p>
      </dgm:t>
    </dgm:pt>
    <dgm:pt modelId="{04878D34-B428-43F2-988C-C84BF74E5E59}" type="pres">
      <dgm:prSet presAssocID="{98A7B273-DA5A-4E92-A062-B8F766D0E7B7}" presName="parentText" presStyleLbl="node1" presStyleIdx="0" presStyleCnt="3">
        <dgm:presLayoutVars>
          <dgm:chMax val="0"/>
          <dgm:bulletEnabled val="1"/>
        </dgm:presLayoutVars>
      </dgm:prSet>
      <dgm:spPr/>
      <dgm:t>
        <a:bodyPr/>
        <a:lstStyle/>
        <a:p>
          <a:endParaRPr lang="it-IT"/>
        </a:p>
      </dgm:t>
    </dgm:pt>
    <dgm:pt modelId="{425D41B6-CD26-435A-BA3D-1803274847AF}" type="pres">
      <dgm:prSet presAssocID="{98A7B273-DA5A-4E92-A062-B8F766D0E7B7}" presName="negativeSpace" presStyleCnt="0"/>
      <dgm:spPr/>
    </dgm:pt>
    <dgm:pt modelId="{2EF8478A-79A9-41BF-B1FA-B5206E78A1A8}" type="pres">
      <dgm:prSet presAssocID="{98A7B273-DA5A-4E92-A062-B8F766D0E7B7}" presName="childText" presStyleLbl="conFgAcc1" presStyleIdx="0" presStyleCnt="3">
        <dgm:presLayoutVars>
          <dgm:bulletEnabled val="1"/>
        </dgm:presLayoutVars>
      </dgm:prSet>
      <dgm:spPr/>
      <dgm:t>
        <a:bodyPr/>
        <a:lstStyle/>
        <a:p>
          <a:endParaRPr lang="it-IT"/>
        </a:p>
      </dgm:t>
    </dgm:pt>
    <dgm:pt modelId="{2EB6A567-845A-4236-A71D-2085AEE1C02A}" type="pres">
      <dgm:prSet presAssocID="{0AD00186-1989-4F2A-933A-568BBD4206B7}" presName="spaceBetweenRectangles" presStyleCnt="0"/>
      <dgm:spPr/>
    </dgm:pt>
    <dgm:pt modelId="{3DE71449-6E6E-4ABE-A82C-C192483B461F}" type="pres">
      <dgm:prSet presAssocID="{E8218149-4988-4455-9EAA-A8DF9057F876}" presName="parentLin" presStyleCnt="0"/>
      <dgm:spPr/>
    </dgm:pt>
    <dgm:pt modelId="{E8DB3189-4C39-4704-9D87-08C69268EE72}" type="pres">
      <dgm:prSet presAssocID="{E8218149-4988-4455-9EAA-A8DF9057F876}" presName="parentLeftMargin" presStyleLbl="node1" presStyleIdx="0" presStyleCnt="3"/>
      <dgm:spPr/>
      <dgm:t>
        <a:bodyPr/>
        <a:lstStyle/>
        <a:p>
          <a:endParaRPr lang="it-IT"/>
        </a:p>
      </dgm:t>
    </dgm:pt>
    <dgm:pt modelId="{8E763F3D-058E-4717-81D5-64119310445D}" type="pres">
      <dgm:prSet presAssocID="{E8218149-4988-4455-9EAA-A8DF9057F876}" presName="parentText" presStyleLbl="node1" presStyleIdx="1" presStyleCnt="3">
        <dgm:presLayoutVars>
          <dgm:chMax val="0"/>
          <dgm:bulletEnabled val="1"/>
        </dgm:presLayoutVars>
      </dgm:prSet>
      <dgm:spPr/>
      <dgm:t>
        <a:bodyPr/>
        <a:lstStyle/>
        <a:p>
          <a:endParaRPr lang="it-IT"/>
        </a:p>
      </dgm:t>
    </dgm:pt>
    <dgm:pt modelId="{C479B978-C7DC-4B4D-A99A-3AD03B13ED41}" type="pres">
      <dgm:prSet presAssocID="{E8218149-4988-4455-9EAA-A8DF9057F876}" presName="negativeSpace" presStyleCnt="0"/>
      <dgm:spPr/>
    </dgm:pt>
    <dgm:pt modelId="{676E5CAB-3338-4BBD-A03C-4C6279EB0526}" type="pres">
      <dgm:prSet presAssocID="{E8218149-4988-4455-9EAA-A8DF9057F876}" presName="childText" presStyleLbl="conFgAcc1" presStyleIdx="1" presStyleCnt="3">
        <dgm:presLayoutVars>
          <dgm:bulletEnabled val="1"/>
        </dgm:presLayoutVars>
      </dgm:prSet>
      <dgm:spPr/>
      <dgm:t>
        <a:bodyPr/>
        <a:lstStyle/>
        <a:p>
          <a:endParaRPr lang="it-IT"/>
        </a:p>
      </dgm:t>
    </dgm:pt>
    <dgm:pt modelId="{C0C2D1FE-5310-4229-A1F0-A735579FE4A0}" type="pres">
      <dgm:prSet presAssocID="{2131A2D0-0B5F-400A-BBD2-E11D662A06DF}" presName="spaceBetweenRectangles" presStyleCnt="0"/>
      <dgm:spPr/>
    </dgm:pt>
    <dgm:pt modelId="{58137248-B295-4518-B1F2-7A1EE30B6BCF}" type="pres">
      <dgm:prSet presAssocID="{B21C011D-3822-4F40-B46F-1922DFADB598}" presName="parentLin" presStyleCnt="0"/>
      <dgm:spPr/>
    </dgm:pt>
    <dgm:pt modelId="{55CC71ED-AFC5-4235-A33A-50AEAC6C7ACC}" type="pres">
      <dgm:prSet presAssocID="{B21C011D-3822-4F40-B46F-1922DFADB598}" presName="parentLeftMargin" presStyleLbl="node1" presStyleIdx="1" presStyleCnt="3"/>
      <dgm:spPr/>
      <dgm:t>
        <a:bodyPr/>
        <a:lstStyle/>
        <a:p>
          <a:endParaRPr lang="it-IT"/>
        </a:p>
      </dgm:t>
    </dgm:pt>
    <dgm:pt modelId="{E6F41FD5-4DD9-4B04-BC84-C524AE575C09}" type="pres">
      <dgm:prSet presAssocID="{B21C011D-3822-4F40-B46F-1922DFADB598}" presName="parentText" presStyleLbl="node1" presStyleIdx="2" presStyleCnt="3">
        <dgm:presLayoutVars>
          <dgm:chMax val="0"/>
          <dgm:bulletEnabled val="1"/>
        </dgm:presLayoutVars>
      </dgm:prSet>
      <dgm:spPr/>
      <dgm:t>
        <a:bodyPr/>
        <a:lstStyle/>
        <a:p>
          <a:endParaRPr lang="it-IT"/>
        </a:p>
      </dgm:t>
    </dgm:pt>
    <dgm:pt modelId="{16CB8672-A467-456F-A762-8C27BA3C8B1D}" type="pres">
      <dgm:prSet presAssocID="{B21C011D-3822-4F40-B46F-1922DFADB598}" presName="negativeSpace" presStyleCnt="0"/>
      <dgm:spPr/>
    </dgm:pt>
    <dgm:pt modelId="{436731F1-2678-47A6-A483-DA4BE8E29EAB}" type="pres">
      <dgm:prSet presAssocID="{B21C011D-3822-4F40-B46F-1922DFADB598}" presName="childText" presStyleLbl="conFgAcc1" presStyleIdx="2" presStyleCnt="3">
        <dgm:presLayoutVars>
          <dgm:bulletEnabled val="1"/>
        </dgm:presLayoutVars>
      </dgm:prSet>
      <dgm:spPr/>
      <dgm:t>
        <a:bodyPr/>
        <a:lstStyle/>
        <a:p>
          <a:endParaRPr lang="it-IT"/>
        </a:p>
      </dgm:t>
    </dgm:pt>
  </dgm:ptLst>
  <dgm:cxnLst>
    <dgm:cxn modelId="{08C425AD-DB34-4E26-8043-34F8D0B238B3}" type="presOf" srcId="{1A082805-1BCD-4EAD-A074-40204CD798B1}" destId="{676E5CAB-3338-4BBD-A03C-4C6279EB0526}" srcOrd="0" destOrd="0" presId="urn:microsoft.com/office/officeart/2005/8/layout/list1"/>
    <dgm:cxn modelId="{8333B383-D2BB-4E0E-ADD7-6AB7535A1AED}" srcId="{043DB5A4-F654-4BE2-B2DC-8128B29A1D91}" destId="{B21C011D-3822-4F40-B46F-1922DFADB598}" srcOrd="2" destOrd="0" parTransId="{678719F3-9FF0-44F2-ADB6-5AD91FD62868}" sibTransId="{7673A7CC-5B9B-492D-ACE4-AA34FF7404C4}"/>
    <dgm:cxn modelId="{47499441-C2C9-465A-AE34-B025ECF9F697}" type="presOf" srcId="{98A7B273-DA5A-4E92-A062-B8F766D0E7B7}" destId="{CF30E153-15D8-4F5D-A72E-741C3E40065C}" srcOrd="0" destOrd="0" presId="urn:microsoft.com/office/officeart/2005/8/layout/list1"/>
    <dgm:cxn modelId="{5A976ED8-879D-4864-BAE3-EA18E9D0E96E}" type="presOf" srcId="{B21C011D-3822-4F40-B46F-1922DFADB598}" destId="{55CC71ED-AFC5-4235-A33A-50AEAC6C7ACC}" srcOrd="0" destOrd="0" presId="urn:microsoft.com/office/officeart/2005/8/layout/list1"/>
    <dgm:cxn modelId="{7BC582D0-4CDF-4166-A8E6-49B141749549}" type="presOf" srcId="{6FD1A524-9746-4F30-8EF3-630107040073}" destId="{436731F1-2678-47A6-A483-DA4BE8E29EAB}" srcOrd="0" destOrd="0" presId="urn:microsoft.com/office/officeart/2005/8/layout/list1"/>
    <dgm:cxn modelId="{3EF08344-3684-4BFE-BC43-A8EE33FDA23E}" srcId="{B21C011D-3822-4F40-B46F-1922DFADB598}" destId="{6FD1A524-9746-4F30-8EF3-630107040073}" srcOrd="0" destOrd="0" parTransId="{E9202EB9-0C65-45B9-A4C6-9488F38E9F78}" sibTransId="{45C3C27E-A3C1-4C04-851C-AB522A145F62}"/>
    <dgm:cxn modelId="{22AA2643-B2A3-4432-B518-BCBA3CE91644}" srcId="{98A7B273-DA5A-4E92-A062-B8F766D0E7B7}" destId="{A85D1DCB-DDE5-47F4-812D-636F4236AFC9}" srcOrd="0" destOrd="0" parTransId="{0F2D1073-F6EF-43AC-B341-59EC6AF94FF1}" sibTransId="{AF4DA794-2F1D-4F6E-B4FA-B4CDB3A7AF3C}"/>
    <dgm:cxn modelId="{C83A3B27-D6D1-4141-964D-88E0A5029B54}" type="presOf" srcId="{A85D1DCB-DDE5-47F4-812D-636F4236AFC9}" destId="{2EF8478A-79A9-41BF-B1FA-B5206E78A1A8}" srcOrd="0" destOrd="0" presId="urn:microsoft.com/office/officeart/2005/8/layout/list1"/>
    <dgm:cxn modelId="{2F06BE91-666C-43EA-A002-C65039EAF6AE}" type="presOf" srcId="{E8218149-4988-4455-9EAA-A8DF9057F876}" destId="{E8DB3189-4C39-4704-9D87-08C69268EE72}" srcOrd="0" destOrd="0" presId="urn:microsoft.com/office/officeart/2005/8/layout/list1"/>
    <dgm:cxn modelId="{9AF9A299-8375-4F79-9ACF-54BEFDD570B3}" srcId="{043DB5A4-F654-4BE2-B2DC-8128B29A1D91}" destId="{E8218149-4988-4455-9EAA-A8DF9057F876}" srcOrd="1" destOrd="0" parTransId="{A698B7D2-26ED-4EBA-A757-F449B92E7B35}" sibTransId="{2131A2D0-0B5F-400A-BBD2-E11D662A06DF}"/>
    <dgm:cxn modelId="{A7B21936-FDB9-4C57-A7B8-7713FAEE3404}" srcId="{043DB5A4-F654-4BE2-B2DC-8128B29A1D91}" destId="{98A7B273-DA5A-4E92-A062-B8F766D0E7B7}" srcOrd="0" destOrd="0" parTransId="{A18DFBF0-4C27-4FEA-8436-43270A37915B}" sibTransId="{0AD00186-1989-4F2A-933A-568BBD4206B7}"/>
    <dgm:cxn modelId="{1360E3A9-5053-4D2A-991F-9F698910031C}" type="presOf" srcId="{E8218149-4988-4455-9EAA-A8DF9057F876}" destId="{8E763F3D-058E-4717-81D5-64119310445D}" srcOrd="1" destOrd="0" presId="urn:microsoft.com/office/officeart/2005/8/layout/list1"/>
    <dgm:cxn modelId="{B454BBE0-9053-4064-A80A-A182FFEB3ECA}" type="presOf" srcId="{B21C011D-3822-4F40-B46F-1922DFADB598}" destId="{E6F41FD5-4DD9-4B04-BC84-C524AE575C09}" srcOrd="1" destOrd="0" presId="urn:microsoft.com/office/officeart/2005/8/layout/list1"/>
    <dgm:cxn modelId="{96D69CDC-CC65-4A03-8331-357DEE1448F1}" type="presOf" srcId="{98A7B273-DA5A-4E92-A062-B8F766D0E7B7}" destId="{04878D34-B428-43F2-988C-C84BF74E5E59}" srcOrd="1" destOrd="0" presId="urn:microsoft.com/office/officeart/2005/8/layout/list1"/>
    <dgm:cxn modelId="{6135A1EB-E8B8-4607-9DD4-4A0181264104}" srcId="{E8218149-4988-4455-9EAA-A8DF9057F876}" destId="{1A082805-1BCD-4EAD-A074-40204CD798B1}" srcOrd="0" destOrd="0" parTransId="{0A2184F1-A9B6-4CD3-8F37-8D18508C1061}" sibTransId="{0751ACD7-B3F6-484D-9405-6D559A12C2C7}"/>
    <dgm:cxn modelId="{613FFED4-B32E-4C2A-95BE-DE0BCDA6E34D}" type="presOf" srcId="{043DB5A4-F654-4BE2-B2DC-8128B29A1D91}" destId="{AD30CAC3-5B06-4BD6-98D6-F5E987F12C68}" srcOrd="0" destOrd="0" presId="urn:microsoft.com/office/officeart/2005/8/layout/list1"/>
    <dgm:cxn modelId="{AD035410-8140-42F4-8CC1-FB6E94BBCCB8}" type="presParOf" srcId="{AD30CAC3-5B06-4BD6-98D6-F5E987F12C68}" destId="{27D9857A-F5AE-4B5C-BDB5-29FF347E9611}" srcOrd="0" destOrd="0" presId="urn:microsoft.com/office/officeart/2005/8/layout/list1"/>
    <dgm:cxn modelId="{72133475-A28D-4A62-AA7C-CEFC34E50086}" type="presParOf" srcId="{27D9857A-F5AE-4B5C-BDB5-29FF347E9611}" destId="{CF30E153-15D8-4F5D-A72E-741C3E40065C}" srcOrd="0" destOrd="0" presId="urn:microsoft.com/office/officeart/2005/8/layout/list1"/>
    <dgm:cxn modelId="{39602B03-4EFC-418B-827A-01866B787327}" type="presParOf" srcId="{27D9857A-F5AE-4B5C-BDB5-29FF347E9611}" destId="{04878D34-B428-43F2-988C-C84BF74E5E59}" srcOrd="1" destOrd="0" presId="urn:microsoft.com/office/officeart/2005/8/layout/list1"/>
    <dgm:cxn modelId="{2BA4E452-3065-49CD-86E1-B0D538420D03}" type="presParOf" srcId="{AD30CAC3-5B06-4BD6-98D6-F5E987F12C68}" destId="{425D41B6-CD26-435A-BA3D-1803274847AF}" srcOrd="1" destOrd="0" presId="urn:microsoft.com/office/officeart/2005/8/layout/list1"/>
    <dgm:cxn modelId="{7D9C16AC-7745-4815-B59B-B5EDC243F190}" type="presParOf" srcId="{AD30CAC3-5B06-4BD6-98D6-F5E987F12C68}" destId="{2EF8478A-79A9-41BF-B1FA-B5206E78A1A8}" srcOrd="2" destOrd="0" presId="urn:microsoft.com/office/officeart/2005/8/layout/list1"/>
    <dgm:cxn modelId="{9C6500B3-258E-4FE9-B578-609177E87FEB}" type="presParOf" srcId="{AD30CAC3-5B06-4BD6-98D6-F5E987F12C68}" destId="{2EB6A567-845A-4236-A71D-2085AEE1C02A}" srcOrd="3" destOrd="0" presId="urn:microsoft.com/office/officeart/2005/8/layout/list1"/>
    <dgm:cxn modelId="{E5FD84EA-BD65-4C65-AB32-D445D45B8D87}" type="presParOf" srcId="{AD30CAC3-5B06-4BD6-98D6-F5E987F12C68}" destId="{3DE71449-6E6E-4ABE-A82C-C192483B461F}" srcOrd="4" destOrd="0" presId="urn:microsoft.com/office/officeart/2005/8/layout/list1"/>
    <dgm:cxn modelId="{5782E579-7E5A-404A-A02F-3AD0862F51BD}" type="presParOf" srcId="{3DE71449-6E6E-4ABE-A82C-C192483B461F}" destId="{E8DB3189-4C39-4704-9D87-08C69268EE72}" srcOrd="0" destOrd="0" presId="urn:microsoft.com/office/officeart/2005/8/layout/list1"/>
    <dgm:cxn modelId="{15C42DA9-0F3C-491F-A0D1-E158D173B782}" type="presParOf" srcId="{3DE71449-6E6E-4ABE-A82C-C192483B461F}" destId="{8E763F3D-058E-4717-81D5-64119310445D}" srcOrd="1" destOrd="0" presId="urn:microsoft.com/office/officeart/2005/8/layout/list1"/>
    <dgm:cxn modelId="{791EC8B6-3E57-4DB6-85E4-AA314CB5DCB1}" type="presParOf" srcId="{AD30CAC3-5B06-4BD6-98D6-F5E987F12C68}" destId="{C479B978-C7DC-4B4D-A99A-3AD03B13ED41}" srcOrd="5" destOrd="0" presId="urn:microsoft.com/office/officeart/2005/8/layout/list1"/>
    <dgm:cxn modelId="{AD978DBE-6A93-49F3-94D2-E30DE61FF64C}" type="presParOf" srcId="{AD30CAC3-5B06-4BD6-98D6-F5E987F12C68}" destId="{676E5CAB-3338-4BBD-A03C-4C6279EB0526}" srcOrd="6" destOrd="0" presId="urn:microsoft.com/office/officeart/2005/8/layout/list1"/>
    <dgm:cxn modelId="{821C3EF5-3F5A-473F-A230-C80A3AB1FC84}" type="presParOf" srcId="{AD30CAC3-5B06-4BD6-98D6-F5E987F12C68}" destId="{C0C2D1FE-5310-4229-A1F0-A735579FE4A0}" srcOrd="7" destOrd="0" presId="urn:microsoft.com/office/officeart/2005/8/layout/list1"/>
    <dgm:cxn modelId="{0EC2C6CA-4AB6-4CB8-B639-2ADDACE585FF}" type="presParOf" srcId="{AD30CAC3-5B06-4BD6-98D6-F5E987F12C68}" destId="{58137248-B295-4518-B1F2-7A1EE30B6BCF}" srcOrd="8" destOrd="0" presId="urn:microsoft.com/office/officeart/2005/8/layout/list1"/>
    <dgm:cxn modelId="{441209AB-4B43-4241-9D82-F30B87A0C0EE}" type="presParOf" srcId="{58137248-B295-4518-B1F2-7A1EE30B6BCF}" destId="{55CC71ED-AFC5-4235-A33A-50AEAC6C7ACC}" srcOrd="0" destOrd="0" presId="urn:microsoft.com/office/officeart/2005/8/layout/list1"/>
    <dgm:cxn modelId="{ADFC8343-E407-4FCC-B580-D34BEA31AD1C}" type="presParOf" srcId="{58137248-B295-4518-B1F2-7A1EE30B6BCF}" destId="{E6F41FD5-4DD9-4B04-BC84-C524AE575C09}" srcOrd="1" destOrd="0" presId="urn:microsoft.com/office/officeart/2005/8/layout/list1"/>
    <dgm:cxn modelId="{11816D48-E94E-4C5E-9B3B-02BF5216937D}" type="presParOf" srcId="{AD30CAC3-5B06-4BD6-98D6-F5E987F12C68}" destId="{16CB8672-A467-456F-A762-8C27BA3C8B1D}" srcOrd="9" destOrd="0" presId="urn:microsoft.com/office/officeart/2005/8/layout/list1"/>
    <dgm:cxn modelId="{1A77352A-3B9D-43A2-97AC-4DB57B0DD9E9}" type="presParOf" srcId="{AD30CAC3-5B06-4BD6-98D6-F5E987F12C68}" destId="{436731F1-2678-47A6-A483-DA4BE8E29EA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AF155F-81AE-4971-A183-E7BAD2775A4D}" type="datetimeFigureOut">
              <a:rPr lang="it-IT" smtClean="0"/>
              <a:t>29/10/2015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AB92DF-03ED-4CD5-A728-6B7DE51DB4F7}" type="slidenum">
              <a:rPr lang="it-IT" smtClean="0"/>
              <a:t>‹N›</a:t>
            </a:fld>
            <a:endParaRPr lang="it-IT"/>
          </a:p>
        </p:txBody>
      </p:sp>
    </p:spTree>
    <p:extLst>
      <p:ext uri="{BB962C8B-B14F-4D97-AF65-F5344CB8AC3E}">
        <p14:creationId xmlns:p14="http://schemas.microsoft.com/office/powerpoint/2010/main" val="1699344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B31074D-A59F-4E75-BC85-6F4271EDC289}" type="slidenum">
              <a:rPr lang="it-IT" altLang="it-IT">
                <a:solidFill>
                  <a:prstClr val="black"/>
                </a:solidFill>
                <a:latin typeface="Arial" pitchFamily="34" charset="0"/>
                <a:cs typeface="Arial" pitchFamily="34" charset="0"/>
              </a:rPr>
              <a:pPr fontAlgn="base">
                <a:spcBef>
                  <a:spcPct val="0"/>
                </a:spcBef>
                <a:spcAft>
                  <a:spcPct val="0"/>
                </a:spcAft>
              </a:pPr>
              <a:t>2</a:t>
            </a:fld>
            <a:endParaRPr lang="it-IT" altLang="it-IT">
              <a:solidFill>
                <a:prstClr val="black"/>
              </a:solidFill>
              <a:latin typeface="Arial" pitchFamily="34" charset="0"/>
              <a:cs typeface="Arial" pitchFamily="34"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08" tIns="45304" rIns="90608" bIns="45304" anchor="b"/>
          <a:lstStyle>
            <a:lvl1pPr>
              <a:tabLst>
                <a:tab pos="715963" algn="l"/>
                <a:tab pos="1433513" algn="l"/>
                <a:tab pos="2151063" algn="l"/>
                <a:tab pos="2868613" algn="l"/>
              </a:tabLst>
              <a:defRPr>
                <a:solidFill>
                  <a:schemeClr val="tx1"/>
                </a:solidFill>
                <a:latin typeface="Calibri" pitchFamily="34" charset="0"/>
              </a:defRPr>
            </a:lvl1pPr>
            <a:lvl2pPr marL="742950" indent="-285750">
              <a:tabLst>
                <a:tab pos="715963" algn="l"/>
                <a:tab pos="1433513" algn="l"/>
                <a:tab pos="2151063" algn="l"/>
                <a:tab pos="2868613" algn="l"/>
              </a:tabLst>
              <a:defRPr>
                <a:solidFill>
                  <a:schemeClr val="tx1"/>
                </a:solidFill>
                <a:latin typeface="Calibri" pitchFamily="34" charset="0"/>
              </a:defRPr>
            </a:lvl2pPr>
            <a:lvl3pPr marL="1143000" indent="-228600">
              <a:tabLst>
                <a:tab pos="715963" algn="l"/>
                <a:tab pos="1433513" algn="l"/>
                <a:tab pos="2151063" algn="l"/>
                <a:tab pos="2868613" algn="l"/>
              </a:tabLst>
              <a:defRPr>
                <a:solidFill>
                  <a:schemeClr val="tx1"/>
                </a:solidFill>
                <a:latin typeface="Calibri" pitchFamily="34" charset="0"/>
              </a:defRPr>
            </a:lvl3pPr>
            <a:lvl4pPr marL="1600200" indent="-228600">
              <a:tabLst>
                <a:tab pos="715963" algn="l"/>
                <a:tab pos="1433513" algn="l"/>
                <a:tab pos="2151063" algn="l"/>
                <a:tab pos="2868613" algn="l"/>
              </a:tabLst>
              <a:defRPr>
                <a:solidFill>
                  <a:schemeClr val="tx1"/>
                </a:solidFill>
                <a:latin typeface="Calibri" pitchFamily="34" charset="0"/>
              </a:defRPr>
            </a:lvl4pPr>
            <a:lvl5pPr marL="2057400" indent="-228600">
              <a:tabLst>
                <a:tab pos="715963" algn="l"/>
                <a:tab pos="1433513" algn="l"/>
                <a:tab pos="2151063" algn="l"/>
                <a:tab pos="2868613" algn="l"/>
              </a:tabLst>
              <a:defRPr>
                <a:solidFill>
                  <a:schemeClr val="tx1"/>
                </a:solidFill>
                <a:latin typeface="Calibri" pitchFamily="34" charset="0"/>
              </a:defRPr>
            </a:lvl5pPr>
            <a:lvl6pPr marL="2514600" indent="-228600" fontAlgn="base">
              <a:spcBef>
                <a:spcPct val="0"/>
              </a:spcBef>
              <a:spcAft>
                <a:spcPct val="0"/>
              </a:spcAft>
              <a:tabLst>
                <a:tab pos="715963" algn="l"/>
                <a:tab pos="1433513" algn="l"/>
                <a:tab pos="2151063" algn="l"/>
                <a:tab pos="2868613" algn="l"/>
              </a:tabLst>
              <a:defRPr>
                <a:solidFill>
                  <a:schemeClr val="tx1"/>
                </a:solidFill>
                <a:latin typeface="Calibri" pitchFamily="34" charset="0"/>
              </a:defRPr>
            </a:lvl6pPr>
            <a:lvl7pPr marL="2971800" indent="-228600" fontAlgn="base">
              <a:spcBef>
                <a:spcPct val="0"/>
              </a:spcBef>
              <a:spcAft>
                <a:spcPct val="0"/>
              </a:spcAft>
              <a:tabLst>
                <a:tab pos="715963" algn="l"/>
                <a:tab pos="1433513" algn="l"/>
                <a:tab pos="2151063" algn="l"/>
                <a:tab pos="2868613" algn="l"/>
              </a:tabLst>
              <a:defRPr>
                <a:solidFill>
                  <a:schemeClr val="tx1"/>
                </a:solidFill>
                <a:latin typeface="Calibri" pitchFamily="34" charset="0"/>
              </a:defRPr>
            </a:lvl7pPr>
            <a:lvl8pPr marL="3429000" indent="-228600" fontAlgn="base">
              <a:spcBef>
                <a:spcPct val="0"/>
              </a:spcBef>
              <a:spcAft>
                <a:spcPct val="0"/>
              </a:spcAft>
              <a:tabLst>
                <a:tab pos="715963" algn="l"/>
                <a:tab pos="1433513" algn="l"/>
                <a:tab pos="2151063" algn="l"/>
                <a:tab pos="2868613" algn="l"/>
              </a:tabLst>
              <a:defRPr>
                <a:solidFill>
                  <a:schemeClr val="tx1"/>
                </a:solidFill>
                <a:latin typeface="Calibri" pitchFamily="34" charset="0"/>
              </a:defRPr>
            </a:lvl8pPr>
            <a:lvl9pPr marL="3886200" indent="-228600" fontAlgn="base">
              <a:spcBef>
                <a:spcPct val="0"/>
              </a:spcBef>
              <a:spcAft>
                <a:spcPct val="0"/>
              </a:spcAft>
              <a:tabLst>
                <a:tab pos="715963" algn="l"/>
                <a:tab pos="1433513" algn="l"/>
                <a:tab pos="2151063" algn="l"/>
                <a:tab pos="2868613" algn="l"/>
              </a:tabLst>
              <a:defRPr>
                <a:solidFill>
                  <a:schemeClr val="tx1"/>
                </a:solidFill>
                <a:latin typeface="Calibri" pitchFamily="34" charset="0"/>
              </a:defRPr>
            </a:lvl9pPr>
          </a:lstStyle>
          <a:p>
            <a:pPr algn="r"/>
            <a:fld id="{D61370AC-C4FD-4BEC-BDEC-C570E389577E}" type="slidenum">
              <a:rPr lang="en-US" altLang="en-US">
                <a:solidFill>
                  <a:srgbClr val="000000"/>
                </a:solidFill>
              </a:rPr>
              <a:pPr algn="r"/>
              <a:t>3</a:t>
            </a:fld>
            <a:endParaRPr lang="en-US" altLang="en-US">
              <a:solidFill>
                <a:srgbClr val="000000"/>
              </a:solidFill>
            </a:endParaRPr>
          </a:p>
        </p:txBody>
      </p:sp>
      <p:sp>
        <p:nvSpPr>
          <p:cNvPr id="84995"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4996" name="Rectangle 2"/>
          <p:cNvSpPr>
            <a:spLocks noGrp="1" noChangeArrowheads="1"/>
          </p:cNvSpPr>
          <p:nvPr>
            <p:ph type="body" idx="1"/>
          </p:nvPr>
        </p:nvSpPr>
        <p:spPr bwMode="auto">
          <a:xfrm>
            <a:off x="685800" y="4343400"/>
            <a:ext cx="5487988"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spcBef>
                <a:spcPct val="0"/>
              </a:spcBef>
            </a:pPr>
            <a:r>
              <a:rPr lang="it-IT" altLang="fr-FR" smtClean="0"/>
              <a:t>8 obiettivi ambiziosi per l’UE nel 2020:</a:t>
            </a:r>
          </a:p>
          <a:p>
            <a:pPr>
              <a:spcBef>
                <a:spcPct val="0"/>
              </a:spcBef>
            </a:pPr>
            <a:r>
              <a:rPr lang="it-IT" altLang="fr-FR" b="1" smtClean="0"/>
              <a:t>Occupazione: </a:t>
            </a:r>
            <a:r>
              <a:rPr lang="it-IT" altLang="fr-FR" smtClean="0"/>
              <a:t>il 75% delle persone di età compresa tra i 20 e i 64 anni dovrà aver trovato un impiego.</a:t>
            </a:r>
          </a:p>
          <a:p>
            <a:pPr>
              <a:spcBef>
                <a:spcPct val="0"/>
              </a:spcBef>
            </a:pPr>
            <a:r>
              <a:rPr lang="it-IT" altLang="fr-FR" b="1" smtClean="0"/>
              <a:t>Ricerca e sviluppo -</a:t>
            </a:r>
            <a:r>
              <a:rPr lang="it-IT" altLang="fr-FR" smtClean="0"/>
              <a:t> </a:t>
            </a:r>
            <a:r>
              <a:rPr lang="it-IT" altLang="fr-FR" b="1" smtClean="0"/>
              <a:t>Innovazione</a:t>
            </a:r>
            <a:r>
              <a:rPr lang="it-IT" altLang="fr-FR" smtClean="0"/>
              <a:t>: investire il 3% del PIL UE (privato e pubblico insieme) a favore di ricerca e sviluppo/innovazione.</a:t>
            </a:r>
          </a:p>
          <a:p>
            <a:pPr>
              <a:spcBef>
                <a:spcPct val="0"/>
              </a:spcBef>
            </a:pPr>
            <a:r>
              <a:rPr lang="it-IT" altLang="fr-FR" b="1" smtClean="0"/>
              <a:t>Cambiamenti climatici/energia</a:t>
            </a:r>
            <a:r>
              <a:rPr lang="it-IT" altLang="fr-FR" smtClean="0"/>
              <a:t>: emissioni di gas serra inferiori del 20% rispetto ai livelli del 1990, 20% di energia generata da fonti rinnovabili, aumento del 20% dell’efficienza energetica.</a:t>
            </a:r>
          </a:p>
          <a:p>
            <a:pPr>
              <a:spcBef>
                <a:spcPct val="0"/>
              </a:spcBef>
            </a:pPr>
            <a:r>
              <a:rPr lang="it-IT" altLang="fr-FR" b="1" smtClean="0"/>
              <a:t>Istruzione:</a:t>
            </a:r>
            <a:r>
              <a:rPr lang="it-IT" altLang="fr-FR" smtClean="0"/>
              <a:t> ridurre il tasso di abbandono scolastico a un livello inferiore al 10%; almeno il 40% delle persone di età compresa tra i 30 e i 34 anni dovrà aver completato un ciclo di istruzione di terzo livello</a:t>
            </a:r>
          </a:p>
          <a:p>
            <a:pPr>
              <a:spcBef>
                <a:spcPct val="0"/>
              </a:spcBef>
            </a:pPr>
            <a:r>
              <a:rPr lang="it-IT" altLang="fr-FR" b="1" smtClean="0"/>
              <a:t>Povertà/esclusione sociale: </a:t>
            </a:r>
            <a:r>
              <a:rPr lang="it-IT" altLang="fr-FR" smtClean="0"/>
              <a:t>ridurre di 20 milioni il numero delle persone a rischio o in condizioni di povertà ed esclusione sociale. </a:t>
            </a:r>
          </a:p>
          <a:p>
            <a:pPr lvl="1">
              <a:lnSpc>
                <a:spcPct val="80000"/>
              </a:lnSpc>
              <a:spcBef>
                <a:spcPct val="0"/>
              </a:spcBef>
            </a:pPr>
            <a:endParaRPr lang="en-GB" altLang="en-US" smtClean="0"/>
          </a:p>
          <a:p>
            <a:pPr>
              <a:lnSpc>
                <a:spcPct val="80000"/>
              </a:lnSpc>
              <a:spcBef>
                <a:spcPct val="0"/>
              </a:spcBef>
              <a:buFontTx/>
              <a:buChar char="-"/>
            </a:pPr>
            <a:endParaRPr lang="en-GB" altLang="en-US" smtClean="0"/>
          </a:p>
          <a:p>
            <a:pPr>
              <a:lnSpc>
                <a:spcPct val="80000"/>
              </a:lnSpc>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5F143D4-ED8F-4691-B0FE-26B5B969B76C}" type="slidenum">
              <a:rPr lang="it-IT" altLang="it-IT">
                <a:solidFill>
                  <a:prstClr val="black"/>
                </a:solidFill>
                <a:cs typeface="Arial" pitchFamily="34" charset="0"/>
              </a:rPr>
              <a:pPr fontAlgn="base">
                <a:spcBef>
                  <a:spcPct val="0"/>
                </a:spcBef>
                <a:spcAft>
                  <a:spcPct val="0"/>
                </a:spcAft>
              </a:pPr>
              <a:t>4</a:t>
            </a:fld>
            <a:endParaRPr lang="it-IT" altLang="it-IT">
              <a:solidFill>
                <a:prstClr val="black"/>
              </a:solidFill>
              <a:cs typeface="Arial" pitchFamily="34" charset="0"/>
            </a:endParaRPr>
          </a:p>
        </p:txBody>
      </p:sp>
      <p:sp>
        <p:nvSpPr>
          <p:cNvPr id="87043" name="Text Box 2"/>
          <p:cNvSpPr txBox="1">
            <a:spLocks noChangeArrowheads="1"/>
          </p:cNvSpPr>
          <p:nvPr/>
        </p:nvSpPr>
        <p:spPr bwMode="auto">
          <a:xfrm>
            <a:off x="3884613" y="8685213"/>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676" tIns="46632" rIns="89676" bIns="46632" anchor="b"/>
          <a:lstStyle>
            <a:lvl1pPr>
              <a:tabLst>
                <a:tab pos="0" algn="l"/>
                <a:tab pos="444500" algn="l"/>
                <a:tab pos="892175" algn="l"/>
                <a:tab pos="1339850" algn="l"/>
                <a:tab pos="1787525" algn="l"/>
                <a:tab pos="2235200" algn="l"/>
                <a:tab pos="2682875" algn="l"/>
                <a:tab pos="3130550" algn="l"/>
                <a:tab pos="3578225" algn="l"/>
                <a:tab pos="4025900" algn="l"/>
                <a:tab pos="4473575" algn="l"/>
                <a:tab pos="4921250" algn="l"/>
                <a:tab pos="5368925" algn="l"/>
                <a:tab pos="5816600" algn="l"/>
                <a:tab pos="6264275" algn="l"/>
                <a:tab pos="6711950" algn="l"/>
                <a:tab pos="7159625" algn="l"/>
                <a:tab pos="7607300" algn="l"/>
                <a:tab pos="8054975" algn="l"/>
                <a:tab pos="8502650" algn="l"/>
                <a:tab pos="8950325" algn="l"/>
              </a:tabLst>
              <a:defRPr>
                <a:solidFill>
                  <a:schemeClr val="tx1"/>
                </a:solidFill>
                <a:latin typeface="Calibri" pitchFamily="34" charset="0"/>
              </a:defRPr>
            </a:lvl1pPr>
            <a:lvl2pPr marL="742950" indent="-285750">
              <a:tabLst>
                <a:tab pos="0" algn="l"/>
                <a:tab pos="444500" algn="l"/>
                <a:tab pos="892175" algn="l"/>
                <a:tab pos="1339850" algn="l"/>
                <a:tab pos="1787525" algn="l"/>
                <a:tab pos="2235200" algn="l"/>
                <a:tab pos="2682875" algn="l"/>
                <a:tab pos="3130550" algn="l"/>
                <a:tab pos="3578225" algn="l"/>
                <a:tab pos="4025900" algn="l"/>
                <a:tab pos="4473575" algn="l"/>
                <a:tab pos="4921250" algn="l"/>
                <a:tab pos="5368925" algn="l"/>
                <a:tab pos="5816600" algn="l"/>
                <a:tab pos="6264275" algn="l"/>
                <a:tab pos="6711950" algn="l"/>
                <a:tab pos="7159625" algn="l"/>
                <a:tab pos="7607300" algn="l"/>
                <a:tab pos="8054975" algn="l"/>
                <a:tab pos="8502650" algn="l"/>
                <a:tab pos="8950325" algn="l"/>
              </a:tabLst>
              <a:defRPr>
                <a:solidFill>
                  <a:schemeClr val="tx1"/>
                </a:solidFill>
                <a:latin typeface="Calibri" pitchFamily="34" charset="0"/>
              </a:defRPr>
            </a:lvl2pPr>
            <a:lvl3pPr marL="1143000" indent="-228600">
              <a:tabLst>
                <a:tab pos="0" algn="l"/>
                <a:tab pos="444500" algn="l"/>
                <a:tab pos="892175" algn="l"/>
                <a:tab pos="1339850" algn="l"/>
                <a:tab pos="1787525" algn="l"/>
                <a:tab pos="2235200" algn="l"/>
                <a:tab pos="2682875" algn="l"/>
                <a:tab pos="3130550" algn="l"/>
                <a:tab pos="3578225" algn="l"/>
                <a:tab pos="4025900" algn="l"/>
                <a:tab pos="4473575" algn="l"/>
                <a:tab pos="4921250" algn="l"/>
                <a:tab pos="5368925" algn="l"/>
                <a:tab pos="5816600" algn="l"/>
                <a:tab pos="6264275" algn="l"/>
                <a:tab pos="6711950" algn="l"/>
                <a:tab pos="7159625" algn="l"/>
                <a:tab pos="7607300" algn="l"/>
                <a:tab pos="8054975" algn="l"/>
                <a:tab pos="8502650" algn="l"/>
                <a:tab pos="8950325" algn="l"/>
              </a:tabLst>
              <a:defRPr>
                <a:solidFill>
                  <a:schemeClr val="tx1"/>
                </a:solidFill>
                <a:latin typeface="Calibri" pitchFamily="34" charset="0"/>
              </a:defRPr>
            </a:lvl3pPr>
            <a:lvl4pPr marL="1600200" indent="-228600">
              <a:tabLst>
                <a:tab pos="0" algn="l"/>
                <a:tab pos="444500" algn="l"/>
                <a:tab pos="892175" algn="l"/>
                <a:tab pos="1339850" algn="l"/>
                <a:tab pos="1787525" algn="l"/>
                <a:tab pos="2235200" algn="l"/>
                <a:tab pos="2682875" algn="l"/>
                <a:tab pos="3130550" algn="l"/>
                <a:tab pos="3578225" algn="l"/>
                <a:tab pos="4025900" algn="l"/>
                <a:tab pos="4473575" algn="l"/>
                <a:tab pos="4921250" algn="l"/>
                <a:tab pos="5368925" algn="l"/>
                <a:tab pos="5816600" algn="l"/>
                <a:tab pos="6264275" algn="l"/>
                <a:tab pos="6711950" algn="l"/>
                <a:tab pos="7159625" algn="l"/>
                <a:tab pos="7607300" algn="l"/>
                <a:tab pos="8054975" algn="l"/>
                <a:tab pos="8502650" algn="l"/>
                <a:tab pos="8950325" algn="l"/>
              </a:tabLst>
              <a:defRPr>
                <a:solidFill>
                  <a:schemeClr val="tx1"/>
                </a:solidFill>
                <a:latin typeface="Calibri" pitchFamily="34" charset="0"/>
              </a:defRPr>
            </a:lvl4pPr>
            <a:lvl5pPr marL="2057400" indent="-228600">
              <a:tabLst>
                <a:tab pos="0" algn="l"/>
                <a:tab pos="444500" algn="l"/>
                <a:tab pos="892175" algn="l"/>
                <a:tab pos="1339850" algn="l"/>
                <a:tab pos="1787525" algn="l"/>
                <a:tab pos="2235200" algn="l"/>
                <a:tab pos="2682875" algn="l"/>
                <a:tab pos="3130550" algn="l"/>
                <a:tab pos="3578225" algn="l"/>
                <a:tab pos="4025900" algn="l"/>
                <a:tab pos="4473575" algn="l"/>
                <a:tab pos="4921250" algn="l"/>
                <a:tab pos="5368925" algn="l"/>
                <a:tab pos="5816600" algn="l"/>
                <a:tab pos="6264275" algn="l"/>
                <a:tab pos="6711950" algn="l"/>
                <a:tab pos="7159625" algn="l"/>
                <a:tab pos="7607300" algn="l"/>
                <a:tab pos="8054975" algn="l"/>
                <a:tab pos="8502650" algn="l"/>
                <a:tab pos="8950325" algn="l"/>
              </a:tabLst>
              <a:defRPr>
                <a:solidFill>
                  <a:schemeClr val="tx1"/>
                </a:solidFill>
                <a:latin typeface="Calibri" pitchFamily="34" charset="0"/>
              </a:defRPr>
            </a:lvl5pPr>
            <a:lvl6pPr marL="2514600" indent="-228600" fontAlgn="base">
              <a:spcBef>
                <a:spcPct val="0"/>
              </a:spcBef>
              <a:spcAft>
                <a:spcPct val="0"/>
              </a:spcAft>
              <a:tabLst>
                <a:tab pos="0" algn="l"/>
                <a:tab pos="444500" algn="l"/>
                <a:tab pos="892175" algn="l"/>
                <a:tab pos="1339850" algn="l"/>
                <a:tab pos="1787525" algn="l"/>
                <a:tab pos="2235200" algn="l"/>
                <a:tab pos="2682875" algn="l"/>
                <a:tab pos="3130550" algn="l"/>
                <a:tab pos="3578225" algn="l"/>
                <a:tab pos="4025900" algn="l"/>
                <a:tab pos="4473575" algn="l"/>
                <a:tab pos="4921250" algn="l"/>
                <a:tab pos="5368925" algn="l"/>
                <a:tab pos="5816600" algn="l"/>
                <a:tab pos="6264275" algn="l"/>
                <a:tab pos="6711950" algn="l"/>
                <a:tab pos="7159625" algn="l"/>
                <a:tab pos="7607300" algn="l"/>
                <a:tab pos="8054975" algn="l"/>
                <a:tab pos="8502650" algn="l"/>
                <a:tab pos="8950325" algn="l"/>
              </a:tabLst>
              <a:defRPr>
                <a:solidFill>
                  <a:schemeClr val="tx1"/>
                </a:solidFill>
                <a:latin typeface="Calibri" pitchFamily="34" charset="0"/>
              </a:defRPr>
            </a:lvl6pPr>
            <a:lvl7pPr marL="2971800" indent="-228600" fontAlgn="base">
              <a:spcBef>
                <a:spcPct val="0"/>
              </a:spcBef>
              <a:spcAft>
                <a:spcPct val="0"/>
              </a:spcAft>
              <a:tabLst>
                <a:tab pos="0" algn="l"/>
                <a:tab pos="444500" algn="l"/>
                <a:tab pos="892175" algn="l"/>
                <a:tab pos="1339850" algn="l"/>
                <a:tab pos="1787525" algn="l"/>
                <a:tab pos="2235200" algn="l"/>
                <a:tab pos="2682875" algn="l"/>
                <a:tab pos="3130550" algn="l"/>
                <a:tab pos="3578225" algn="l"/>
                <a:tab pos="4025900" algn="l"/>
                <a:tab pos="4473575" algn="l"/>
                <a:tab pos="4921250" algn="l"/>
                <a:tab pos="5368925" algn="l"/>
                <a:tab pos="5816600" algn="l"/>
                <a:tab pos="6264275" algn="l"/>
                <a:tab pos="6711950" algn="l"/>
                <a:tab pos="7159625" algn="l"/>
                <a:tab pos="7607300" algn="l"/>
                <a:tab pos="8054975" algn="l"/>
                <a:tab pos="8502650" algn="l"/>
                <a:tab pos="8950325" algn="l"/>
              </a:tabLst>
              <a:defRPr>
                <a:solidFill>
                  <a:schemeClr val="tx1"/>
                </a:solidFill>
                <a:latin typeface="Calibri" pitchFamily="34" charset="0"/>
              </a:defRPr>
            </a:lvl7pPr>
            <a:lvl8pPr marL="3429000" indent="-228600" fontAlgn="base">
              <a:spcBef>
                <a:spcPct val="0"/>
              </a:spcBef>
              <a:spcAft>
                <a:spcPct val="0"/>
              </a:spcAft>
              <a:tabLst>
                <a:tab pos="0" algn="l"/>
                <a:tab pos="444500" algn="l"/>
                <a:tab pos="892175" algn="l"/>
                <a:tab pos="1339850" algn="l"/>
                <a:tab pos="1787525" algn="l"/>
                <a:tab pos="2235200" algn="l"/>
                <a:tab pos="2682875" algn="l"/>
                <a:tab pos="3130550" algn="l"/>
                <a:tab pos="3578225" algn="l"/>
                <a:tab pos="4025900" algn="l"/>
                <a:tab pos="4473575" algn="l"/>
                <a:tab pos="4921250" algn="l"/>
                <a:tab pos="5368925" algn="l"/>
                <a:tab pos="5816600" algn="l"/>
                <a:tab pos="6264275" algn="l"/>
                <a:tab pos="6711950" algn="l"/>
                <a:tab pos="7159625" algn="l"/>
                <a:tab pos="7607300" algn="l"/>
                <a:tab pos="8054975" algn="l"/>
                <a:tab pos="8502650" algn="l"/>
                <a:tab pos="8950325" algn="l"/>
              </a:tabLst>
              <a:defRPr>
                <a:solidFill>
                  <a:schemeClr val="tx1"/>
                </a:solidFill>
                <a:latin typeface="Calibri" pitchFamily="34" charset="0"/>
              </a:defRPr>
            </a:lvl8pPr>
            <a:lvl9pPr marL="3886200" indent="-228600" fontAlgn="base">
              <a:spcBef>
                <a:spcPct val="0"/>
              </a:spcBef>
              <a:spcAft>
                <a:spcPct val="0"/>
              </a:spcAft>
              <a:tabLst>
                <a:tab pos="0" algn="l"/>
                <a:tab pos="444500" algn="l"/>
                <a:tab pos="892175" algn="l"/>
                <a:tab pos="1339850" algn="l"/>
                <a:tab pos="1787525" algn="l"/>
                <a:tab pos="2235200" algn="l"/>
                <a:tab pos="2682875" algn="l"/>
                <a:tab pos="3130550" algn="l"/>
                <a:tab pos="3578225" algn="l"/>
                <a:tab pos="4025900" algn="l"/>
                <a:tab pos="4473575" algn="l"/>
                <a:tab pos="4921250" algn="l"/>
                <a:tab pos="5368925" algn="l"/>
                <a:tab pos="5816600" algn="l"/>
                <a:tab pos="6264275" algn="l"/>
                <a:tab pos="6711950" algn="l"/>
                <a:tab pos="7159625" algn="l"/>
                <a:tab pos="7607300" algn="l"/>
                <a:tab pos="8054975" algn="l"/>
                <a:tab pos="8502650" algn="l"/>
                <a:tab pos="8950325" algn="l"/>
              </a:tabLst>
              <a:defRPr>
                <a:solidFill>
                  <a:schemeClr val="tx1"/>
                </a:solidFill>
                <a:latin typeface="Calibri" pitchFamily="34" charset="0"/>
              </a:defRPr>
            </a:lvl9pPr>
          </a:lstStyle>
          <a:p>
            <a:pPr algn="r"/>
            <a:fld id="{736BB98E-C161-453D-A9D0-CCA46FD798DB}" type="slidenum">
              <a:rPr lang="it-IT" altLang="it-IT">
                <a:solidFill>
                  <a:srgbClr val="000000"/>
                </a:solidFill>
              </a:rPr>
              <a:pPr algn="r"/>
              <a:t>4</a:t>
            </a:fld>
            <a:endParaRPr lang="it-IT" altLang="it-IT">
              <a:solidFill>
                <a:srgbClr val="000000"/>
              </a:solidFill>
            </a:endParaRPr>
          </a:p>
        </p:txBody>
      </p:sp>
      <p:sp>
        <p:nvSpPr>
          <p:cNvPr id="87044" name="Rectangle 3"/>
          <p:cNvSpPr>
            <a:spLocks noGrp="1" noRot="1" noChangeAspect="1" noChangeArrowheads="1" noTextEdit="1"/>
          </p:cNvSpPr>
          <p:nvPr>
            <p:ph type="sldImg"/>
          </p:nvPr>
        </p:nvSpPr>
        <p:spPr bwMode="auto">
          <a:xfrm>
            <a:off x="1144588" y="684213"/>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4"/>
          <p:cNvSpPr>
            <a:spLocks noGrp="1" noChangeArrowheads="1"/>
          </p:cNvSpPr>
          <p:nvPr>
            <p:ph type="body" idx="1"/>
          </p:nvPr>
        </p:nvSpPr>
        <p:spPr bwMode="auto">
          <a:xfrm>
            <a:off x="685800" y="4343400"/>
            <a:ext cx="548798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spcBef>
                <a:spcPts val="450"/>
              </a:spcBef>
              <a:tabLst>
                <a:tab pos="0" algn="l"/>
                <a:tab pos="444500" algn="l"/>
                <a:tab pos="892175" algn="l"/>
                <a:tab pos="1339850" algn="l"/>
                <a:tab pos="1787525" algn="l"/>
                <a:tab pos="2235200" algn="l"/>
                <a:tab pos="2682875" algn="l"/>
                <a:tab pos="3130550" algn="l"/>
                <a:tab pos="3578225" algn="l"/>
                <a:tab pos="4025900" algn="l"/>
                <a:tab pos="4473575" algn="l"/>
                <a:tab pos="4921250" algn="l"/>
                <a:tab pos="5368925" algn="l"/>
                <a:tab pos="5816600" algn="l"/>
                <a:tab pos="6264275" algn="l"/>
                <a:tab pos="6711950" algn="l"/>
                <a:tab pos="7159625" algn="l"/>
                <a:tab pos="7607300" algn="l"/>
                <a:tab pos="8054975" algn="l"/>
                <a:tab pos="8502650" algn="l"/>
                <a:tab pos="8950325" algn="l"/>
              </a:tabLst>
            </a:pPr>
            <a:endParaRPr lang="it-IT"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449A00C8-B4D3-4D33-A3F5-83CFBE4EBF18}" type="datetimeFigureOut">
              <a:rPr lang="it-IT" smtClean="0"/>
              <a:pPr/>
              <a:t>29/10/2015</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solidFill>
                <a:srgbClr val="94B6D2">
                  <a:tint val="20000"/>
                </a:srgbClr>
              </a:solidFill>
            </a:endParaRPr>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9C4F5770-43D4-4545-9D26-894AB58EA8E1}" type="slidenum">
              <a:rPr lang="it-IT" smtClean="0"/>
              <a:pPr/>
              <a:t>‹N›</a:t>
            </a:fld>
            <a:endParaRPr lang="it-IT"/>
          </a:p>
        </p:txBody>
      </p:sp>
    </p:spTree>
    <p:extLst>
      <p:ext uri="{BB962C8B-B14F-4D97-AF65-F5344CB8AC3E}">
        <p14:creationId xmlns:p14="http://schemas.microsoft.com/office/powerpoint/2010/main" val="1315363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858339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449A00C8-B4D3-4D33-A3F5-83CFBE4EBF18}" type="datetimeFigureOut">
              <a:rPr lang="it-IT" smtClean="0"/>
              <a:pPr/>
              <a:t>29/10/2015</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solidFill>
                <a:srgbClr val="94B6D2">
                  <a:tint val="20000"/>
                </a:srgbClr>
              </a:solidFill>
            </a:endParaRPr>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9C4F5770-43D4-4545-9D26-894AB58EA8E1}" type="slidenum">
              <a:rPr lang="it-IT" smtClean="0"/>
              <a:pPr/>
              <a:t>‹N›</a:t>
            </a:fld>
            <a:endParaRPr lang="it-IT"/>
          </a:p>
        </p:txBody>
      </p:sp>
    </p:spTree>
    <p:extLst>
      <p:ext uri="{BB962C8B-B14F-4D97-AF65-F5344CB8AC3E}">
        <p14:creationId xmlns:p14="http://schemas.microsoft.com/office/powerpoint/2010/main" val="19327611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4061916290"/>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0907422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420465709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8" name="Segnaposto piè di pagina 7"/>
          <p:cNvSpPr>
            <a:spLocks noGrp="1"/>
          </p:cNvSpPr>
          <p:nvPr>
            <p:ph type="ftr" sz="quarter" idx="11"/>
          </p:nvPr>
        </p:nvSpPr>
        <p:spPr/>
        <p:txBody>
          <a:bodyPr/>
          <a:lstStyle>
            <a:extLst/>
          </a:lstStyle>
          <a:p>
            <a:endParaRPr lang="it-IT">
              <a:solidFill>
                <a:prstClr val="black"/>
              </a:solidFill>
            </a:endParaRPr>
          </a:p>
        </p:txBody>
      </p:sp>
      <p:sp>
        <p:nvSpPr>
          <p:cNvPr id="9" name="Segnaposto numero diapositiva 8"/>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4967557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4" name="Segnaposto piè di pagina 3"/>
          <p:cNvSpPr>
            <a:spLocks noGrp="1"/>
          </p:cNvSpPr>
          <p:nvPr>
            <p:ph type="ftr" sz="quarter" idx="11"/>
          </p:nvPr>
        </p:nvSpPr>
        <p:spPr/>
        <p:txBody>
          <a:bodyPr/>
          <a:lstStyle>
            <a:extLst/>
          </a:lstStyle>
          <a:p>
            <a:endParaRPr lang="it-IT">
              <a:solidFill>
                <a:prstClr val="black"/>
              </a:solidFill>
            </a:endParaRPr>
          </a:p>
        </p:txBody>
      </p:sp>
      <p:sp>
        <p:nvSpPr>
          <p:cNvPr id="5" name="Segnaposto numero diapositiva 4"/>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8077126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3" name="Segnaposto piè di pagina 2"/>
          <p:cNvSpPr>
            <a:spLocks noGrp="1"/>
          </p:cNvSpPr>
          <p:nvPr>
            <p:ph type="ftr" sz="quarter" idx="11"/>
          </p:nvPr>
        </p:nvSpPr>
        <p:spPr/>
        <p:txBody>
          <a:bodyPr/>
          <a:lstStyle>
            <a:extLst/>
          </a:lstStyle>
          <a:p>
            <a:endParaRPr lang="it-IT">
              <a:solidFill>
                <a:prstClr val="black"/>
              </a:solidFill>
            </a:endParaRPr>
          </a:p>
        </p:txBody>
      </p:sp>
      <p:sp>
        <p:nvSpPr>
          <p:cNvPr id="4" name="Segnaposto numero diapositiva 3"/>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9300270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1515871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6847591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108118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5237630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0883137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449A00C8-B4D3-4D33-A3F5-83CFBE4EBF18}" type="datetimeFigureOut">
              <a:rPr lang="it-IT" smtClean="0"/>
              <a:pPr/>
              <a:t>29/10/2015</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solidFill>
                <a:srgbClr val="94B6D2">
                  <a:tint val="20000"/>
                </a:srgbClr>
              </a:solidFill>
            </a:endParaRPr>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9C4F5770-43D4-4545-9D26-894AB58EA8E1}" type="slidenum">
              <a:rPr lang="it-IT" smtClean="0"/>
              <a:pPr/>
              <a:t>‹N›</a:t>
            </a:fld>
            <a:endParaRPr lang="it-IT"/>
          </a:p>
        </p:txBody>
      </p:sp>
    </p:spTree>
    <p:extLst>
      <p:ext uri="{BB962C8B-B14F-4D97-AF65-F5344CB8AC3E}">
        <p14:creationId xmlns:p14="http://schemas.microsoft.com/office/powerpoint/2010/main" val="17162180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849943914"/>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39753330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1505122038"/>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8" name="Segnaposto piè di pagina 7"/>
          <p:cNvSpPr>
            <a:spLocks noGrp="1"/>
          </p:cNvSpPr>
          <p:nvPr>
            <p:ph type="ftr" sz="quarter" idx="11"/>
          </p:nvPr>
        </p:nvSpPr>
        <p:spPr/>
        <p:txBody>
          <a:bodyPr/>
          <a:lstStyle>
            <a:extLst/>
          </a:lstStyle>
          <a:p>
            <a:endParaRPr lang="it-IT">
              <a:solidFill>
                <a:prstClr val="black"/>
              </a:solidFill>
            </a:endParaRPr>
          </a:p>
        </p:txBody>
      </p:sp>
      <p:sp>
        <p:nvSpPr>
          <p:cNvPr id="9" name="Segnaposto numero diapositiva 8"/>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5579645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4" name="Segnaposto piè di pagina 3"/>
          <p:cNvSpPr>
            <a:spLocks noGrp="1"/>
          </p:cNvSpPr>
          <p:nvPr>
            <p:ph type="ftr" sz="quarter" idx="11"/>
          </p:nvPr>
        </p:nvSpPr>
        <p:spPr/>
        <p:txBody>
          <a:bodyPr/>
          <a:lstStyle>
            <a:extLst/>
          </a:lstStyle>
          <a:p>
            <a:endParaRPr lang="it-IT">
              <a:solidFill>
                <a:prstClr val="black"/>
              </a:solidFill>
            </a:endParaRPr>
          </a:p>
        </p:txBody>
      </p:sp>
      <p:sp>
        <p:nvSpPr>
          <p:cNvPr id="5" name="Segnaposto numero diapositiva 4"/>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30608495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3" name="Segnaposto piè di pagina 2"/>
          <p:cNvSpPr>
            <a:spLocks noGrp="1"/>
          </p:cNvSpPr>
          <p:nvPr>
            <p:ph type="ftr" sz="quarter" idx="11"/>
          </p:nvPr>
        </p:nvSpPr>
        <p:spPr/>
        <p:txBody>
          <a:bodyPr/>
          <a:lstStyle>
            <a:extLst/>
          </a:lstStyle>
          <a:p>
            <a:endParaRPr lang="it-IT">
              <a:solidFill>
                <a:prstClr val="black"/>
              </a:solidFill>
            </a:endParaRPr>
          </a:p>
        </p:txBody>
      </p:sp>
      <p:sp>
        <p:nvSpPr>
          <p:cNvPr id="4" name="Segnaposto numero diapositiva 3"/>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75379194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27392770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1285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449A00C8-B4D3-4D33-A3F5-83CFBE4EBF18}" type="datetimeFigureOut">
              <a:rPr lang="it-IT" smtClean="0"/>
              <a:pPr/>
              <a:t>29/10/2015</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solidFill>
                <a:srgbClr val="94B6D2">
                  <a:tint val="20000"/>
                </a:srgbClr>
              </a:solidFill>
            </a:endParaRPr>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9C4F5770-43D4-4545-9D26-894AB58EA8E1}" type="slidenum">
              <a:rPr lang="it-IT" smtClean="0"/>
              <a:pPr/>
              <a:t>‹N›</a:t>
            </a:fld>
            <a:endParaRPr lang="it-IT"/>
          </a:p>
        </p:txBody>
      </p:sp>
    </p:spTree>
    <p:extLst>
      <p:ext uri="{BB962C8B-B14F-4D97-AF65-F5344CB8AC3E}">
        <p14:creationId xmlns:p14="http://schemas.microsoft.com/office/powerpoint/2010/main" val="110714894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9094220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6406827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449A00C8-B4D3-4D33-A3F5-83CFBE4EBF18}" type="datetimeFigureOut">
              <a:rPr lang="it-IT" smtClean="0"/>
              <a:pPr/>
              <a:t>29/10/2015</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solidFill>
                <a:srgbClr val="94B6D2">
                  <a:tint val="20000"/>
                </a:srgbClr>
              </a:solidFill>
            </a:endParaRPr>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9C4F5770-43D4-4545-9D26-894AB58EA8E1}" type="slidenum">
              <a:rPr lang="it-IT" smtClean="0"/>
              <a:pPr/>
              <a:t>‹N›</a:t>
            </a:fld>
            <a:endParaRPr lang="it-IT"/>
          </a:p>
        </p:txBody>
      </p:sp>
    </p:spTree>
    <p:extLst>
      <p:ext uri="{BB962C8B-B14F-4D97-AF65-F5344CB8AC3E}">
        <p14:creationId xmlns:p14="http://schemas.microsoft.com/office/powerpoint/2010/main" val="396354952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2206732752"/>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80546027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772732584"/>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8" name="Segnaposto piè di pagina 7"/>
          <p:cNvSpPr>
            <a:spLocks noGrp="1"/>
          </p:cNvSpPr>
          <p:nvPr>
            <p:ph type="ftr" sz="quarter" idx="11"/>
          </p:nvPr>
        </p:nvSpPr>
        <p:spPr/>
        <p:txBody>
          <a:bodyPr/>
          <a:lstStyle>
            <a:extLst/>
          </a:lstStyle>
          <a:p>
            <a:endParaRPr lang="it-IT">
              <a:solidFill>
                <a:prstClr val="black"/>
              </a:solidFill>
            </a:endParaRPr>
          </a:p>
        </p:txBody>
      </p:sp>
      <p:sp>
        <p:nvSpPr>
          <p:cNvPr id="9" name="Segnaposto numero diapositiva 8"/>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8246907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4" name="Segnaposto piè di pagina 3"/>
          <p:cNvSpPr>
            <a:spLocks noGrp="1"/>
          </p:cNvSpPr>
          <p:nvPr>
            <p:ph type="ftr" sz="quarter" idx="11"/>
          </p:nvPr>
        </p:nvSpPr>
        <p:spPr/>
        <p:txBody>
          <a:bodyPr/>
          <a:lstStyle>
            <a:extLst/>
          </a:lstStyle>
          <a:p>
            <a:endParaRPr lang="it-IT">
              <a:solidFill>
                <a:prstClr val="black"/>
              </a:solidFill>
            </a:endParaRPr>
          </a:p>
        </p:txBody>
      </p:sp>
      <p:sp>
        <p:nvSpPr>
          <p:cNvPr id="5" name="Segnaposto numero diapositiva 4"/>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34975189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3" name="Segnaposto piè di pagina 2"/>
          <p:cNvSpPr>
            <a:spLocks noGrp="1"/>
          </p:cNvSpPr>
          <p:nvPr>
            <p:ph type="ftr" sz="quarter" idx="11"/>
          </p:nvPr>
        </p:nvSpPr>
        <p:spPr/>
        <p:txBody>
          <a:bodyPr/>
          <a:lstStyle>
            <a:extLst/>
          </a:lstStyle>
          <a:p>
            <a:endParaRPr lang="it-IT">
              <a:solidFill>
                <a:prstClr val="black"/>
              </a:solidFill>
            </a:endParaRPr>
          </a:p>
        </p:txBody>
      </p:sp>
      <p:sp>
        <p:nvSpPr>
          <p:cNvPr id="4" name="Segnaposto numero diapositiva 3"/>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408141981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430487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2938568006"/>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8154944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4717492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6619920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449A00C8-B4D3-4D33-A3F5-83CFBE4EBF18}" type="datetimeFigureOut">
              <a:rPr lang="it-IT" smtClean="0"/>
              <a:pPr/>
              <a:t>29/10/2015</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solidFill>
                <a:srgbClr val="94B6D2">
                  <a:tint val="20000"/>
                </a:srgbClr>
              </a:solidFill>
            </a:endParaRPr>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9C4F5770-43D4-4545-9D26-894AB58EA8E1}" type="slidenum">
              <a:rPr lang="it-IT" smtClean="0"/>
              <a:pPr/>
              <a:t>‹N›</a:t>
            </a:fld>
            <a:endParaRPr lang="it-IT"/>
          </a:p>
        </p:txBody>
      </p:sp>
    </p:spTree>
    <p:extLst>
      <p:ext uri="{BB962C8B-B14F-4D97-AF65-F5344CB8AC3E}">
        <p14:creationId xmlns:p14="http://schemas.microsoft.com/office/powerpoint/2010/main" val="51339186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3287930756"/>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48743255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3199789018"/>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8" name="Segnaposto piè di pagina 7"/>
          <p:cNvSpPr>
            <a:spLocks noGrp="1"/>
          </p:cNvSpPr>
          <p:nvPr>
            <p:ph type="ftr" sz="quarter" idx="11"/>
          </p:nvPr>
        </p:nvSpPr>
        <p:spPr/>
        <p:txBody>
          <a:bodyPr/>
          <a:lstStyle>
            <a:extLst/>
          </a:lstStyle>
          <a:p>
            <a:endParaRPr lang="it-IT">
              <a:solidFill>
                <a:prstClr val="black"/>
              </a:solidFill>
            </a:endParaRPr>
          </a:p>
        </p:txBody>
      </p:sp>
      <p:sp>
        <p:nvSpPr>
          <p:cNvPr id="9" name="Segnaposto numero diapositiva 8"/>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31483934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4" name="Segnaposto piè di pagina 3"/>
          <p:cNvSpPr>
            <a:spLocks noGrp="1"/>
          </p:cNvSpPr>
          <p:nvPr>
            <p:ph type="ftr" sz="quarter" idx="11"/>
          </p:nvPr>
        </p:nvSpPr>
        <p:spPr/>
        <p:txBody>
          <a:bodyPr/>
          <a:lstStyle>
            <a:extLst/>
          </a:lstStyle>
          <a:p>
            <a:endParaRPr lang="it-IT">
              <a:solidFill>
                <a:prstClr val="black"/>
              </a:solidFill>
            </a:endParaRPr>
          </a:p>
        </p:txBody>
      </p:sp>
      <p:sp>
        <p:nvSpPr>
          <p:cNvPr id="5" name="Segnaposto numero diapositiva 4"/>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336974402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3" name="Segnaposto piè di pagina 2"/>
          <p:cNvSpPr>
            <a:spLocks noGrp="1"/>
          </p:cNvSpPr>
          <p:nvPr>
            <p:ph type="ftr" sz="quarter" idx="11"/>
          </p:nvPr>
        </p:nvSpPr>
        <p:spPr/>
        <p:txBody>
          <a:bodyPr/>
          <a:lstStyle>
            <a:extLst/>
          </a:lstStyle>
          <a:p>
            <a:endParaRPr lang="it-IT">
              <a:solidFill>
                <a:prstClr val="black"/>
              </a:solidFill>
            </a:endParaRPr>
          </a:p>
        </p:txBody>
      </p:sp>
      <p:sp>
        <p:nvSpPr>
          <p:cNvPr id="4" name="Segnaposto numero diapositiva 3"/>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504193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39066186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272436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1297475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76416724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9882480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449A00C8-B4D3-4D33-A3F5-83CFBE4EBF18}" type="datetimeFigureOut">
              <a:rPr lang="it-IT" smtClean="0"/>
              <a:pPr/>
              <a:t>29/10/2015</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solidFill>
                <a:srgbClr val="94B6D2">
                  <a:tint val="20000"/>
                </a:srgbClr>
              </a:solidFill>
            </a:endParaRPr>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9C4F5770-43D4-4545-9D26-894AB58EA8E1}" type="slidenum">
              <a:rPr lang="it-IT" smtClean="0"/>
              <a:pPr/>
              <a:t>‹N›</a:t>
            </a:fld>
            <a:endParaRPr lang="it-IT"/>
          </a:p>
        </p:txBody>
      </p:sp>
    </p:spTree>
    <p:extLst>
      <p:ext uri="{BB962C8B-B14F-4D97-AF65-F5344CB8AC3E}">
        <p14:creationId xmlns:p14="http://schemas.microsoft.com/office/powerpoint/2010/main" val="323643861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2791038314"/>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77626086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3108391631"/>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8" name="Segnaposto piè di pagina 7"/>
          <p:cNvSpPr>
            <a:spLocks noGrp="1"/>
          </p:cNvSpPr>
          <p:nvPr>
            <p:ph type="ftr" sz="quarter" idx="11"/>
          </p:nvPr>
        </p:nvSpPr>
        <p:spPr/>
        <p:txBody>
          <a:bodyPr/>
          <a:lstStyle>
            <a:extLst/>
          </a:lstStyle>
          <a:p>
            <a:endParaRPr lang="it-IT">
              <a:solidFill>
                <a:prstClr val="black"/>
              </a:solidFill>
            </a:endParaRPr>
          </a:p>
        </p:txBody>
      </p:sp>
      <p:sp>
        <p:nvSpPr>
          <p:cNvPr id="9" name="Segnaposto numero diapositiva 8"/>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74332400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4" name="Segnaposto piè di pagina 3"/>
          <p:cNvSpPr>
            <a:spLocks noGrp="1"/>
          </p:cNvSpPr>
          <p:nvPr>
            <p:ph type="ftr" sz="quarter" idx="11"/>
          </p:nvPr>
        </p:nvSpPr>
        <p:spPr/>
        <p:txBody>
          <a:bodyPr/>
          <a:lstStyle>
            <a:extLst/>
          </a:lstStyle>
          <a:p>
            <a:endParaRPr lang="it-IT">
              <a:solidFill>
                <a:prstClr val="black"/>
              </a:solidFill>
            </a:endParaRPr>
          </a:p>
        </p:txBody>
      </p:sp>
      <p:sp>
        <p:nvSpPr>
          <p:cNvPr id="5" name="Segnaposto numero diapositiva 4"/>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862009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3780549577"/>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3" name="Segnaposto piè di pagina 2"/>
          <p:cNvSpPr>
            <a:spLocks noGrp="1"/>
          </p:cNvSpPr>
          <p:nvPr>
            <p:ph type="ftr" sz="quarter" idx="11"/>
          </p:nvPr>
        </p:nvSpPr>
        <p:spPr/>
        <p:txBody>
          <a:bodyPr/>
          <a:lstStyle>
            <a:extLst/>
          </a:lstStyle>
          <a:p>
            <a:endParaRPr lang="it-IT">
              <a:solidFill>
                <a:prstClr val="black"/>
              </a:solidFill>
            </a:endParaRPr>
          </a:p>
        </p:txBody>
      </p:sp>
      <p:sp>
        <p:nvSpPr>
          <p:cNvPr id="4" name="Segnaposto numero diapositiva 3"/>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6895374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51376951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94536025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26795944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72823003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449A00C8-B4D3-4D33-A3F5-83CFBE4EBF18}" type="datetimeFigureOut">
              <a:rPr lang="it-IT" smtClean="0"/>
              <a:pPr/>
              <a:t>29/10/2015</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solidFill>
                <a:srgbClr val="94B6D2">
                  <a:tint val="20000"/>
                </a:srgbClr>
              </a:solidFill>
            </a:endParaRPr>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9C4F5770-43D4-4545-9D26-894AB58EA8E1}" type="slidenum">
              <a:rPr lang="it-IT" smtClean="0"/>
              <a:pPr/>
              <a:t>‹N›</a:t>
            </a:fld>
            <a:endParaRPr lang="it-IT"/>
          </a:p>
        </p:txBody>
      </p:sp>
    </p:spTree>
    <p:extLst>
      <p:ext uri="{BB962C8B-B14F-4D97-AF65-F5344CB8AC3E}">
        <p14:creationId xmlns:p14="http://schemas.microsoft.com/office/powerpoint/2010/main" val="298859809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856288837"/>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19589211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3630226496"/>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8" name="Segnaposto piè di pagina 7"/>
          <p:cNvSpPr>
            <a:spLocks noGrp="1"/>
          </p:cNvSpPr>
          <p:nvPr>
            <p:ph type="ftr" sz="quarter" idx="11"/>
          </p:nvPr>
        </p:nvSpPr>
        <p:spPr/>
        <p:txBody>
          <a:bodyPr/>
          <a:lstStyle>
            <a:extLst/>
          </a:lstStyle>
          <a:p>
            <a:endParaRPr lang="it-IT">
              <a:solidFill>
                <a:prstClr val="black"/>
              </a:solidFill>
            </a:endParaRPr>
          </a:p>
        </p:txBody>
      </p:sp>
      <p:sp>
        <p:nvSpPr>
          <p:cNvPr id="9" name="Segnaposto numero diapositiva 8"/>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809955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8" name="Segnaposto piè di pagina 7"/>
          <p:cNvSpPr>
            <a:spLocks noGrp="1"/>
          </p:cNvSpPr>
          <p:nvPr>
            <p:ph type="ftr" sz="quarter" idx="11"/>
          </p:nvPr>
        </p:nvSpPr>
        <p:spPr/>
        <p:txBody>
          <a:bodyPr/>
          <a:lstStyle>
            <a:extLst/>
          </a:lstStyle>
          <a:p>
            <a:endParaRPr lang="it-IT">
              <a:solidFill>
                <a:prstClr val="black"/>
              </a:solidFill>
            </a:endParaRPr>
          </a:p>
        </p:txBody>
      </p:sp>
      <p:sp>
        <p:nvSpPr>
          <p:cNvPr id="9" name="Segnaposto numero diapositiva 8"/>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06931648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4" name="Segnaposto piè di pagina 3"/>
          <p:cNvSpPr>
            <a:spLocks noGrp="1"/>
          </p:cNvSpPr>
          <p:nvPr>
            <p:ph type="ftr" sz="quarter" idx="11"/>
          </p:nvPr>
        </p:nvSpPr>
        <p:spPr/>
        <p:txBody>
          <a:bodyPr/>
          <a:lstStyle>
            <a:extLst/>
          </a:lstStyle>
          <a:p>
            <a:endParaRPr lang="it-IT">
              <a:solidFill>
                <a:prstClr val="black"/>
              </a:solidFill>
            </a:endParaRPr>
          </a:p>
        </p:txBody>
      </p:sp>
      <p:sp>
        <p:nvSpPr>
          <p:cNvPr id="5" name="Segnaposto numero diapositiva 4"/>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330236965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3" name="Segnaposto piè di pagina 2"/>
          <p:cNvSpPr>
            <a:spLocks noGrp="1"/>
          </p:cNvSpPr>
          <p:nvPr>
            <p:ph type="ftr" sz="quarter" idx="11"/>
          </p:nvPr>
        </p:nvSpPr>
        <p:spPr/>
        <p:txBody>
          <a:bodyPr/>
          <a:lstStyle>
            <a:extLst/>
          </a:lstStyle>
          <a:p>
            <a:endParaRPr lang="it-IT">
              <a:solidFill>
                <a:prstClr val="black"/>
              </a:solidFill>
            </a:endParaRPr>
          </a:p>
        </p:txBody>
      </p:sp>
      <p:sp>
        <p:nvSpPr>
          <p:cNvPr id="4" name="Segnaposto numero diapositiva 3"/>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27681304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428435928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37319728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15271654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44687259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449A00C8-B4D3-4D33-A3F5-83CFBE4EBF18}" type="datetimeFigureOut">
              <a:rPr lang="it-IT" smtClean="0"/>
              <a:pPr/>
              <a:t>29/10/2015</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solidFill>
                <a:srgbClr val="94B6D2">
                  <a:tint val="20000"/>
                </a:srgbClr>
              </a:solidFill>
            </a:endParaRPr>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9C4F5770-43D4-4545-9D26-894AB58EA8E1}" type="slidenum">
              <a:rPr lang="it-IT" smtClean="0"/>
              <a:pPr/>
              <a:t>‹N›</a:t>
            </a:fld>
            <a:endParaRPr lang="it-IT"/>
          </a:p>
        </p:txBody>
      </p:sp>
    </p:spTree>
    <p:extLst>
      <p:ext uri="{BB962C8B-B14F-4D97-AF65-F5344CB8AC3E}">
        <p14:creationId xmlns:p14="http://schemas.microsoft.com/office/powerpoint/2010/main" val="823919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2198910583"/>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09081440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6795740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4" name="Segnaposto piè di pagina 3"/>
          <p:cNvSpPr>
            <a:spLocks noGrp="1"/>
          </p:cNvSpPr>
          <p:nvPr>
            <p:ph type="ftr" sz="quarter" idx="11"/>
          </p:nvPr>
        </p:nvSpPr>
        <p:spPr/>
        <p:txBody>
          <a:bodyPr/>
          <a:lstStyle>
            <a:extLst/>
          </a:lstStyle>
          <a:p>
            <a:endParaRPr lang="it-IT">
              <a:solidFill>
                <a:prstClr val="black"/>
              </a:solidFill>
            </a:endParaRPr>
          </a:p>
        </p:txBody>
      </p:sp>
      <p:sp>
        <p:nvSpPr>
          <p:cNvPr id="5" name="Segnaposto numero diapositiva 4"/>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55736105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8" name="Segnaposto piè di pagina 7"/>
          <p:cNvSpPr>
            <a:spLocks noGrp="1"/>
          </p:cNvSpPr>
          <p:nvPr>
            <p:ph type="ftr" sz="quarter" idx="11"/>
          </p:nvPr>
        </p:nvSpPr>
        <p:spPr/>
        <p:txBody>
          <a:bodyPr/>
          <a:lstStyle>
            <a:extLst/>
          </a:lstStyle>
          <a:p>
            <a:endParaRPr lang="it-IT">
              <a:solidFill>
                <a:prstClr val="black"/>
              </a:solidFill>
            </a:endParaRPr>
          </a:p>
        </p:txBody>
      </p:sp>
      <p:sp>
        <p:nvSpPr>
          <p:cNvPr id="9" name="Segnaposto numero diapositiva 8"/>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37512371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4" name="Segnaposto piè di pagina 3"/>
          <p:cNvSpPr>
            <a:spLocks noGrp="1"/>
          </p:cNvSpPr>
          <p:nvPr>
            <p:ph type="ftr" sz="quarter" idx="11"/>
          </p:nvPr>
        </p:nvSpPr>
        <p:spPr/>
        <p:txBody>
          <a:bodyPr/>
          <a:lstStyle>
            <a:extLst/>
          </a:lstStyle>
          <a:p>
            <a:endParaRPr lang="it-IT">
              <a:solidFill>
                <a:prstClr val="black"/>
              </a:solidFill>
            </a:endParaRPr>
          </a:p>
        </p:txBody>
      </p:sp>
      <p:sp>
        <p:nvSpPr>
          <p:cNvPr id="5" name="Segnaposto numero diapositiva 4"/>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181565110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3" name="Segnaposto piè di pagina 2"/>
          <p:cNvSpPr>
            <a:spLocks noGrp="1"/>
          </p:cNvSpPr>
          <p:nvPr>
            <p:ph type="ftr" sz="quarter" idx="11"/>
          </p:nvPr>
        </p:nvSpPr>
        <p:spPr/>
        <p:txBody>
          <a:bodyPr/>
          <a:lstStyle>
            <a:extLst/>
          </a:lstStyle>
          <a:p>
            <a:endParaRPr lang="it-IT">
              <a:solidFill>
                <a:prstClr val="black"/>
              </a:solidFill>
            </a:endParaRPr>
          </a:p>
        </p:txBody>
      </p:sp>
      <p:sp>
        <p:nvSpPr>
          <p:cNvPr id="4" name="Segnaposto numero diapositiva 3"/>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33258514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414614776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452761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65152877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78944916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449A00C8-B4D3-4D33-A3F5-83CFBE4EBF18}" type="datetimeFigureOut">
              <a:rPr lang="it-IT" smtClean="0"/>
              <a:pPr/>
              <a:t>29/10/2015</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solidFill>
                <a:srgbClr val="94B6D2">
                  <a:tint val="20000"/>
                </a:srgbClr>
              </a:solidFill>
            </a:endParaRPr>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9C4F5770-43D4-4545-9D26-894AB58EA8E1}" type="slidenum">
              <a:rPr lang="it-IT" smtClean="0"/>
              <a:pPr/>
              <a:t>‹N›</a:t>
            </a:fld>
            <a:endParaRPr lang="it-IT"/>
          </a:p>
        </p:txBody>
      </p:sp>
    </p:spTree>
    <p:extLst>
      <p:ext uri="{BB962C8B-B14F-4D97-AF65-F5344CB8AC3E}">
        <p14:creationId xmlns:p14="http://schemas.microsoft.com/office/powerpoint/2010/main" val="248014287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1594485397"/>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11292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3" name="Segnaposto piè di pagina 2"/>
          <p:cNvSpPr>
            <a:spLocks noGrp="1"/>
          </p:cNvSpPr>
          <p:nvPr>
            <p:ph type="ftr" sz="quarter" idx="11"/>
          </p:nvPr>
        </p:nvSpPr>
        <p:spPr/>
        <p:txBody>
          <a:bodyPr/>
          <a:lstStyle>
            <a:extLst/>
          </a:lstStyle>
          <a:p>
            <a:endParaRPr lang="it-IT">
              <a:solidFill>
                <a:prstClr val="black"/>
              </a:solidFill>
            </a:endParaRPr>
          </a:p>
        </p:txBody>
      </p:sp>
      <p:sp>
        <p:nvSpPr>
          <p:cNvPr id="4" name="Segnaposto numero diapositiva 3"/>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76026418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3622383706"/>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8" name="Segnaposto piè di pagina 7"/>
          <p:cNvSpPr>
            <a:spLocks noGrp="1"/>
          </p:cNvSpPr>
          <p:nvPr>
            <p:ph type="ftr" sz="quarter" idx="11"/>
          </p:nvPr>
        </p:nvSpPr>
        <p:spPr/>
        <p:txBody>
          <a:bodyPr/>
          <a:lstStyle>
            <a:extLst/>
          </a:lstStyle>
          <a:p>
            <a:endParaRPr lang="it-IT">
              <a:solidFill>
                <a:prstClr val="black"/>
              </a:solidFill>
            </a:endParaRPr>
          </a:p>
        </p:txBody>
      </p:sp>
      <p:sp>
        <p:nvSpPr>
          <p:cNvPr id="9" name="Segnaposto numero diapositiva 8"/>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50495732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4" name="Segnaposto piè di pagina 3"/>
          <p:cNvSpPr>
            <a:spLocks noGrp="1"/>
          </p:cNvSpPr>
          <p:nvPr>
            <p:ph type="ftr" sz="quarter" idx="11"/>
          </p:nvPr>
        </p:nvSpPr>
        <p:spPr/>
        <p:txBody>
          <a:bodyPr/>
          <a:lstStyle>
            <a:extLst/>
          </a:lstStyle>
          <a:p>
            <a:endParaRPr lang="it-IT">
              <a:solidFill>
                <a:prstClr val="black"/>
              </a:solidFill>
            </a:endParaRPr>
          </a:p>
        </p:txBody>
      </p:sp>
      <p:sp>
        <p:nvSpPr>
          <p:cNvPr id="5" name="Segnaposto numero diapositiva 4"/>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229370563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3" name="Segnaposto piè di pagina 2"/>
          <p:cNvSpPr>
            <a:spLocks noGrp="1"/>
          </p:cNvSpPr>
          <p:nvPr>
            <p:ph type="ftr" sz="quarter" idx="11"/>
          </p:nvPr>
        </p:nvSpPr>
        <p:spPr/>
        <p:txBody>
          <a:bodyPr/>
          <a:lstStyle>
            <a:extLst/>
          </a:lstStyle>
          <a:p>
            <a:endParaRPr lang="it-IT">
              <a:solidFill>
                <a:prstClr val="black"/>
              </a:solidFill>
            </a:endParaRPr>
          </a:p>
        </p:txBody>
      </p:sp>
      <p:sp>
        <p:nvSpPr>
          <p:cNvPr id="4" name="Segnaposto numero diapositiva 3"/>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75016837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79334038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76990590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10099651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55775182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449A00C8-B4D3-4D33-A3F5-83CFBE4EBF18}" type="datetimeFigureOut">
              <a:rPr lang="it-IT" smtClean="0"/>
              <a:pPr/>
              <a:t>29/10/2015</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solidFill>
                <a:srgbClr val="94B6D2">
                  <a:tint val="20000"/>
                </a:srgbClr>
              </a:solidFill>
            </a:endParaRPr>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9C4F5770-43D4-4545-9D26-894AB58EA8E1}" type="slidenum">
              <a:rPr lang="it-IT" smtClean="0"/>
              <a:pPr/>
              <a:t>‹N›</a:t>
            </a:fld>
            <a:endParaRPr lang="it-IT"/>
          </a:p>
        </p:txBody>
      </p:sp>
    </p:spTree>
    <p:extLst>
      <p:ext uri="{BB962C8B-B14F-4D97-AF65-F5344CB8AC3E}">
        <p14:creationId xmlns:p14="http://schemas.microsoft.com/office/powerpoint/2010/main" val="123267908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72667336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97921706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2733380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1384235944"/>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8" name="Segnaposto piè di pagina 7"/>
          <p:cNvSpPr>
            <a:spLocks noGrp="1"/>
          </p:cNvSpPr>
          <p:nvPr>
            <p:ph type="ftr" sz="quarter" idx="11"/>
          </p:nvPr>
        </p:nvSpPr>
        <p:spPr/>
        <p:txBody>
          <a:bodyPr/>
          <a:lstStyle>
            <a:extLst/>
          </a:lstStyle>
          <a:p>
            <a:endParaRPr lang="it-IT">
              <a:solidFill>
                <a:prstClr val="black"/>
              </a:solidFill>
            </a:endParaRPr>
          </a:p>
        </p:txBody>
      </p:sp>
      <p:sp>
        <p:nvSpPr>
          <p:cNvPr id="9" name="Segnaposto numero diapositiva 8"/>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10622572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4" name="Segnaposto piè di pagina 3"/>
          <p:cNvSpPr>
            <a:spLocks noGrp="1"/>
          </p:cNvSpPr>
          <p:nvPr>
            <p:ph type="ftr" sz="quarter" idx="11"/>
          </p:nvPr>
        </p:nvSpPr>
        <p:spPr/>
        <p:txBody>
          <a:bodyPr/>
          <a:lstStyle>
            <a:extLst/>
          </a:lstStyle>
          <a:p>
            <a:endParaRPr lang="it-IT">
              <a:solidFill>
                <a:prstClr val="black"/>
              </a:solidFill>
            </a:endParaRPr>
          </a:p>
        </p:txBody>
      </p:sp>
      <p:sp>
        <p:nvSpPr>
          <p:cNvPr id="5" name="Segnaposto numero diapositiva 4"/>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189807683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3" name="Segnaposto piè di pagina 2"/>
          <p:cNvSpPr>
            <a:spLocks noGrp="1"/>
          </p:cNvSpPr>
          <p:nvPr>
            <p:ph type="ftr" sz="quarter" idx="11"/>
          </p:nvPr>
        </p:nvSpPr>
        <p:spPr/>
        <p:txBody>
          <a:bodyPr/>
          <a:lstStyle>
            <a:extLst/>
          </a:lstStyle>
          <a:p>
            <a:endParaRPr lang="it-IT">
              <a:solidFill>
                <a:prstClr val="black"/>
              </a:solidFill>
            </a:endParaRPr>
          </a:p>
        </p:txBody>
      </p:sp>
      <p:sp>
        <p:nvSpPr>
          <p:cNvPr id="4" name="Segnaposto numero diapositiva 3"/>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04927012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29992145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69475807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49254901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71016699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449A00C8-B4D3-4D33-A3F5-83CFBE4EBF18}" type="datetimeFigureOut">
              <a:rPr lang="it-IT" smtClean="0"/>
              <a:pPr/>
              <a:t>29/10/2015</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solidFill>
                <a:srgbClr val="94B6D2">
                  <a:tint val="20000"/>
                </a:srgbClr>
              </a:solidFill>
            </a:endParaRPr>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9C4F5770-43D4-4545-9D26-894AB58EA8E1}" type="slidenum">
              <a:rPr lang="it-IT" smtClean="0"/>
              <a:pPr/>
              <a:t>‹N›</a:t>
            </a:fld>
            <a:endParaRPr lang="it-IT"/>
          </a:p>
        </p:txBody>
      </p:sp>
    </p:spTree>
    <p:extLst>
      <p:ext uri="{BB962C8B-B14F-4D97-AF65-F5344CB8AC3E}">
        <p14:creationId xmlns:p14="http://schemas.microsoft.com/office/powerpoint/2010/main" val="1056591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136267643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08242864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683801783"/>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97059497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480461677"/>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8" name="Segnaposto piè di pagina 7"/>
          <p:cNvSpPr>
            <a:spLocks noGrp="1"/>
          </p:cNvSpPr>
          <p:nvPr>
            <p:ph type="ftr" sz="quarter" idx="11"/>
          </p:nvPr>
        </p:nvSpPr>
        <p:spPr/>
        <p:txBody>
          <a:bodyPr/>
          <a:lstStyle>
            <a:extLst/>
          </a:lstStyle>
          <a:p>
            <a:endParaRPr lang="it-IT">
              <a:solidFill>
                <a:prstClr val="black"/>
              </a:solidFill>
            </a:endParaRPr>
          </a:p>
        </p:txBody>
      </p:sp>
      <p:sp>
        <p:nvSpPr>
          <p:cNvPr id="9" name="Segnaposto numero diapositiva 8"/>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425954450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4" name="Segnaposto piè di pagina 3"/>
          <p:cNvSpPr>
            <a:spLocks noGrp="1"/>
          </p:cNvSpPr>
          <p:nvPr>
            <p:ph type="ftr" sz="quarter" idx="11"/>
          </p:nvPr>
        </p:nvSpPr>
        <p:spPr/>
        <p:txBody>
          <a:bodyPr/>
          <a:lstStyle>
            <a:extLst/>
          </a:lstStyle>
          <a:p>
            <a:endParaRPr lang="it-IT">
              <a:solidFill>
                <a:prstClr val="black"/>
              </a:solidFill>
            </a:endParaRPr>
          </a:p>
        </p:txBody>
      </p:sp>
      <p:sp>
        <p:nvSpPr>
          <p:cNvPr id="5" name="Segnaposto numero diapositiva 4"/>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77462277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3" name="Segnaposto piè di pagina 2"/>
          <p:cNvSpPr>
            <a:spLocks noGrp="1"/>
          </p:cNvSpPr>
          <p:nvPr>
            <p:ph type="ftr" sz="quarter" idx="11"/>
          </p:nvPr>
        </p:nvSpPr>
        <p:spPr/>
        <p:txBody>
          <a:bodyPr/>
          <a:lstStyle>
            <a:extLst/>
          </a:lstStyle>
          <a:p>
            <a:endParaRPr lang="it-IT">
              <a:solidFill>
                <a:prstClr val="black"/>
              </a:solidFill>
            </a:endParaRPr>
          </a:p>
        </p:txBody>
      </p:sp>
      <p:sp>
        <p:nvSpPr>
          <p:cNvPr id="4" name="Segnaposto numero diapositiva 3"/>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7728466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3123303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66624726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05826174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571970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46142279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449A00C8-B4D3-4D33-A3F5-83CFBE4EBF18}" type="datetimeFigureOut">
              <a:rPr lang="it-IT" smtClean="0"/>
              <a:pPr/>
              <a:t>29/10/2015</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solidFill>
                <a:srgbClr val="94B6D2">
                  <a:tint val="20000"/>
                </a:srgbClr>
              </a:solidFill>
            </a:endParaRPr>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9C4F5770-43D4-4545-9D26-894AB58EA8E1}" type="slidenum">
              <a:rPr lang="it-IT" smtClean="0"/>
              <a:pPr/>
              <a:t>‹N›</a:t>
            </a:fld>
            <a:endParaRPr lang="it-IT"/>
          </a:p>
        </p:txBody>
      </p:sp>
    </p:spTree>
    <p:extLst>
      <p:ext uri="{BB962C8B-B14F-4D97-AF65-F5344CB8AC3E}">
        <p14:creationId xmlns:p14="http://schemas.microsoft.com/office/powerpoint/2010/main" val="417475818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641663628"/>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55499752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3115911263"/>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8" name="Segnaposto piè di pagina 7"/>
          <p:cNvSpPr>
            <a:spLocks noGrp="1"/>
          </p:cNvSpPr>
          <p:nvPr>
            <p:ph type="ftr" sz="quarter" idx="11"/>
          </p:nvPr>
        </p:nvSpPr>
        <p:spPr/>
        <p:txBody>
          <a:bodyPr/>
          <a:lstStyle>
            <a:extLst/>
          </a:lstStyle>
          <a:p>
            <a:endParaRPr lang="it-IT">
              <a:solidFill>
                <a:prstClr val="black"/>
              </a:solidFill>
            </a:endParaRPr>
          </a:p>
        </p:txBody>
      </p:sp>
      <p:sp>
        <p:nvSpPr>
          <p:cNvPr id="9" name="Segnaposto numero diapositiva 8"/>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70577163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4" name="Segnaposto piè di pagina 3"/>
          <p:cNvSpPr>
            <a:spLocks noGrp="1"/>
          </p:cNvSpPr>
          <p:nvPr>
            <p:ph type="ftr" sz="quarter" idx="11"/>
          </p:nvPr>
        </p:nvSpPr>
        <p:spPr/>
        <p:txBody>
          <a:bodyPr/>
          <a:lstStyle>
            <a:extLst/>
          </a:lstStyle>
          <a:p>
            <a:endParaRPr lang="it-IT">
              <a:solidFill>
                <a:prstClr val="black"/>
              </a:solidFill>
            </a:endParaRPr>
          </a:p>
        </p:txBody>
      </p:sp>
      <p:sp>
        <p:nvSpPr>
          <p:cNvPr id="5" name="Segnaposto numero diapositiva 4"/>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297760076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3" name="Segnaposto piè di pagina 2"/>
          <p:cNvSpPr>
            <a:spLocks noGrp="1"/>
          </p:cNvSpPr>
          <p:nvPr>
            <p:ph type="ftr" sz="quarter" idx="11"/>
          </p:nvPr>
        </p:nvSpPr>
        <p:spPr/>
        <p:txBody>
          <a:bodyPr/>
          <a:lstStyle>
            <a:extLst/>
          </a:lstStyle>
          <a:p>
            <a:endParaRPr lang="it-IT">
              <a:solidFill>
                <a:prstClr val="black"/>
              </a:solidFill>
            </a:endParaRPr>
          </a:p>
        </p:txBody>
      </p:sp>
      <p:sp>
        <p:nvSpPr>
          <p:cNvPr id="4" name="Segnaposto numero diapositiva 3"/>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44305772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45982703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14894668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60696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85253530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2826764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449A00C8-B4D3-4D33-A3F5-83CFBE4EBF18}" type="datetimeFigureOut">
              <a:rPr lang="it-IT" smtClean="0"/>
              <a:pPr/>
              <a:t>29/10/2015</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solidFill>
                <a:srgbClr val="94B6D2">
                  <a:tint val="20000"/>
                </a:srgbClr>
              </a:solidFill>
            </a:endParaRPr>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9C4F5770-43D4-4545-9D26-894AB58EA8E1}" type="slidenum">
              <a:rPr lang="it-IT" smtClean="0"/>
              <a:pPr/>
              <a:t>‹N›</a:t>
            </a:fld>
            <a:endParaRPr lang="it-IT"/>
          </a:p>
        </p:txBody>
      </p:sp>
    </p:spTree>
    <p:extLst>
      <p:ext uri="{BB962C8B-B14F-4D97-AF65-F5344CB8AC3E}">
        <p14:creationId xmlns:p14="http://schemas.microsoft.com/office/powerpoint/2010/main" val="214448702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360844590"/>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19571450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3364920965"/>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8" name="Segnaposto piè di pagina 7"/>
          <p:cNvSpPr>
            <a:spLocks noGrp="1"/>
          </p:cNvSpPr>
          <p:nvPr>
            <p:ph type="ftr" sz="quarter" idx="11"/>
          </p:nvPr>
        </p:nvSpPr>
        <p:spPr/>
        <p:txBody>
          <a:bodyPr/>
          <a:lstStyle>
            <a:extLst/>
          </a:lstStyle>
          <a:p>
            <a:endParaRPr lang="it-IT">
              <a:solidFill>
                <a:prstClr val="black"/>
              </a:solidFill>
            </a:endParaRPr>
          </a:p>
        </p:txBody>
      </p:sp>
      <p:sp>
        <p:nvSpPr>
          <p:cNvPr id="9" name="Segnaposto numero diapositiva 8"/>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404977727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4" name="Segnaposto piè di pagina 3"/>
          <p:cNvSpPr>
            <a:spLocks noGrp="1"/>
          </p:cNvSpPr>
          <p:nvPr>
            <p:ph type="ftr" sz="quarter" idx="11"/>
          </p:nvPr>
        </p:nvSpPr>
        <p:spPr/>
        <p:txBody>
          <a:bodyPr/>
          <a:lstStyle>
            <a:extLst/>
          </a:lstStyle>
          <a:p>
            <a:endParaRPr lang="it-IT">
              <a:solidFill>
                <a:prstClr val="black"/>
              </a:solidFill>
            </a:endParaRPr>
          </a:p>
        </p:txBody>
      </p:sp>
      <p:sp>
        <p:nvSpPr>
          <p:cNvPr id="5" name="Segnaposto numero diapositiva 4"/>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86185347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3" name="Segnaposto piè di pagina 2"/>
          <p:cNvSpPr>
            <a:spLocks noGrp="1"/>
          </p:cNvSpPr>
          <p:nvPr>
            <p:ph type="ftr" sz="quarter" idx="11"/>
          </p:nvPr>
        </p:nvSpPr>
        <p:spPr/>
        <p:txBody>
          <a:bodyPr/>
          <a:lstStyle>
            <a:extLst/>
          </a:lstStyle>
          <a:p>
            <a:endParaRPr lang="it-IT">
              <a:solidFill>
                <a:prstClr val="black"/>
              </a:solidFill>
            </a:endParaRPr>
          </a:p>
        </p:txBody>
      </p:sp>
      <p:sp>
        <p:nvSpPr>
          <p:cNvPr id="4" name="Segnaposto numero diapositiva 3"/>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67174821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72673694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140029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449A00C8-B4D3-4D33-A3F5-83CFBE4EBF18}" type="datetimeFigureOut">
              <a:rPr lang="it-IT" smtClean="0"/>
              <a:pPr/>
              <a:t>29/10/2015</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solidFill>
                <a:srgbClr val="94B6D2">
                  <a:tint val="20000"/>
                </a:srgbClr>
              </a:solidFill>
            </a:endParaRPr>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9C4F5770-43D4-4545-9D26-894AB58EA8E1}" type="slidenum">
              <a:rPr lang="it-IT" smtClean="0"/>
              <a:pPr/>
              <a:t>‹N›</a:t>
            </a:fld>
            <a:endParaRPr lang="it-IT"/>
          </a:p>
        </p:txBody>
      </p:sp>
    </p:spTree>
    <p:extLst>
      <p:ext uri="{BB962C8B-B14F-4D97-AF65-F5344CB8AC3E}">
        <p14:creationId xmlns:p14="http://schemas.microsoft.com/office/powerpoint/2010/main" val="165328443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99453285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3957408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449A00C8-B4D3-4D33-A3F5-83CFBE4EBF18}" type="datetimeFigureOut">
              <a:rPr lang="it-IT" smtClean="0"/>
              <a:pPr/>
              <a:t>29/10/2015</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solidFill>
                <a:srgbClr val="94B6D2">
                  <a:tint val="20000"/>
                </a:srgbClr>
              </a:solidFill>
            </a:endParaRPr>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9C4F5770-43D4-4545-9D26-894AB58EA8E1}" type="slidenum">
              <a:rPr lang="it-IT" smtClean="0"/>
              <a:pPr/>
              <a:t>‹N›</a:t>
            </a:fld>
            <a:endParaRPr lang="it-IT"/>
          </a:p>
        </p:txBody>
      </p:sp>
    </p:spTree>
    <p:extLst>
      <p:ext uri="{BB962C8B-B14F-4D97-AF65-F5344CB8AC3E}">
        <p14:creationId xmlns:p14="http://schemas.microsoft.com/office/powerpoint/2010/main" val="254597575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4236290735"/>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91974830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3014064623"/>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8" name="Segnaposto piè di pagina 7"/>
          <p:cNvSpPr>
            <a:spLocks noGrp="1"/>
          </p:cNvSpPr>
          <p:nvPr>
            <p:ph type="ftr" sz="quarter" idx="11"/>
          </p:nvPr>
        </p:nvSpPr>
        <p:spPr/>
        <p:txBody>
          <a:bodyPr/>
          <a:lstStyle>
            <a:extLst/>
          </a:lstStyle>
          <a:p>
            <a:endParaRPr lang="it-IT">
              <a:solidFill>
                <a:prstClr val="black"/>
              </a:solidFill>
            </a:endParaRPr>
          </a:p>
        </p:txBody>
      </p:sp>
      <p:sp>
        <p:nvSpPr>
          <p:cNvPr id="9" name="Segnaposto numero diapositiva 8"/>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38364421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4" name="Segnaposto piè di pagina 3"/>
          <p:cNvSpPr>
            <a:spLocks noGrp="1"/>
          </p:cNvSpPr>
          <p:nvPr>
            <p:ph type="ftr" sz="quarter" idx="11"/>
          </p:nvPr>
        </p:nvSpPr>
        <p:spPr/>
        <p:txBody>
          <a:bodyPr/>
          <a:lstStyle>
            <a:extLst/>
          </a:lstStyle>
          <a:p>
            <a:endParaRPr lang="it-IT">
              <a:solidFill>
                <a:prstClr val="black"/>
              </a:solidFill>
            </a:endParaRPr>
          </a:p>
        </p:txBody>
      </p:sp>
      <p:sp>
        <p:nvSpPr>
          <p:cNvPr id="5" name="Segnaposto numero diapositiva 4"/>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117661902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3" name="Segnaposto piè di pagina 2"/>
          <p:cNvSpPr>
            <a:spLocks noGrp="1"/>
          </p:cNvSpPr>
          <p:nvPr>
            <p:ph type="ftr" sz="quarter" idx="11"/>
          </p:nvPr>
        </p:nvSpPr>
        <p:spPr/>
        <p:txBody>
          <a:bodyPr/>
          <a:lstStyle>
            <a:extLst/>
          </a:lstStyle>
          <a:p>
            <a:endParaRPr lang="it-IT">
              <a:solidFill>
                <a:prstClr val="black"/>
              </a:solidFill>
            </a:endParaRPr>
          </a:p>
        </p:txBody>
      </p:sp>
      <p:sp>
        <p:nvSpPr>
          <p:cNvPr id="4" name="Segnaposto numero diapositiva 3"/>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93031237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4082570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3860775547"/>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6774927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3400081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20066050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449A00C8-B4D3-4D33-A3F5-83CFBE4EBF18}" type="datetimeFigureOut">
              <a:rPr lang="it-IT" smtClean="0"/>
              <a:pPr/>
              <a:t>29/10/2015</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solidFill>
                <a:srgbClr val="94B6D2">
                  <a:tint val="20000"/>
                </a:srgbClr>
              </a:solidFill>
            </a:endParaRPr>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9C4F5770-43D4-4545-9D26-894AB58EA8E1}" type="slidenum">
              <a:rPr lang="it-IT" smtClean="0"/>
              <a:pPr/>
              <a:t>‹N›</a:t>
            </a:fld>
            <a:endParaRPr lang="it-IT"/>
          </a:p>
        </p:txBody>
      </p:sp>
    </p:spTree>
    <p:extLst>
      <p:ext uri="{BB962C8B-B14F-4D97-AF65-F5344CB8AC3E}">
        <p14:creationId xmlns:p14="http://schemas.microsoft.com/office/powerpoint/2010/main" val="387417423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2128418907"/>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82475562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1534778441"/>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8" name="Segnaposto piè di pagina 7"/>
          <p:cNvSpPr>
            <a:spLocks noGrp="1"/>
          </p:cNvSpPr>
          <p:nvPr>
            <p:ph type="ftr" sz="quarter" idx="11"/>
          </p:nvPr>
        </p:nvSpPr>
        <p:spPr/>
        <p:txBody>
          <a:bodyPr/>
          <a:lstStyle>
            <a:extLst/>
          </a:lstStyle>
          <a:p>
            <a:endParaRPr lang="it-IT">
              <a:solidFill>
                <a:prstClr val="black"/>
              </a:solidFill>
            </a:endParaRPr>
          </a:p>
        </p:txBody>
      </p:sp>
      <p:sp>
        <p:nvSpPr>
          <p:cNvPr id="9" name="Segnaposto numero diapositiva 8"/>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15447458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4" name="Segnaposto piè di pagina 3"/>
          <p:cNvSpPr>
            <a:spLocks noGrp="1"/>
          </p:cNvSpPr>
          <p:nvPr>
            <p:ph type="ftr" sz="quarter" idx="11"/>
          </p:nvPr>
        </p:nvSpPr>
        <p:spPr/>
        <p:txBody>
          <a:bodyPr/>
          <a:lstStyle>
            <a:extLst/>
          </a:lstStyle>
          <a:p>
            <a:endParaRPr lang="it-IT">
              <a:solidFill>
                <a:prstClr val="black"/>
              </a:solidFill>
            </a:endParaRPr>
          </a:p>
        </p:txBody>
      </p:sp>
      <p:sp>
        <p:nvSpPr>
          <p:cNvPr id="5" name="Segnaposto numero diapositiva 4"/>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26739967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3" name="Segnaposto piè di pagina 2"/>
          <p:cNvSpPr>
            <a:spLocks noGrp="1"/>
          </p:cNvSpPr>
          <p:nvPr>
            <p:ph type="ftr" sz="quarter" idx="11"/>
          </p:nvPr>
        </p:nvSpPr>
        <p:spPr/>
        <p:txBody>
          <a:bodyPr/>
          <a:lstStyle>
            <a:extLst/>
          </a:lstStyle>
          <a:p>
            <a:endParaRPr lang="it-IT">
              <a:solidFill>
                <a:prstClr val="black"/>
              </a:solidFill>
            </a:endParaRPr>
          </a:p>
        </p:txBody>
      </p:sp>
      <p:sp>
        <p:nvSpPr>
          <p:cNvPr id="4" name="Segnaposto numero diapositiva 3"/>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559041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65361627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28971431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54209181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97574891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88961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196394627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8" name="Segnaposto piè di pagina 7"/>
          <p:cNvSpPr>
            <a:spLocks noGrp="1"/>
          </p:cNvSpPr>
          <p:nvPr>
            <p:ph type="ftr" sz="quarter" idx="11"/>
          </p:nvPr>
        </p:nvSpPr>
        <p:spPr/>
        <p:txBody>
          <a:bodyPr/>
          <a:lstStyle>
            <a:extLst/>
          </a:lstStyle>
          <a:p>
            <a:endParaRPr lang="it-IT">
              <a:solidFill>
                <a:prstClr val="black"/>
              </a:solidFill>
            </a:endParaRPr>
          </a:p>
        </p:txBody>
      </p:sp>
      <p:sp>
        <p:nvSpPr>
          <p:cNvPr id="9" name="Segnaposto numero diapositiva 8"/>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781936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4" name="Segnaposto piè di pagina 3"/>
          <p:cNvSpPr>
            <a:spLocks noGrp="1"/>
          </p:cNvSpPr>
          <p:nvPr>
            <p:ph type="ftr" sz="quarter" idx="11"/>
          </p:nvPr>
        </p:nvSpPr>
        <p:spPr/>
        <p:txBody>
          <a:bodyPr/>
          <a:lstStyle>
            <a:extLst/>
          </a:lstStyle>
          <a:p>
            <a:endParaRPr lang="it-IT">
              <a:solidFill>
                <a:prstClr val="black"/>
              </a:solidFill>
            </a:endParaRPr>
          </a:p>
        </p:txBody>
      </p:sp>
      <p:sp>
        <p:nvSpPr>
          <p:cNvPr id="5" name="Segnaposto numero diapositiva 4"/>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4577018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3" name="Segnaposto piè di pagina 2"/>
          <p:cNvSpPr>
            <a:spLocks noGrp="1"/>
          </p:cNvSpPr>
          <p:nvPr>
            <p:ph type="ftr" sz="quarter" idx="11"/>
          </p:nvPr>
        </p:nvSpPr>
        <p:spPr/>
        <p:txBody>
          <a:bodyPr/>
          <a:lstStyle>
            <a:extLst/>
          </a:lstStyle>
          <a:p>
            <a:endParaRPr lang="it-IT">
              <a:solidFill>
                <a:prstClr val="black"/>
              </a:solidFill>
            </a:endParaRPr>
          </a:p>
        </p:txBody>
      </p:sp>
      <p:sp>
        <p:nvSpPr>
          <p:cNvPr id="4" name="Segnaposto numero diapositiva 3"/>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895471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657135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455523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3290836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4610259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0074974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449A00C8-B4D3-4D33-A3F5-83CFBE4EBF18}" type="datetimeFigureOut">
              <a:rPr lang="it-IT" smtClean="0"/>
              <a:pPr/>
              <a:t>29/10/2015</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solidFill>
                <a:srgbClr val="94B6D2">
                  <a:tint val="20000"/>
                </a:srgbClr>
              </a:solidFill>
            </a:endParaRPr>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9C4F5770-43D4-4545-9D26-894AB58EA8E1}" type="slidenum">
              <a:rPr lang="it-IT" smtClean="0"/>
              <a:pPr/>
              <a:t>‹N›</a:t>
            </a:fld>
            <a:endParaRPr lang="it-IT"/>
          </a:p>
        </p:txBody>
      </p:sp>
    </p:spTree>
    <p:extLst>
      <p:ext uri="{BB962C8B-B14F-4D97-AF65-F5344CB8AC3E}">
        <p14:creationId xmlns:p14="http://schemas.microsoft.com/office/powerpoint/2010/main" val="33922276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50174035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2344911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265854653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8" name="Segnaposto piè di pagina 7"/>
          <p:cNvSpPr>
            <a:spLocks noGrp="1"/>
          </p:cNvSpPr>
          <p:nvPr>
            <p:ph type="ftr" sz="quarter" idx="11"/>
          </p:nvPr>
        </p:nvSpPr>
        <p:spPr/>
        <p:txBody>
          <a:bodyPr/>
          <a:lstStyle>
            <a:extLst/>
          </a:lstStyle>
          <a:p>
            <a:endParaRPr lang="it-IT">
              <a:solidFill>
                <a:prstClr val="black"/>
              </a:solidFill>
            </a:endParaRPr>
          </a:p>
        </p:txBody>
      </p:sp>
      <p:sp>
        <p:nvSpPr>
          <p:cNvPr id="9" name="Segnaposto numero diapositiva 8"/>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946165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4" name="Segnaposto piè di pagina 3"/>
          <p:cNvSpPr>
            <a:spLocks noGrp="1"/>
          </p:cNvSpPr>
          <p:nvPr>
            <p:ph type="ftr" sz="quarter" idx="11"/>
          </p:nvPr>
        </p:nvSpPr>
        <p:spPr/>
        <p:txBody>
          <a:bodyPr/>
          <a:lstStyle>
            <a:extLst/>
          </a:lstStyle>
          <a:p>
            <a:endParaRPr lang="it-IT">
              <a:solidFill>
                <a:prstClr val="black"/>
              </a:solidFill>
            </a:endParaRPr>
          </a:p>
        </p:txBody>
      </p:sp>
      <p:sp>
        <p:nvSpPr>
          <p:cNvPr id="5" name="Segnaposto numero diapositiva 4"/>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2314626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280249618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3" name="Segnaposto piè di pagina 2"/>
          <p:cNvSpPr>
            <a:spLocks noGrp="1"/>
          </p:cNvSpPr>
          <p:nvPr>
            <p:ph type="ftr" sz="quarter" idx="11"/>
          </p:nvPr>
        </p:nvSpPr>
        <p:spPr/>
        <p:txBody>
          <a:bodyPr/>
          <a:lstStyle>
            <a:extLst/>
          </a:lstStyle>
          <a:p>
            <a:endParaRPr lang="it-IT">
              <a:solidFill>
                <a:prstClr val="black"/>
              </a:solidFill>
            </a:endParaRPr>
          </a:p>
        </p:txBody>
      </p:sp>
      <p:sp>
        <p:nvSpPr>
          <p:cNvPr id="4" name="Segnaposto numero diapositiva 3"/>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185662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598891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1675067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9140858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0228576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449A00C8-B4D3-4D33-A3F5-83CFBE4EBF18}" type="datetimeFigureOut">
              <a:rPr lang="it-IT" smtClean="0"/>
              <a:pPr/>
              <a:t>29/10/2015</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solidFill>
                <a:srgbClr val="94B6D2">
                  <a:tint val="20000"/>
                </a:srgbClr>
              </a:solidFill>
            </a:endParaRPr>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9C4F5770-43D4-4545-9D26-894AB58EA8E1}" type="slidenum">
              <a:rPr lang="it-IT" smtClean="0"/>
              <a:pPr/>
              <a:t>‹N›</a:t>
            </a:fld>
            <a:endParaRPr lang="it-IT"/>
          </a:p>
        </p:txBody>
      </p:sp>
    </p:spTree>
    <p:extLst>
      <p:ext uri="{BB962C8B-B14F-4D97-AF65-F5344CB8AC3E}">
        <p14:creationId xmlns:p14="http://schemas.microsoft.com/office/powerpoint/2010/main" val="20217244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203084839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7091004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239430892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8" name="Segnaposto piè di pagina 7"/>
          <p:cNvSpPr>
            <a:spLocks noGrp="1"/>
          </p:cNvSpPr>
          <p:nvPr>
            <p:ph type="ftr" sz="quarter" idx="11"/>
          </p:nvPr>
        </p:nvSpPr>
        <p:spPr/>
        <p:txBody>
          <a:bodyPr/>
          <a:lstStyle>
            <a:extLst/>
          </a:lstStyle>
          <a:p>
            <a:endParaRPr lang="it-IT">
              <a:solidFill>
                <a:prstClr val="black"/>
              </a:solidFill>
            </a:endParaRPr>
          </a:p>
        </p:txBody>
      </p:sp>
      <p:sp>
        <p:nvSpPr>
          <p:cNvPr id="9" name="Segnaposto numero diapositiva 8"/>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7175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8" name="Segnaposto piè di pagina 7"/>
          <p:cNvSpPr>
            <a:spLocks noGrp="1"/>
          </p:cNvSpPr>
          <p:nvPr>
            <p:ph type="ftr" sz="quarter" idx="11"/>
          </p:nvPr>
        </p:nvSpPr>
        <p:spPr/>
        <p:txBody>
          <a:bodyPr/>
          <a:lstStyle>
            <a:extLst/>
          </a:lstStyle>
          <a:p>
            <a:endParaRPr lang="it-IT">
              <a:solidFill>
                <a:prstClr val="black"/>
              </a:solidFill>
            </a:endParaRPr>
          </a:p>
        </p:txBody>
      </p:sp>
      <p:sp>
        <p:nvSpPr>
          <p:cNvPr id="9" name="Segnaposto numero diapositiva 8"/>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0452415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4" name="Segnaposto piè di pagina 3"/>
          <p:cNvSpPr>
            <a:spLocks noGrp="1"/>
          </p:cNvSpPr>
          <p:nvPr>
            <p:ph type="ftr" sz="quarter" idx="11"/>
          </p:nvPr>
        </p:nvSpPr>
        <p:spPr/>
        <p:txBody>
          <a:bodyPr/>
          <a:lstStyle>
            <a:extLst/>
          </a:lstStyle>
          <a:p>
            <a:endParaRPr lang="it-IT">
              <a:solidFill>
                <a:prstClr val="black"/>
              </a:solidFill>
            </a:endParaRPr>
          </a:p>
        </p:txBody>
      </p:sp>
      <p:sp>
        <p:nvSpPr>
          <p:cNvPr id="5" name="Segnaposto numero diapositiva 4"/>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33277717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3" name="Segnaposto piè di pagina 2"/>
          <p:cNvSpPr>
            <a:spLocks noGrp="1"/>
          </p:cNvSpPr>
          <p:nvPr>
            <p:ph type="ftr" sz="quarter" idx="11"/>
          </p:nvPr>
        </p:nvSpPr>
        <p:spPr/>
        <p:txBody>
          <a:bodyPr/>
          <a:lstStyle>
            <a:extLst/>
          </a:lstStyle>
          <a:p>
            <a:endParaRPr lang="it-IT">
              <a:solidFill>
                <a:prstClr val="black"/>
              </a:solidFill>
            </a:endParaRPr>
          </a:p>
        </p:txBody>
      </p:sp>
      <p:sp>
        <p:nvSpPr>
          <p:cNvPr id="4" name="Segnaposto numero diapositiva 3"/>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40486236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2669158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8857881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7686104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8645850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449A00C8-B4D3-4D33-A3F5-83CFBE4EBF18}" type="datetimeFigureOut">
              <a:rPr lang="it-IT" smtClean="0"/>
              <a:pPr/>
              <a:t>29/10/2015</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solidFill>
                <a:srgbClr val="94B6D2">
                  <a:tint val="20000"/>
                </a:srgbClr>
              </a:solidFill>
            </a:endParaRPr>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9C4F5770-43D4-4545-9D26-894AB58EA8E1}" type="slidenum">
              <a:rPr lang="it-IT" smtClean="0"/>
              <a:pPr/>
              <a:t>‹N›</a:t>
            </a:fld>
            <a:endParaRPr lang="it-IT"/>
          </a:p>
        </p:txBody>
      </p:sp>
    </p:spTree>
    <p:extLst>
      <p:ext uri="{BB962C8B-B14F-4D97-AF65-F5344CB8AC3E}">
        <p14:creationId xmlns:p14="http://schemas.microsoft.com/office/powerpoint/2010/main" val="37279538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31682721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0953018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2537171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4" name="Segnaposto piè di pagina 3"/>
          <p:cNvSpPr>
            <a:spLocks noGrp="1"/>
          </p:cNvSpPr>
          <p:nvPr>
            <p:ph type="ftr" sz="quarter" idx="11"/>
          </p:nvPr>
        </p:nvSpPr>
        <p:spPr/>
        <p:txBody>
          <a:bodyPr/>
          <a:lstStyle>
            <a:extLst/>
          </a:lstStyle>
          <a:p>
            <a:endParaRPr lang="it-IT">
              <a:solidFill>
                <a:prstClr val="black"/>
              </a:solidFill>
            </a:endParaRPr>
          </a:p>
        </p:txBody>
      </p:sp>
      <p:sp>
        <p:nvSpPr>
          <p:cNvPr id="5" name="Segnaposto numero diapositiva 4"/>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28316965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8" name="Segnaposto piè di pagina 7"/>
          <p:cNvSpPr>
            <a:spLocks noGrp="1"/>
          </p:cNvSpPr>
          <p:nvPr>
            <p:ph type="ftr" sz="quarter" idx="11"/>
          </p:nvPr>
        </p:nvSpPr>
        <p:spPr/>
        <p:txBody>
          <a:bodyPr/>
          <a:lstStyle>
            <a:extLst/>
          </a:lstStyle>
          <a:p>
            <a:endParaRPr lang="it-IT">
              <a:solidFill>
                <a:prstClr val="black"/>
              </a:solidFill>
            </a:endParaRPr>
          </a:p>
        </p:txBody>
      </p:sp>
      <p:sp>
        <p:nvSpPr>
          <p:cNvPr id="9" name="Segnaposto numero diapositiva 8"/>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4015257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4" name="Segnaposto piè di pagina 3"/>
          <p:cNvSpPr>
            <a:spLocks noGrp="1"/>
          </p:cNvSpPr>
          <p:nvPr>
            <p:ph type="ftr" sz="quarter" idx="11"/>
          </p:nvPr>
        </p:nvSpPr>
        <p:spPr/>
        <p:txBody>
          <a:bodyPr/>
          <a:lstStyle>
            <a:extLst/>
          </a:lstStyle>
          <a:p>
            <a:endParaRPr lang="it-IT">
              <a:solidFill>
                <a:prstClr val="black"/>
              </a:solidFill>
            </a:endParaRPr>
          </a:p>
        </p:txBody>
      </p:sp>
      <p:sp>
        <p:nvSpPr>
          <p:cNvPr id="5" name="Segnaposto numero diapositiva 4"/>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31153471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3" name="Segnaposto piè di pagina 2"/>
          <p:cNvSpPr>
            <a:spLocks noGrp="1"/>
          </p:cNvSpPr>
          <p:nvPr>
            <p:ph type="ftr" sz="quarter" idx="11"/>
          </p:nvPr>
        </p:nvSpPr>
        <p:spPr/>
        <p:txBody>
          <a:bodyPr/>
          <a:lstStyle>
            <a:extLst/>
          </a:lstStyle>
          <a:p>
            <a:endParaRPr lang="it-IT">
              <a:solidFill>
                <a:prstClr val="black"/>
              </a:solidFill>
            </a:endParaRPr>
          </a:p>
        </p:txBody>
      </p:sp>
      <p:sp>
        <p:nvSpPr>
          <p:cNvPr id="4" name="Segnaposto numero diapositiva 3"/>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6129986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1753325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7799889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9770250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2110249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449A00C8-B4D3-4D33-A3F5-83CFBE4EBF18}" type="datetimeFigureOut">
              <a:rPr lang="it-IT" smtClean="0"/>
              <a:pPr/>
              <a:t>29/10/2015</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solidFill>
                <a:srgbClr val="94B6D2">
                  <a:tint val="20000"/>
                </a:srgbClr>
              </a:solidFill>
            </a:endParaRPr>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9C4F5770-43D4-4545-9D26-894AB58EA8E1}" type="slidenum">
              <a:rPr lang="it-IT" smtClean="0"/>
              <a:pPr/>
              <a:t>‹N›</a:t>
            </a:fld>
            <a:endParaRPr lang="it-IT"/>
          </a:p>
        </p:txBody>
      </p:sp>
    </p:spTree>
    <p:extLst>
      <p:ext uri="{BB962C8B-B14F-4D97-AF65-F5344CB8AC3E}">
        <p14:creationId xmlns:p14="http://schemas.microsoft.com/office/powerpoint/2010/main" val="16191887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213390116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21525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3" name="Segnaposto piè di pagina 2"/>
          <p:cNvSpPr>
            <a:spLocks noGrp="1"/>
          </p:cNvSpPr>
          <p:nvPr>
            <p:ph type="ftr" sz="quarter" idx="11"/>
          </p:nvPr>
        </p:nvSpPr>
        <p:spPr/>
        <p:txBody>
          <a:bodyPr/>
          <a:lstStyle>
            <a:extLst/>
          </a:lstStyle>
          <a:p>
            <a:endParaRPr lang="it-IT">
              <a:solidFill>
                <a:prstClr val="black"/>
              </a:solidFill>
            </a:endParaRPr>
          </a:p>
        </p:txBody>
      </p:sp>
      <p:sp>
        <p:nvSpPr>
          <p:cNvPr id="4" name="Segnaposto numero diapositiva 3"/>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8106782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359177060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8" name="Segnaposto piè di pagina 7"/>
          <p:cNvSpPr>
            <a:spLocks noGrp="1"/>
          </p:cNvSpPr>
          <p:nvPr>
            <p:ph type="ftr" sz="quarter" idx="11"/>
          </p:nvPr>
        </p:nvSpPr>
        <p:spPr/>
        <p:txBody>
          <a:bodyPr/>
          <a:lstStyle>
            <a:extLst/>
          </a:lstStyle>
          <a:p>
            <a:endParaRPr lang="it-IT">
              <a:solidFill>
                <a:prstClr val="black"/>
              </a:solidFill>
            </a:endParaRPr>
          </a:p>
        </p:txBody>
      </p:sp>
      <p:sp>
        <p:nvSpPr>
          <p:cNvPr id="9" name="Segnaposto numero diapositiva 8"/>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3082694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4" name="Segnaposto piè di pagina 3"/>
          <p:cNvSpPr>
            <a:spLocks noGrp="1"/>
          </p:cNvSpPr>
          <p:nvPr>
            <p:ph type="ftr" sz="quarter" idx="11"/>
          </p:nvPr>
        </p:nvSpPr>
        <p:spPr/>
        <p:txBody>
          <a:bodyPr/>
          <a:lstStyle>
            <a:extLst/>
          </a:lstStyle>
          <a:p>
            <a:endParaRPr lang="it-IT">
              <a:solidFill>
                <a:prstClr val="black"/>
              </a:solidFill>
            </a:endParaRPr>
          </a:p>
        </p:txBody>
      </p:sp>
      <p:sp>
        <p:nvSpPr>
          <p:cNvPr id="5" name="Segnaposto numero diapositiva 4"/>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14541294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3" name="Segnaposto piè di pagina 2"/>
          <p:cNvSpPr>
            <a:spLocks noGrp="1"/>
          </p:cNvSpPr>
          <p:nvPr>
            <p:ph type="ftr" sz="quarter" idx="11"/>
          </p:nvPr>
        </p:nvSpPr>
        <p:spPr/>
        <p:txBody>
          <a:bodyPr/>
          <a:lstStyle>
            <a:extLst/>
          </a:lstStyle>
          <a:p>
            <a:endParaRPr lang="it-IT">
              <a:solidFill>
                <a:prstClr val="black"/>
              </a:solidFill>
            </a:endParaRPr>
          </a:p>
        </p:txBody>
      </p:sp>
      <p:sp>
        <p:nvSpPr>
          <p:cNvPr id="4" name="Segnaposto numero diapositiva 3"/>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065497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5156510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3437190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3314511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0753074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449A00C8-B4D3-4D33-A3F5-83CFBE4EBF18}" type="datetimeFigureOut">
              <a:rPr lang="it-IT" smtClean="0"/>
              <a:pPr/>
              <a:t>29/10/2015</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solidFill>
                <a:srgbClr val="94B6D2">
                  <a:tint val="20000"/>
                </a:srgbClr>
              </a:solidFill>
            </a:endParaRPr>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9C4F5770-43D4-4545-9D26-894AB58EA8E1}" type="slidenum">
              <a:rPr lang="it-IT" smtClean="0"/>
              <a:pPr/>
              <a:t>‹N›</a:t>
            </a:fld>
            <a:endParaRPr lang="it-IT"/>
          </a:p>
        </p:txBody>
      </p:sp>
    </p:spTree>
    <p:extLst>
      <p:ext uri="{BB962C8B-B14F-4D97-AF65-F5344CB8AC3E}">
        <p14:creationId xmlns:p14="http://schemas.microsoft.com/office/powerpoint/2010/main" val="3063693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27398822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9487264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6783063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159401539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8" name="Segnaposto piè di pagina 7"/>
          <p:cNvSpPr>
            <a:spLocks noGrp="1"/>
          </p:cNvSpPr>
          <p:nvPr>
            <p:ph type="ftr" sz="quarter" idx="11"/>
          </p:nvPr>
        </p:nvSpPr>
        <p:spPr/>
        <p:txBody>
          <a:bodyPr/>
          <a:lstStyle>
            <a:extLst/>
          </a:lstStyle>
          <a:p>
            <a:endParaRPr lang="it-IT">
              <a:solidFill>
                <a:prstClr val="black"/>
              </a:solidFill>
            </a:endParaRPr>
          </a:p>
        </p:txBody>
      </p:sp>
      <p:sp>
        <p:nvSpPr>
          <p:cNvPr id="9" name="Segnaposto numero diapositiva 8"/>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6068226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4" name="Segnaposto piè di pagina 3"/>
          <p:cNvSpPr>
            <a:spLocks noGrp="1"/>
          </p:cNvSpPr>
          <p:nvPr>
            <p:ph type="ftr" sz="quarter" idx="11"/>
          </p:nvPr>
        </p:nvSpPr>
        <p:spPr/>
        <p:txBody>
          <a:bodyPr/>
          <a:lstStyle>
            <a:extLst/>
          </a:lstStyle>
          <a:p>
            <a:endParaRPr lang="it-IT">
              <a:solidFill>
                <a:prstClr val="black"/>
              </a:solidFill>
            </a:endParaRPr>
          </a:p>
        </p:txBody>
      </p:sp>
      <p:sp>
        <p:nvSpPr>
          <p:cNvPr id="5" name="Segnaposto numero diapositiva 4"/>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14683505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3" name="Segnaposto piè di pagina 2"/>
          <p:cNvSpPr>
            <a:spLocks noGrp="1"/>
          </p:cNvSpPr>
          <p:nvPr>
            <p:ph type="ftr" sz="quarter" idx="11"/>
          </p:nvPr>
        </p:nvSpPr>
        <p:spPr/>
        <p:txBody>
          <a:bodyPr/>
          <a:lstStyle>
            <a:extLst/>
          </a:lstStyle>
          <a:p>
            <a:endParaRPr lang="it-IT">
              <a:solidFill>
                <a:prstClr val="black"/>
              </a:solidFill>
            </a:endParaRPr>
          </a:p>
        </p:txBody>
      </p:sp>
      <p:sp>
        <p:nvSpPr>
          <p:cNvPr id="4" name="Segnaposto numero diapositiva 3"/>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7166311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9465681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8109806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997589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6780335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449A00C8-B4D3-4D33-A3F5-83CFBE4EBF18}" type="datetimeFigureOut">
              <a:rPr lang="it-IT" smtClean="0"/>
              <a:pPr/>
              <a:t>29/10/2015</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solidFill>
                <a:srgbClr val="94B6D2">
                  <a:tint val="20000"/>
                </a:srgbClr>
              </a:solidFill>
            </a:endParaRPr>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9C4F5770-43D4-4545-9D26-894AB58EA8E1}" type="slidenum">
              <a:rPr lang="it-IT" smtClean="0"/>
              <a:pPr/>
              <a:t>‹N›</a:t>
            </a:fld>
            <a:endParaRPr lang="it-IT"/>
          </a:p>
        </p:txBody>
      </p:sp>
    </p:spTree>
    <p:extLst>
      <p:ext uri="{BB962C8B-B14F-4D97-AF65-F5344CB8AC3E}">
        <p14:creationId xmlns:p14="http://schemas.microsoft.com/office/powerpoint/2010/main" val="3216946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1047274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3777176404"/>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6491959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143849365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8" name="Segnaposto piè di pagina 7"/>
          <p:cNvSpPr>
            <a:spLocks noGrp="1"/>
          </p:cNvSpPr>
          <p:nvPr>
            <p:ph type="ftr" sz="quarter" idx="11"/>
          </p:nvPr>
        </p:nvSpPr>
        <p:spPr/>
        <p:txBody>
          <a:bodyPr/>
          <a:lstStyle>
            <a:extLst/>
          </a:lstStyle>
          <a:p>
            <a:endParaRPr lang="it-IT">
              <a:solidFill>
                <a:prstClr val="black"/>
              </a:solidFill>
            </a:endParaRPr>
          </a:p>
        </p:txBody>
      </p:sp>
      <p:sp>
        <p:nvSpPr>
          <p:cNvPr id="9" name="Segnaposto numero diapositiva 8"/>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1999144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4" name="Segnaposto piè di pagina 3"/>
          <p:cNvSpPr>
            <a:spLocks noGrp="1"/>
          </p:cNvSpPr>
          <p:nvPr>
            <p:ph type="ftr" sz="quarter" idx="11"/>
          </p:nvPr>
        </p:nvSpPr>
        <p:spPr/>
        <p:txBody>
          <a:bodyPr/>
          <a:lstStyle>
            <a:extLst/>
          </a:lstStyle>
          <a:p>
            <a:endParaRPr lang="it-IT">
              <a:solidFill>
                <a:prstClr val="black"/>
              </a:solidFill>
            </a:endParaRPr>
          </a:p>
        </p:txBody>
      </p:sp>
      <p:sp>
        <p:nvSpPr>
          <p:cNvPr id="5" name="Segnaposto numero diapositiva 4"/>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extLst>
      <p:ext uri="{BB962C8B-B14F-4D97-AF65-F5344CB8AC3E}">
        <p14:creationId xmlns:p14="http://schemas.microsoft.com/office/powerpoint/2010/main" val="34083108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3" name="Segnaposto piè di pagina 2"/>
          <p:cNvSpPr>
            <a:spLocks noGrp="1"/>
          </p:cNvSpPr>
          <p:nvPr>
            <p:ph type="ftr" sz="quarter" idx="11"/>
          </p:nvPr>
        </p:nvSpPr>
        <p:spPr/>
        <p:txBody>
          <a:bodyPr/>
          <a:lstStyle>
            <a:extLst/>
          </a:lstStyle>
          <a:p>
            <a:endParaRPr lang="it-IT">
              <a:solidFill>
                <a:prstClr val="black"/>
              </a:solidFill>
            </a:endParaRPr>
          </a:p>
        </p:txBody>
      </p:sp>
      <p:sp>
        <p:nvSpPr>
          <p:cNvPr id="4" name="Segnaposto numero diapositiva 3"/>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2725280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p:txBody>
          <a:bodyPr/>
          <a:lstStyle>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3993370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solidFill>
                <a:prstClr val="black"/>
              </a:solidFill>
            </a:endParaRPr>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7457184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2880336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5" name="Segnaposto piè di pagina 4"/>
          <p:cNvSpPr>
            <a:spLocks noGrp="1"/>
          </p:cNvSpPr>
          <p:nvPr>
            <p:ph type="ftr" sz="quarter" idx="11"/>
          </p:nvPr>
        </p:nvSpPr>
        <p:spPr/>
        <p:txBody>
          <a:bodyPr/>
          <a:lstStyle>
            <a:extLst/>
          </a:lstStyle>
          <a:p>
            <a:endParaRPr lang="it-IT">
              <a:solidFill>
                <a:prstClr val="black"/>
              </a:solidFill>
            </a:endParaRPr>
          </a:p>
        </p:txBody>
      </p:sp>
      <p:sp>
        <p:nvSpPr>
          <p:cNvPr id="6" name="Segnaposto numero diapositiva 5"/>
          <p:cNvSpPr>
            <a:spLocks noGrp="1"/>
          </p:cNvSpPr>
          <p:nvPr>
            <p:ph type="sldNum" sz="quarter" idx="12"/>
          </p:nvPr>
        </p:nvSpPr>
        <p:spPr/>
        <p:txBody>
          <a:bodyPr/>
          <a:lstStyle>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40825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solidFill>
                <a:prstClr val="black"/>
              </a:solidFill>
            </a:endParaRPr>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711251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solidFill>
                <a:prstClr val="black"/>
              </a:solidFill>
            </a:endParaRPr>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76820586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solidFill>
                <a:prstClr val="black"/>
              </a:solidFill>
            </a:endParaRPr>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12812435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solidFill>
                <a:prstClr val="black"/>
              </a:solidFill>
            </a:endParaRPr>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48463691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solidFill>
                <a:prstClr val="black"/>
              </a:solidFill>
            </a:endParaRPr>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22567473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solidFill>
                <a:prstClr val="black"/>
              </a:solidFill>
            </a:endParaRPr>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417787266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solidFill>
                <a:prstClr val="black"/>
              </a:solidFill>
            </a:endParaRPr>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6962318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solidFill>
                <a:prstClr val="black"/>
              </a:solidFill>
            </a:endParaRPr>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68676748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solidFill>
                <a:prstClr val="black"/>
              </a:solidFill>
            </a:endParaRPr>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45779355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solidFill>
                <a:prstClr val="black"/>
              </a:solidFill>
            </a:endParaRPr>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69050060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solidFill>
                <a:prstClr val="black"/>
              </a:solidFill>
            </a:endParaRPr>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88276852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solidFill>
                <a:prstClr val="black"/>
              </a:solidFill>
            </a:endParaRPr>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5150564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solidFill>
                <a:prstClr val="black"/>
              </a:solidFill>
            </a:endParaRPr>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93440014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solidFill>
                <a:prstClr val="black"/>
              </a:solidFill>
            </a:endParaRPr>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03220195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solidFill>
                <a:prstClr val="black"/>
              </a:solidFill>
            </a:endParaRPr>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63580351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solidFill>
                <a:prstClr val="black"/>
              </a:solidFill>
            </a:endParaRPr>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490886296"/>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solidFill>
                <a:prstClr val="black"/>
              </a:solidFill>
            </a:endParaRPr>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0850082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solidFill>
                <a:prstClr val="black"/>
              </a:solidFill>
            </a:endParaRPr>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5697415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solidFill>
                <a:prstClr val="black"/>
              </a:solidFill>
            </a:endParaRPr>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006829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solidFill>
                <a:prstClr val="black"/>
              </a:solidFill>
            </a:endParaRPr>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8308009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solidFill>
                <a:prstClr val="black"/>
              </a:solidFill>
            </a:endParaRPr>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66171870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solidFill>
                <a:prstClr val="black"/>
              </a:solidFill>
            </a:endParaRPr>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426097769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49A00C8-B4D3-4D33-A3F5-83CFBE4EBF18}" type="datetimeFigureOut">
              <a:rPr lang="it-IT" smtClean="0">
                <a:solidFill>
                  <a:prstClr val="black"/>
                </a:solidFill>
              </a:rPr>
              <a:pPr/>
              <a:t>29/10/2015</a:t>
            </a:fld>
            <a:endParaRPr lang="it-IT">
              <a:solidFill>
                <a:prstClr val="black"/>
              </a:solidFill>
            </a:endParaRPr>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solidFill>
                <a:prstClr val="black"/>
              </a:solidFill>
            </a:endParaRPr>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C4F5770-43D4-4545-9D26-894AB58EA8E1}"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64783101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78.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7.xml"/></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pn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1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3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4.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8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00.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26.xml"/><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4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2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45.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145.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145.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45.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6.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2.png"/><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2.png"/><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pPr algn="ctr"/>
            <a:r>
              <a:rPr lang="it-IT" dirty="0" smtClean="0"/>
              <a:t>PON per la scuola - competenze e ambienti per l’apprendimento 2014-2020</a:t>
            </a:r>
            <a:endParaRPr lang="it-IT" dirty="0"/>
          </a:p>
        </p:txBody>
      </p:sp>
      <p:sp>
        <p:nvSpPr>
          <p:cNvPr id="3" name="Sottotitolo 2"/>
          <p:cNvSpPr>
            <a:spLocks noGrp="1"/>
          </p:cNvSpPr>
          <p:nvPr>
            <p:ph type="subTitle" idx="1"/>
          </p:nvPr>
        </p:nvSpPr>
        <p:spPr>
          <a:xfrm>
            <a:off x="685800" y="4221087"/>
            <a:ext cx="7772400" cy="590223"/>
          </a:xfrm>
        </p:spPr>
        <p:txBody>
          <a:bodyPr/>
          <a:lstStyle/>
          <a:p>
            <a:r>
              <a:rPr lang="it-IT" dirty="0" smtClean="0"/>
              <a:t>Conferenza di servizio 20 ottobre 2015</a:t>
            </a:r>
          </a:p>
          <a:p>
            <a:endParaRPr lang="it-IT"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393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olo 1"/>
          <p:cNvSpPr>
            <a:spLocks noGrp="1"/>
          </p:cNvSpPr>
          <p:nvPr>
            <p:ph type="title"/>
          </p:nvPr>
        </p:nvSpPr>
        <p:spPr>
          <a:xfrm>
            <a:off x="292100" y="719138"/>
            <a:ext cx="8497888" cy="617537"/>
          </a:xfrm>
        </p:spPr>
        <p:txBody>
          <a:bodyPr>
            <a:normAutofit fontScale="90000"/>
          </a:bodyPr>
          <a:lstStyle/>
          <a:p>
            <a:r>
              <a:rPr lang="it-IT" altLang="it-IT" dirty="0" smtClean="0"/>
              <a:t>Dotazione finanziaria PON Istruzione</a:t>
            </a:r>
          </a:p>
        </p:txBody>
      </p:sp>
      <p:graphicFrame>
        <p:nvGraphicFramePr>
          <p:cNvPr id="5" name="Tabella 4"/>
          <p:cNvGraphicFramePr>
            <a:graphicFrameLocks noGrp="1"/>
          </p:cNvGraphicFramePr>
          <p:nvPr/>
        </p:nvGraphicFramePr>
        <p:xfrm>
          <a:off x="292100" y="1844675"/>
          <a:ext cx="8375650" cy="2989332"/>
        </p:xfrm>
        <a:graphic>
          <a:graphicData uri="http://schemas.openxmlformats.org/drawingml/2006/table">
            <a:tbl>
              <a:tblPr/>
              <a:tblGrid>
                <a:gridCol w="2492754"/>
                <a:gridCol w="1470724"/>
                <a:gridCol w="1470724"/>
                <a:gridCol w="1470724"/>
                <a:gridCol w="1470724"/>
              </a:tblGrid>
              <a:tr h="252870">
                <a:tc>
                  <a:txBody>
                    <a:bodyPr/>
                    <a:lstStyle/>
                    <a:p>
                      <a:pPr algn="l" fontAlgn="b"/>
                      <a:r>
                        <a:rPr lang="it-IT" sz="1600" b="0" i="0" u="none" strike="noStrike">
                          <a:solidFill>
                            <a:srgbClr val="000000"/>
                          </a:solidFill>
                          <a:latin typeface="Calibri"/>
                        </a:rPr>
                        <a:t> </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gridSpan="2">
                  <a:txBody>
                    <a:bodyPr/>
                    <a:lstStyle/>
                    <a:p>
                      <a:pPr algn="ctr" fontAlgn="b"/>
                      <a:r>
                        <a:rPr lang="it-IT" sz="1600" b="1" i="0" u="none" strike="noStrike">
                          <a:solidFill>
                            <a:srgbClr val="000000"/>
                          </a:solidFill>
                          <a:latin typeface="Calibri"/>
                        </a:rPr>
                        <a:t>2014/2020</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it-IT"/>
                    </a:p>
                  </a:txBody>
                  <a:tcPr/>
                </a:tc>
                <a:tc gridSpan="2">
                  <a:txBody>
                    <a:bodyPr/>
                    <a:lstStyle/>
                    <a:p>
                      <a:pPr algn="ctr" fontAlgn="b"/>
                      <a:r>
                        <a:rPr lang="it-IT" sz="1600" b="1" i="0" u="none" strike="noStrike">
                          <a:solidFill>
                            <a:srgbClr val="000000"/>
                          </a:solidFill>
                          <a:latin typeface="Calibri"/>
                        </a:rPr>
                        <a:t>2007/2013</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it-IT"/>
                    </a:p>
                  </a:txBody>
                  <a:tcPr/>
                </a:tc>
              </a:tr>
              <a:tr h="252870">
                <a:tc>
                  <a:txBody>
                    <a:bodyPr/>
                    <a:lstStyle/>
                    <a:p>
                      <a:pPr algn="l" fontAlgn="b"/>
                      <a:r>
                        <a:rPr lang="it-IT" sz="1600" b="1" i="0" u="none" strike="noStrike">
                          <a:solidFill>
                            <a:srgbClr val="000000"/>
                          </a:solidFill>
                          <a:latin typeface="Calibri"/>
                        </a:rPr>
                        <a:t>Categoria di Regione </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it-IT" sz="1600" b="1" i="0" u="none" strike="noStrike">
                          <a:solidFill>
                            <a:srgbClr val="000000"/>
                          </a:solidFill>
                          <a:latin typeface="Calibri"/>
                        </a:rPr>
                        <a:t>FSE</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it-IT" sz="1600" b="1" i="0" u="none" strike="noStrike">
                          <a:solidFill>
                            <a:srgbClr val="000000"/>
                          </a:solidFill>
                          <a:latin typeface="Calibri"/>
                        </a:rPr>
                        <a:t>FESR</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it-IT" sz="1600" b="1" i="0" u="none" strike="noStrike">
                          <a:solidFill>
                            <a:srgbClr val="000000"/>
                          </a:solidFill>
                          <a:latin typeface="Calibri"/>
                        </a:rPr>
                        <a:t>FSE</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it-IT" sz="1600" b="1" i="0" u="none" strike="noStrike">
                          <a:solidFill>
                            <a:srgbClr val="000000"/>
                          </a:solidFill>
                          <a:latin typeface="Calibri"/>
                        </a:rPr>
                        <a:t>FESR</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496705">
                <a:tc>
                  <a:txBody>
                    <a:bodyPr/>
                    <a:lstStyle/>
                    <a:p>
                      <a:pPr algn="l" fontAlgn="b"/>
                      <a:r>
                        <a:rPr lang="it-IT" sz="1600" b="0" i="0" u="none" strike="noStrike">
                          <a:solidFill>
                            <a:srgbClr val="000000"/>
                          </a:solidFill>
                          <a:latin typeface="Calibri"/>
                        </a:rPr>
                        <a:t>Regioni meno sviluppate </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dirty="0">
                          <a:solidFill>
                            <a:srgbClr val="000000"/>
                          </a:solidFill>
                          <a:latin typeface="Calibri"/>
                        </a:rPr>
                        <a:t>         1.509.469.120 </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latin typeface="Calibri"/>
                        </a:rPr>
                        <a:t>             602.030.880 </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latin typeface="Calibri"/>
                        </a:rPr>
                        <a:t>         1.485.929.492 </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latin typeface="Calibri"/>
                        </a:rPr>
                        <a:t>             495.309.830 </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6705">
                <a:tc>
                  <a:txBody>
                    <a:bodyPr/>
                    <a:lstStyle/>
                    <a:p>
                      <a:pPr algn="l" fontAlgn="b"/>
                      <a:r>
                        <a:rPr lang="it-IT" sz="1600" b="0" i="0" u="none" strike="noStrike">
                          <a:solidFill>
                            <a:srgbClr val="000000"/>
                          </a:solidFill>
                          <a:latin typeface="Calibri"/>
                        </a:rPr>
                        <a:t>Regioni in transizione </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dirty="0">
                          <a:solidFill>
                            <a:srgbClr val="000000"/>
                          </a:solidFill>
                          <a:latin typeface="Calibri"/>
                        </a:rPr>
                        <a:t>             138.543.744 </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dirty="0">
                          <a:solidFill>
                            <a:srgbClr val="000000"/>
                          </a:solidFill>
                          <a:latin typeface="Calibri"/>
                        </a:rPr>
                        <a:t>               55.256.256 </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latin typeface="Calibri"/>
                        </a:rPr>
                        <a:t> </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latin typeface="Calibri"/>
                        </a:rPr>
                        <a:t> </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6705">
                <a:tc>
                  <a:txBody>
                    <a:bodyPr/>
                    <a:lstStyle/>
                    <a:p>
                      <a:pPr algn="l" fontAlgn="b"/>
                      <a:r>
                        <a:rPr lang="it-IT" sz="1600" b="0" i="0" u="none" strike="noStrike">
                          <a:solidFill>
                            <a:srgbClr val="000000"/>
                          </a:solidFill>
                          <a:latin typeface="Calibri"/>
                        </a:rPr>
                        <a:t>Regioni più sviluppate</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latin typeface="Calibri"/>
                        </a:rPr>
                        <a:t>             510.424.320 </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latin typeface="Calibri"/>
                        </a:rPr>
                        <a:t>             203.575.680 </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dirty="0">
                          <a:solidFill>
                            <a:srgbClr val="000000"/>
                          </a:solidFill>
                          <a:latin typeface="Calibri"/>
                        </a:rPr>
                        <a:t> </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latin typeface="Calibri"/>
                        </a:rPr>
                        <a:t> </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6705">
                <a:tc>
                  <a:txBody>
                    <a:bodyPr/>
                    <a:lstStyle/>
                    <a:p>
                      <a:pPr algn="l" fontAlgn="b"/>
                      <a:r>
                        <a:rPr lang="it-IT" sz="1600" b="1" i="0" u="none" strike="noStrike">
                          <a:solidFill>
                            <a:srgbClr val="000000"/>
                          </a:solidFill>
                          <a:latin typeface="Calibri"/>
                        </a:rPr>
                        <a:t>TOTALE</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it-IT" sz="1600" b="1" i="0" u="none" strike="noStrike">
                          <a:solidFill>
                            <a:srgbClr val="000000"/>
                          </a:solidFill>
                          <a:latin typeface="Calibri"/>
                        </a:rPr>
                        <a:t>         2.158.437.184 </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it-IT" sz="1600" b="1" i="0" u="none" strike="noStrike">
                          <a:solidFill>
                            <a:srgbClr val="000000"/>
                          </a:solidFill>
                          <a:latin typeface="Calibri"/>
                        </a:rPr>
                        <a:t>             860.862.816 </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it-IT" sz="1600" b="1" i="0" u="none" strike="noStrike" dirty="0">
                          <a:solidFill>
                            <a:srgbClr val="000000"/>
                          </a:solidFill>
                          <a:latin typeface="Calibri"/>
                        </a:rPr>
                        <a:t> </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it-IT" sz="1600" b="1" i="0" u="none" strike="noStrike" dirty="0">
                          <a:solidFill>
                            <a:srgbClr val="000000"/>
                          </a:solidFill>
                          <a:latin typeface="Calibri"/>
                        </a:rPr>
                        <a:t> </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496705">
                <a:tc>
                  <a:txBody>
                    <a:bodyPr/>
                    <a:lstStyle/>
                    <a:p>
                      <a:pPr algn="l" fontAlgn="b"/>
                      <a:r>
                        <a:rPr lang="it-IT" sz="1600" b="1" i="0" u="none" strike="noStrike">
                          <a:solidFill>
                            <a:srgbClr val="000000"/>
                          </a:solidFill>
                          <a:latin typeface="Calibri"/>
                        </a:rPr>
                        <a:t>TOTALE COMPLESSIVO</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it-IT" sz="1600" b="1" i="0" u="none" strike="noStrike">
                          <a:solidFill>
                            <a:srgbClr val="000000"/>
                          </a:solidFill>
                          <a:latin typeface="Calibri"/>
                        </a:rPr>
                        <a:t> </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it-IT" sz="1600" b="1" i="0" u="none" strike="noStrike">
                          <a:solidFill>
                            <a:srgbClr val="000000"/>
                          </a:solidFill>
                          <a:latin typeface="Calibri"/>
                        </a:rPr>
                        <a:t>         3.019.300.000 </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it-IT" sz="1600" b="1" i="0" u="none" strike="noStrike">
                          <a:solidFill>
                            <a:srgbClr val="000000"/>
                          </a:solidFill>
                          <a:latin typeface="Calibri"/>
                        </a:rPr>
                        <a:t> </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it-IT" sz="1600" b="1" i="0" u="none" strike="noStrike" dirty="0">
                          <a:solidFill>
                            <a:srgbClr val="000000"/>
                          </a:solidFill>
                          <a:latin typeface="Calibri"/>
                        </a:rPr>
                        <a:t>         1.981.239.322 </a:t>
                      </a:r>
                    </a:p>
                  </a:txBody>
                  <a:tcPr marL="9036" marR="9036" marT="9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bl>
          </a:graphicData>
        </a:graphic>
      </p:graphicFrame>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7470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egnaposto contenuto 2"/>
          <p:cNvSpPr>
            <a:spLocks noGrp="1"/>
          </p:cNvSpPr>
          <p:nvPr>
            <p:ph idx="1"/>
          </p:nvPr>
        </p:nvSpPr>
        <p:spPr>
          <a:xfrm>
            <a:off x="231775" y="1700808"/>
            <a:ext cx="8497888" cy="4358680"/>
          </a:xfrm>
        </p:spPr>
        <p:txBody>
          <a:bodyPr>
            <a:normAutofit fontScale="92500"/>
          </a:bodyPr>
          <a:lstStyle/>
          <a:p>
            <a:r>
              <a:rPr lang="it-IT" altLang="it-IT" sz="2400" b="1" dirty="0" smtClean="0">
                <a:solidFill>
                  <a:srgbClr val="0000CC"/>
                </a:solidFill>
              </a:rPr>
              <a:t>L’Asse I (FSE) – Istruzione </a:t>
            </a:r>
            <a:r>
              <a:rPr lang="it-IT" altLang="it-IT" sz="2400" dirty="0" smtClean="0"/>
              <a:t>è volto a migliorare la qualità del sistema di istruzione e a favorire </a:t>
            </a:r>
            <a:r>
              <a:rPr lang="it-IT" altLang="it-IT" sz="2400" u="sng" dirty="0" smtClean="0"/>
              <a:t>l’innalzamento e l’adeguamento delle competenze</a:t>
            </a:r>
            <a:r>
              <a:rPr lang="it-IT" altLang="it-IT" sz="2400" dirty="0" smtClean="0"/>
              <a:t>, promuovendo una maggiore partecipazione ai percorsi formativi e ai processi di apprendimento permanente.</a:t>
            </a:r>
          </a:p>
          <a:p>
            <a:r>
              <a:rPr lang="it-IT" altLang="it-IT" sz="2400" b="1" dirty="0" smtClean="0">
                <a:solidFill>
                  <a:srgbClr val="0000CC"/>
                </a:solidFill>
              </a:rPr>
              <a:t>L’Asse II (FESR) – Infrastrutture per l’istruzione </a:t>
            </a:r>
            <a:r>
              <a:rPr lang="it-IT" altLang="it-IT" sz="2400" dirty="0" smtClean="0"/>
              <a:t>è finalizzato a promuovere e sostenere l’istruzione, la qualificazione professionale e la formazione permanente con azioni finalizzate ad aumentare l’attrattività della scuola attraverso la </a:t>
            </a:r>
            <a:r>
              <a:rPr lang="it-IT" altLang="it-IT" sz="2400" u="sng" dirty="0" smtClean="0"/>
              <a:t>riqualificazione delle infrastrutture e il potenziamento delle dotazioni tecnologiche </a:t>
            </a:r>
            <a:r>
              <a:rPr lang="it-IT" altLang="it-IT" sz="2400" dirty="0" smtClean="0"/>
              <a:t>e degli ambienti di apprendimento, garantendo spazi architettonici adeguati agli approcci innovativi della didattica.</a:t>
            </a:r>
          </a:p>
        </p:txBody>
      </p:sp>
      <p:sp>
        <p:nvSpPr>
          <p:cNvPr id="59394" name="Titolo 1"/>
          <p:cNvSpPr>
            <a:spLocks noGrp="1"/>
          </p:cNvSpPr>
          <p:nvPr>
            <p:ph type="title"/>
          </p:nvPr>
        </p:nvSpPr>
        <p:spPr>
          <a:xfrm>
            <a:off x="292100" y="719138"/>
            <a:ext cx="8497888" cy="617537"/>
          </a:xfrm>
        </p:spPr>
        <p:txBody>
          <a:bodyPr>
            <a:normAutofit fontScale="90000"/>
          </a:bodyPr>
          <a:lstStyle/>
          <a:p>
            <a:r>
              <a:rPr lang="it-IT" b="1" dirty="0"/>
              <a:t>Come è articolato il PON?</a:t>
            </a:r>
            <a:endParaRPr lang="it-IT" altLang="it-IT" dirty="0" smtClean="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9050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31775" y="1776413"/>
            <a:ext cx="8497888" cy="4100512"/>
          </a:xfrm>
        </p:spPr>
        <p:txBody>
          <a:bodyPr rtlCol="0">
            <a:normAutofit fontScale="92500"/>
          </a:bodyPr>
          <a:lstStyle/>
          <a:p>
            <a:pPr fontAlgn="auto">
              <a:spcAft>
                <a:spcPts val="0"/>
              </a:spcAft>
              <a:defRPr/>
            </a:pPr>
            <a:r>
              <a:rPr lang="it-IT" b="1" dirty="0" smtClean="0">
                <a:solidFill>
                  <a:srgbClr val="0000CC"/>
                </a:solidFill>
              </a:rPr>
              <a:t>L’Asse III (FSE) – Capacità istituzionale e amministrativa </a:t>
            </a:r>
            <a:r>
              <a:rPr lang="it-IT" dirty="0" smtClean="0"/>
              <a:t>è volto a incrementare la capacità istituzionale e </a:t>
            </a:r>
            <a:r>
              <a:rPr lang="it-IT" u="sng" dirty="0" smtClean="0"/>
              <a:t>l’efficienza della pubblica amministrazione</a:t>
            </a:r>
            <a:r>
              <a:rPr lang="it-IT" dirty="0" smtClean="0"/>
              <a:t> in una prospettiva di miglioramento della </a:t>
            </a:r>
            <a:r>
              <a:rPr lang="it-IT" i="1" dirty="0" err="1" smtClean="0"/>
              <a:t>governance</a:t>
            </a:r>
            <a:r>
              <a:rPr lang="it-IT" i="1" dirty="0" smtClean="0"/>
              <a:t> </a:t>
            </a:r>
            <a:r>
              <a:rPr lang="it-IT" dirty="0" smtClean="0"/>
              <a:t>complessiva nel settore dell’istruzione.</a:t>
            </a:r>
          </a:p>
          <a:p>
            <a:pPr fontAlgn="auto">
              <a:spcAft>
                <a:spcPts val="0"/>
              </a:spcAft>
              <a:defRPr/>
            </a:pPr>
            <a:r>
              <a:rPr lang="it-IT" b="1" dirty="0" smtClean="0">
                <a:solidFill>
                  <a:srgbClr val="0000CC"/>
                </a:solidFill>
              </a:rPr>
              <a:t>L’Asse IV (FSE) – Assistenza tecnica </a:t>
            </a:r>
            <a:r>
              <a:rPr lang="it-IT" dirty="0" smtClean="0"/>
              <a:t>è finalizzato a migliorare l’attuazione del Programma attraverso il rafforzamento della capacità di gestione dei fondi da parte dell’amministrazione e dei vari organismi coinvolti nell’attuazione, anche a garanzia del rispetto della normativa comunitaria e nazionale.</a:t>
            </a:r>
          </a:p>
        </p:txBody>
      </p:sp>
      <p:sp>
        <p:nvSpPr>
          <p:cNvPr id="60418" name="Titolo 1"/>
          <p:cNvSpPr>
            <a:spLocks noGrp="1"/>
          </p:cNvSpPr>
          <p:nvPr>
            <p:ph type="title"/>
          </p:nvPr>
        </p:nvSpPr>
        <p:spPr>
          <a:xfrm>
            <a:off x="292100" y="719139"/>
            <a:ext cx="8497888" cy="333598"/>
          </a:xfrm>
        </p:spPr>
        <p:txBody>
          <a:bodyPr>
            <a:normAutofit fontScale="90000"/>
          </a:bodyPr>
          <a:lstStyle/>
          <a:p>
            <a:endParaRPr lang="it-IT" altLang="it-IT" dirty="0" smtClean="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1899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olo 1"/>
          <p:cNvSpPr>
            <a:spLocks noGrp="1"/>
          </p:cNvSpPr>
          <p:nvPr>
            <p:ph type="title"/>
          </p:nvPr>
        </p:nvSpPr>
        <p:spPr>
          <a:xfrm>
            <a:off x="347663" y="548680"/>
            <a:ext cx="8497887" cy="543520"/>
          </a:xfrm>
        </p:spPr>
        <p:txBody>
          <a:bodyPr>
            <a:normAutofit fontScale="90000"/>
          </a:bodyPr>
          <a:lstStyle/>
          <a:p>
            <a:pPr algn="ctr"/>
            <a:r>
              <a:rPr lang="it-IT" altLang="it-IT" dirty="0" smtClean="0"/>
              <a:t>Asse I azioni</a:t>
            </a:r>
          </a:p>
        </p:txBody>
      </p:sp>
      <p:pic>
        <p:nvPicPr>
          <p:cNvPr id="696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0" y="1314450"/>
            <a:ext cx="8480425"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3058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olo 1"/>
          <p:cNvSpPr>
            <a:spLocks noGrp="1"/>
          </p:cNvSpPr>
          <p:nvPr>
            <p:ph type="title"/>
          </p:nvPr>
        </p:nvSpPr>
        <p:spPr>
          <a:xfrm>
            <a:off x="268288" y="548680"/>
            <a:ext cx="8497887" cy="422870"/>
          </a:xfrm>
        </p:spPr>
        <p:txBody>
          <a:bodyPr>
            <a:normAutofit fontScale="90000"/>
          </a:bodyPr>
          <a:lstStyle/>
          <a:p>
            <a:pPr algn="ctr"/>
            <a:r>
              <a:rPr lang="it-IT" altLang="it-IT" dirty="0" smtClean="0"/>
              <a:t>Asse I azioni</a:t>
            </a:r>
          </a:p>
        </p:txBody>
      </p:sp>
      <p:pic>
        <p:nvPicPr>
          <p:cNvPr id="706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38" y="1106488"/>
            <a:ext cx="7980362"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7879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olo 1"/>
          <p:cNvSpPr>
            <a:spLocks noGrp="1"/>
          </p:cNvSpPr>
          <p:nvPr>
            <p:ph type="title"/>
          </p:nvPr>
        </p:nvSpPr>
        <p:spPr>
          <a:xfrm>
            <a:off x="268288" y="476672"/>
            <a:ext cx="8497887" cy="648072"/>
          </a:xfrm>
        </p:spPr>
        <p:txBody>
          <a:bodyPr>
            <a:normAutofit fontScale="90000"/>
          </a:bodyPr>
          <a:lstStyle/>
          <a:p>
            <a:pPr algn="ctr"/>
            <a:r>
              <a:rPr lang="it-IT" altLang="it-IT" dirty="0" smtClean="0"/>
              <a:t>Asse I azioni</a:t>
            </a:r>
          </a:p>
        </p:txBody>
      </p:sp>
      <p:pic>
        <p:nvPicPr>
          <p:cNvPr id="716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63" y="1270000"/>
            <a:ext cx="7277100"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0200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Segnaposto contenuto 2"/>
          <p:cNvSpPr>
            <a:spLocks noGrp="1"/>
          </p:cNvSpPr>
          <p:nvPr>
            <p:ph idx="1"/>
          </p:nvPr>
        </p:nvSpPr>
        <p:spPr>
          <a:xfrm>
            <a:off x="292100" y="1508125"/>
            <a:ext cx="8497888" cy="4660900"/>
          </a:xfrm>
        </p:spPr>
        <p:txBody>
          <a:bodyPr>
            <a:normAutofit lnSpcReduction="10000"/>
          </a:bodyPr>
          <a:lstStyle/>
          <a:p>
            <a:r>
              <a:rPr lang="it-IT" altLang="it-IT" smtClean="0"/>
              <a:t> </a:t>
            </a:r>
            <a:r>
              <a:rPr lang="it-IT" altLang="it-IT" b="1" smtClean="0">
                <a:solidFill>
                  <a:srgbClr val="0000CC"/>
                </a:solidFill>
              </a:rPr>
              <a:t>Autorità di Gestione </a:t>
            </a:r>
            <a:r>
              <a:rPr lang="it-IT" altLang="it-IT" b="1" smtClean="0"/>
              <a:t>– </a:t>
            </a:r>
            <a:r>
              <a:rPr lang="it-IT" altLang="it-IT" smtClean="0"/>
              <a:t>MIUR – Direzione Generale per interventi in materia di edilizia scolastica</a:t>
            </a:r>
            <a:r>
              <a:rPr lang="it-IT" altLang="it-IT" b="1" smtClean="0"/>
              <a:t>, </a:t>
            </a:r>
            <a:r>
              <a:rPr lang="it-IT" altLang="it-IT" smtClean="0"/>
              <a:t>per la gestione dei fondi strutturali per l’istruzione e per l’innovazione digitale – Ufficio IV;</a:t>
            </a:r>
          </a:p>
          <a:p>
            <a:r>
              <a:rPr lang="it-IT" altLang="it-IT" smtClean="0"/>
              <a:t> </a:t>
            </a:r>
            <a:r>
              <a:rPr lang="it-IT" altLang="it-IT" b="1" smtClean="0">
                <a:solidFill>
                  <a:srgbClr val="0000CC"/>
                </a:solidFill>
              </a:rPr>
              <a:t>Autorità di Certificazione </a:t>
            </a:r>
            <a:r>
              <a:rPr lang="it-IT" altLang="it-IT" smtClean="0"/>
              <a:t>– MIUR – Direzione Generale per interventi in materia di edilizia scolastica, per la gestione dei fondi strutturali per l’istruzione e per l’innovazione digitale - Ufficio V;</a:t>
            </a:r>
          </a:p>
          <a:p>
            <a:r>
              <a:rPr lang="it-IT" altLang="it-IT" smtClean="0"/>
              <a:t> </a:t>
            </a:r>
            <a:r>
              <a:rPr lang="it-IT" altLang="it-IT" b="1" smtClean="0">
                <a:solidFill>
                  <a:srgbClr val="0000CC"/>
                </a:solidFill>
              </a:rPr>
              <a:t>Autorità di </a:t>
            </a:r>
            <a:r>
              <a:rPr lang="it-IT" altLang="it-IT" b="1" i="1" smtClean="0">
                <a:solidFill>
                  <a:srgbClr val="0000CC"/>
                </a:solidFill>
              </a:rPr>
              <a:t>Audit </a:t>
            </a:r>
            <a:r>
              <a:rPr lang="it-IT" altLang="it-IT" smtClean="0"/>
              <a:t>– </a:t>
            </a:r>
            <a:r>
              <a:rPr lang="it-IT" altLang="it-IT" smtClean="0">
                <a:solidFill>
                  <a:srgbClr val="FF0000"/>
                </a:solidFill>
              </a:rPr>
              <a:t>MEF</a:t>
            </a:r>
            <a:r>
              <a:rPr lang="it-IT" altLang="it-IT" smtClean="0"/>
              <a:t> (Ministero dell’economia e delle finanze) – IGRUE (Ispettorato Generale per i Rapporti Finanziari con l’Unione Europea).</a:t>
            </a:r>
          </a:p>
        </p:txBody>
      </p:sp>
      <p:sp>
        <p:nvSpPr>
          <p:cNvPr id="72706" name="Titolo 1"/>
          <p:cNvSpPr>
            <a:spLocks noGrp="1"/>
          </p:cNvSpPr>
          <p:nvPr>
            <p:ph type="title"/>
          </p:nvPr>
        </p:nvSpPr>
        <p:spPr>
          <a:xfrm>
            <a:off x="292100" y="719138"/>
            <a:ext cx="8497888" cy="617537"/>
          </a:xfrm>
        </p:spPr>
        <p:txBody>
          <a:bodyPr>
            <a:normAutofit fontScale="90000"/>
          </a:bodyPr>
          <a:lstStyle/>
          <a:p>
            <a:r>
              <a:rPr lang="it-IT" altLang="it-IT" smtClean="0"/>
              <a:t>Le autorità del Programma</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D:\Users\mi11201\AppData\Local\Microsoft\Windows\Temporary Internet Files\Content.IE5\T5GQG1FA\1439109_gestione_thumb_bi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74340"/>
            <a:ext cx="1794431" cy="112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761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292100" y="1508125"/>
            <a:ext cx="8497888" cy="4660900"/>
          </a:xfrm>
        </p:spPr>
        <p:txBody>
          <a:bodyPr rtlCol="0">
            <a:normAutofit fontScale="92500"/>
          </a:bodyPr>
          <a:lstStyle/>
          <a:p>
            <a:pPr fontAlgn="auto">
              <a:spcAft>
                <a:spcPts val="0"/>
              </a:spcAft>
              <a:defRPr/>
            </a:pPr>
            <a:r>
              <a:rPr lang="it-IT" b="1" dirty="0" smtClean="0">
                <a:solidFill>
                  <a:srgbClr val="0000CC"/>
                </a:solidFill>
              </a:rPr>
              <a:t>Sensibilizzazione e promozione </a:t>
            </a:r>
            <a:r>
              <a:rPr lang="it-IT" dirty="0" smtClean="0"/>
              <a:t>per incentivare la partecipazione di tutte le scuole del territorio di riferimento;</a:t>
            </a:r>
          </a:p>
          <a:p>
            <a:pPr fontAlgn="auto">
              <a:spcAft>
                <a:spcPts val="0"/>
              </a:spcAft>
              <a:defRPr/>
            </a:pPr>
            <a:r>
              <a:rPr lang="it-IT" b="1" dirty="0" smtClean="0">
                <a:solidFill>
                  <a:srgbClr val="0000CC"/>
                </a:solidFill>
              </a:rPr>
              <a:t>Sostegno</a:t>
            </a:r>
            <a:r>
              <a:rPr lang="it-IT" dirty="0" smtClean="0"/>
              <a:t> per la preparazione dei piani di miglioramento;</a:t>
            </a:r>
          </a:p>
          <a:p>
            <a:pPr fontAlgn="auto">
              <a:spcAft>
                <a:spcPts val="0"/>
              </a:spcAft>
              <a:defRPr/>
            </a:pPr>
            <a:r>
              <a:rPr lang="it-IT" b="1" dirty="0" smtClean="0">
                <a:solidFill>
                  <a:srgbClr val="0000CC"/>
                </a:solidFill>
              </a:rPr>
              <a:t>Valutazione delle proposte </a:t>
            </a:r>
            <a:r>
              <a:rPr lang="it-IT" dirty="0" smtClean="0"/>
              <a:t>delle istituzioni scolastiche nei casi di azioni decentrate che lo prevedano;</a:t>
            </a:r>
          </a:p>
          <a:p>
            <a:pPr fontAlgn="auto">
              <a:spcAft>
                <a:spcPts val="0"/>
              </a:spcAft>
              <a:defRPr/>
            </a:pPr>
            <a:r>
              <a:rPr lang="it-IT" b="1" dirty="0" smtClean="0">
                <a:solidFill>
                  <a:srgbClr val="0000CC"/>
                </a:solidFill>
              </a:rPr>
              <a:t>Concertazione e integrazione</a:t>
            </a:r>
            <a:r>
              <a:rPr lang="it-IT" dirty="0" smtClean="0"/>
              <a:t>, d’intesa con il Ministero, con i molteplici attori coinvolti nel territorio a partire in via prioritaria dalle Regioni e dalle Autonomie locali;</a:t>
            </a:r>
          </a:p>
          <a:p>
            <a:pPr fontAlgn="auto">
              <a:spcAft>
                <a:spcPts val="0"/>
              </a:spcAft>
              <a:defRPr/>
            </a:pPr>
            <a:r>
              <a:rPr lang="it-IT" b="1" dirty="0" smtClean="0">
                <a:solidFill>
                  <a:srgbClr val="0000CC"/>
                </a:solidFill>
              </a:rPr>
              <a:t>Controllo</a:t>
            </a:r>
            <a:r>
              <a:rPr lang="it-IT" dirty="0" smtClean="0"/>
              <a:t> delle irregolarità e recupero di eventuali fondi irregolarmente spesi in violazione dei regolamenti europei.</a:t>
            </a:r>
            <a:endParaRPr lang="it-IT" dirty="0"/>
          </a:p>
        </p:txBody>
      </p:sp>
      <p:sp>
        <p:nvSpPr>
          <p:cNvPr id="73730" name="Titolo 1"/>
          <p:cNvSpPr>
            <a:spLocks noGrp="1"/>
          </p:cNvSpPr>
          <p:nvPr>
            <p:ph type="title"/>
          </p:nvPr>
        </p:nvSpPr>
        <p:spPr>
          <a:xfrm>
            <a:off x="292100" y="719138"/>
            <a:ext cx="8497888" cy="617537"/>
          </a:xfrm>
        </p:spPr>
        <p:txBody>
          <a:bodyPr>
            <a:normAutofit fontScale="90000"/>
          </a:bodyPr>
          <a:lstStyle/>
          <a:p>
            <a:r>
              <a:rPr lang="it-IT" altLang="it-IT" smtClean="0"/>
              <a:t>Ruolo e funzioni Uffici Scolastici Regionali</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0084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484784"/>
            <a:ext cx="8229600" cy="4522507"/>
          </a:xfrm>
        </p:spPr>
        <p:txBody>
          <a:bodyPr>
            <a:normAutofit lnSpcReduction="10000"/>
          </a:bodyPr>
          <a:lstStyle/>
          <a:p>
            <a:r>
              <a:rPr lang="it-IT" b="1" dirty="0"/>
              <a:t>Referente </a:t>
            </a:r>
            <a:r>
              <a:rPr lang="it-IT" b="1" dirty="0" smtClean="0"/>
              <a:t>PON </a:t>
            </a:r>
            <a:r>
              <a:rPr lang="it-IT" dirty="0" smtClean="0"/>
              <a:t>- </a:t>
            </a:r>
            <a:r>
              <a:rPr lang="it-IT" i="1" dirty="0"/>
              <a:t>Luca Galeazzi </a:t>
            </a:r>
            <a:endParaRPr lang="it-IT" i="1" dirty="0" smtClean="0"/>
          </a:p>
          <a:p>
            <a:pPr marL="109728" indent="0">
              <a:buNone/>
            </a:pPr>
            <a:r>
              <a:rPr lang="it-IT" dirty="0" smtClean="0"/>
              <a:t>   Dirigente </a:t>
            </a:r>
            <a:r>
              <a:rPr lang="it-IT" dirty="0"/>
              <a:t>amministrativo II fascia</a:t>
            </a:r>
          </a:p>
          <a:p>
            <a:r>
              <a:rPr lang="it-IT" b="1" dirty="0"/>
              <a:t>Supporto, selezione, </a:t>
            </a:r>
            <a:r>
              <a:rPr lang="it-IT" b="1" dirty="0" smtClean="0"/>
              <a:t>monitoraggio</a:t>
            </a:r>
            <a:r>
              <a:rPr lang="it-IT" dirty="0" smtClean="0"/>
              <a:t> - </a:t>
            </a:r>
            <a:r>
              <a:rPr lang="it-IT" i="1" dirty="0"/>
              <a:t>Giovanni Soldini </a:t>
            </a:r>
            <a:r>
              <a:rPr lang="it-IT" dirty="0"/>
              <a:t>Dirigente tecnico</a:t>
            </a:r>
          </a:p>
          <a:p>
            <a:r>
              <a:rPr lang="it-IT" b="1" dirty="0"/>
              <a:t>Controlli e gestione irregolarità </a:t>
            </a:r>
            <a:r>
              <a:rPr lang="it-IT" dirty="0"/>
              <a:t>-</a:t>
            </a:r>
            <a:r>
              <a:rPr lang="it-IT" dirty="0" smtClean="0"/>
              <a:t> </a:t>
            </a:r>
            <a:r>
              <a:rPr lang="it-IT" i="1" dirty="0"/>
              <a:t>Francesca Romallo </a:t>
            </a:r>
            <a:r>
              <a:rPr lang="it-IT" dirty="0"/>
              <a:t>Dirigente amministrativo II </a:t>
            </a:r>
            <a:r>
              <a:rPr lang="it-IT" dirty="0" smtClean="0"/>
              <a:t>fascia</a:t>
            </a:r>
          </a:p>
          <a:p>
            <a:endParaRPr lang="it-IT" dirty="0" smtClean="0"/>
          </a:p>
          <a:p>
            <a:r>
              <a:rPr lang="it-IT" i="1" dirty="0" smtClean="0"/>
              <a:t>Gianna Prapotnich – </a:t>
            </a:r>
            <a:r>
              <a:rPr lang="it-IT" dirty="0" smtClean="0"/>
              <a:t>ufficio studi USR Marche</a:t>
            </a:r>
            <a:endParaRPr lang="it-IT" i="1" dirty="0" smtClean="0"/>
          </a:p>
          <a:p>
            <a:r>
              <a:rPr lang="it-IT" i="1" dirty="0" smtClean="0"/>
              <a:t>Carmina Pinto – </a:t>
            </a:r>
            <a:r>
              <a:rPr lang="it-IT" dirty="0" smtClean="0"/>
              <a:t>ufficio studi USR Marche</a:t>
            </a:r>
          </a:p>
          <a:p>
            <a:r>
              <a:rPr lang="it-IT" i="1" dirty="0" smtClean="0"/>
              <a:t>Sauro Renzi – </a:t>
            </a:r>
            <a:r>
              <a:rPr lang="it-IT" dirty="0" smtClean="0"/>
              <a:t>USR Marche</a:t>
            </a:r>
            <a:endParaRPr lang="it-IT" dirty="0"/>
          </a:p>
        </p:txBody>
      </p:sp>
      <p:sp>
        <p:nvSpPr>
          <p:cNvPr id="2" name="Titolo 1"/>
          <p:cNvSpPr>
            <a:spLocks noGrp="1"/>
          </p:cNvSpPr>
          <p:nvPr>
            <p:ph type="title"/>
          </p:nvPr>
        </p:nvSpPr>
        <p:spPr>
          <a:xfrm>
            <a:off x="457200" y="620688"/>
            <a:ext cx="8229600" cy="796950"/>
          </a:xfrm>
        </p:spPr>
        <p:txBody>
          <a:bodyPr/>
          <a:lstStyle/>
          <a:p>
            <a:r>
              <a:rPr lang="it-IT" dirty="0" smtClean="0"/>
              <a:t>Gruppo di lavoro USR Marche</a:t>
            </a:r>
            <a:endParaRPr lang="it-IT"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2393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Segnaposto contenuto 2"/>
          <p:cNvSpPr>
            <a:spLocks noGrp="1"/>
          </p:cNvSpPr>
          <p:nvPr>
            <p:ph idx="1"/>
          </p:nvPr>
        </p:nvSpPr>
        <p:spPr>
          <a:xfrm>
            <a:off x="292100" y="1508125"/>
            <a:ext cx="8497888" cy="4660900"/>
          </a:xfrm>
        </p:spPr>
        <p:txBody>
          <a:bodyPr/>
          <a:lstStyle/>
          <a:p>
            <a:pPr>
              <a:buFont typeface="Arial" pitchFamily="34" charset="0"/>
              <a:buNone/>
            </a:pPr>
            <a:endParaRPr lang="it-IT" altLang="it-IT" b="1" dirty="0" smtClean="0">
              <a:solidFill>
                <a:srgbClr val="0000CC"/>
              </a:solidFill>
            </a:endParaRPr>
          </a:p>
          <a:p>
            <a:pPr>
              <a:buFont typeface="Arial" pitchFamily="34" charset="0"/>
              <a:buNone/>
            </a:pPr>
            <a:r>
              <a:rPr lang="it-IT" altLang="it-IT" b="1" dirty="0" smtClean="0">
                <a:solidFill>
                  <a:srgbClr val="0000CC"/>
                </a:solidFill>
              </a:rPr>
              <a:t>I beneficiari </a:t>
            </a:r>
            <a:r>
              <a:rPr lang="it-IT" altLang="it-IT" dirty="0" smtClean="0"/>
              <a:t>del PON sono:</a:t>
            </a:r>
          </a:p>
          <a:p>
            <a:r>
              <a:rPr lang="it-IT" altLang="it-IT" dirty="0" smtClean="0"/>
              <a:t>le scuole pubbliche di ogni ordine e grado (comprese le scuole dell’infanzia ed i Centri Provinciali per l’Istruzione degli Adulti)</a:t>
            </a:r>
          </a:p>
          <a:p>
            <a:pPr>
              <a:buFont typeface="Arial" pitchFamily="34" charset="0"/>
              <a:buNone/>
            </a:pPr>
            <a:r>
              <a:rPr lang="it-IT" altLang="it-IT" b="1" dirty="0" smtClean="0">
                <a:solidFill>
                  <a:srgbClr val="0000CC"/>
                </a:solidFill>
              </a:rPr>
              <a:t>I destinatari </a:t>
            </a:r>
            <a:r>
              <a:rPr lang="it-IT" altLang="it-IT" dirty="0" smtClean="0"/>
              <a:t>degli interventi sono:</a:t>
            </a:r>
          </a:p>
          <a:p>
            <a:r>
              <a:rPr lang="it-IT" altLang="it-IT" dirty="0" smtClean="0"/>
              <a:t>gli studenti, il personale della scuola, docenti, adulti e il personale dell’Amministrazione.</a:t>
            </a:r>
          </a:p>
        </p:txBody>
      </p:sp>
      <p:sp>
        <p:nvSpPr>
          <p:cNvPr id="74754" name="Titolo 1"/>
          <p:cNvSpPr>
            <a:spLocks noGrp="1"/>
          </p:cNvSpPr>
          <p:nvPr>
            <p:ph type="title"/>
          </p:nvPr>
        </p:nvSpPr>
        <p:spPr>
          <a:xfrm>
            <a:off x="292100" y="719138"/>
            <a:ext cx="8497888" cy="617537"/>
          </a:xfrm>
        </p:spPr>
        <p:txBody>
          <a:bodyPr>
            <a:normAutofit fontScale="90000"/>
          </a:bodyPr>
          <a:lstStyle/>
          <a:p>
            <a:r>
              <a:rPr lang="it-IT" altLang="it-IT" smtClean="0"/>
              <a:t>Il ruolo delle istituzioni scolastiche</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D:\Users\mi11201\AppData\Local\Microsoft\Windows\Temporary Internet Files\Content.IE5\G9TK8HYO\scuola[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5085184"/>
            <a:ext cx="1762725" cy="1199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666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numero diapositiva 5"/>
          <p:cNvSpPr txBox="1">
            <a:spLocks noGrp="1"/>
          </p:cNvSpPr>
          <p:nvPr/>
        </p:nvSpPr>
        <p:spPr bwMode="auto">
          <a:xfrm>
            <a:off x="6354763" y="6159500"/>
            <a:ext cx="20510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endParaRPr lang="it-IT" altLang="it-IT" sz="1200">
              <a:solidFill>
                <a:srgbClr val="898989"/>
              </a:solidFill>
            </a:endParaRPr>
          </a:p>
        </p:txBody>
      </p:sp>
      <p:sp>
        <p:nvSpPr>
          <p:cNvPr id="24586" name="AutoShape 10"/>
          <p:cNvSpPr>
            <a:spLocks noChangeArrowheads="1"/>
          </p:cNvSpPr>
          <p:nvPr/>
        </p:nvSpPr>
        <p:spPr bwMode="auto">
          <a:xfrm>
            <a:off x="1500188" y="1123950"/>
            <a:ext cx="5829300" cy="852488"/>
          </a:xfrm>
          <a:prstGeom prst="roundRect">
            <a:avLst>
              <a:gd name="adj" fmla="val 16667"/>
            </a:avLst>
          </a:prstGeom>
          <a:solidFill>
            <a:schemeClr val="accent1">
              <a:lumMod val="60000"/>
              <a:lumOff val="40000"/>
            </a:schemeClr>
          </a:solidFill>
          <a:ln w="28575">
            <a:solidFill>
              <a:schemeClr val="bg1">
                <a:lumMod val="50000"/>
              </a:schemeClr>
            </a:solidFill>
            <a:round/>
            <a:headEnd/>
            <a:tailEnd/>
          </a:ln>
          <a:effectLst/>
        </p:spPr>
        <p:txBody>
          <a:bodyPr anchor="ctr"/>
          <a:lstStyle/>
          <a:p>
            <a:pPr algn="ctr">
              <a:defRPr/>
            </a:pPr>
            <a:r>
              <a:rPr lang="it-IT" b="1" dirty="0">
                <a:solidFill>
                  <a:prstClr val="black"/>
                </a:solidFill>
                <a:effectLst>
                  <a:outerShdw blurRad="38100" dist="38100" dir="2700000" algn="tl">
                    <a:srgbClr val="C0C0C0"/>
                  </a:outerShdw>
                </a:effectLst>
                <a:cs typeface="Calibri" pitchFamily="34" charset="0"/>
              </a:rPr>
              <a:t>EUROPA 2020</a:t>
            </a:r>
            <a:endParaRPr lang="it-IT" dirty="0">
              <a:solidFill>
                <a:prstClr val="black"/>
              </a:solidFill>
              <a:effectLst>
                <a:outerShdw blurRad="38100" dist="38100" dir="2700000" algn="tl">
                  <a:srgbClr val="C0C0C0"/>
                </a:outerShdw>
              </a:effectLst>
              <a:cs typeface="Calibri" pitchFamily="34" charset="0"/>
            </a:endParaRPr>
          </a:p>
          <a:p>
            <a:pPr algn="ctr">
              <a:defRPr/>
            </a:pPr>
            <a:r>
              <a:rPr lang="it-IT" dirty="0">
                <a:solidFill>
                  <a:prstClr val="black"/>
                </a:solidFill>
                <a:cs typeface="Calibri" pitchFamily="34" charset="0"/>
              </a:rPr>
              <a:t>Una crescita sostenibile Intelligente Inclusiva</a:t>
            </a:r>
          </a:p>
        </p:txBody>
      </p:sp>
      <p:sp>
        <p:nvSpPr>
          <p:cNvPr id="87045" name="AutoShape 11"/>
          <p:cNvSpPr>
            <a:spLocks noChangeArrowheads="1"/>
          </p:cNvSpPr>
          <p:nvPr/>
        </p:nvSpPr>
        <p:spPr bwMode="auto">
          <a:xfrm>
            <a:off x="2146300" y="2235200"/>
            <a:ext cx="4430713" cy="1344613"/>
          </a:xfrm>
          <a:prstGeom prst="roundRect">
            <a:avLst>
              <a:gd name="adj" fmla="val 16667"/>
            </a:avLst>
          </a:prstGeom>
          <a:solidFill>
            <a:schemeClr val="accent3">
              <a:lumMod val="40000"/>
              <a:lumOff val="60000"/>
            </a:schemeClr>
          </a:solidFill>
          <a:ln w="28575" algn="ctr">
            <a:solidFill>
              <a:schemeClr val="bg1">
                <a:lumMod val="50000"/>
              </a:schemeClr>
            </a:solidFill>
            <a:round/>
            <a:headEnd/>
            <a:tailEnd/>
          </a:ln>
          <a:extLst/>
        </p:spPr>
        <p:txBody>
          <a:bodyPr anchor="ctr"/>
          <a:lstStyle/>
          <a:p>
            <a:pPr algn="ctr">
              <a:defRPr/>
            </a:pPr>
            <a:r>
              <a:rPr lang="it-IT" altLang="it-IT" b="1" dirty="0">
                <a:solidFill>
                  <a:prstClr val="black"/>
                </a:solidFill>
                <a:cs typeface="Calibri" pitchFamily="34" charset="0"/>
              </a:rPr>
              <a:t>Quadro Strategico Comune</a:t>
            </a:r>
          </a:p>
          <a:p>
            <a:pPr algn="ctr">
              <a:defRPr/>
            </a:pPr>
            <a:endParaRPr lang="it-IT" altLang="it-IT" b="1" dirty="0">
              <a:solidFill>
                <a:prstClr val="black"/>
              </a:solidFill>
              <a:cs typeface="Calibri" pitchFamily="34" charset="0"/>
            </a:endParaRPr>
          </a:p>
          <a:p>
            <a:pPr algn="ctr">
              <a:defRPr/>
            </a:pPr>
            <a:r>
              <a:rPr lang="it-IT" altLang="it-IT" b="1" dirty="0">
                <a:solidFill>
                  <a:prstClr val="black"/>
                </a:solidFill>
                <a:cs typeface="Calibri" pitchFamily="34" charset="0"/>
              </a:rPr>
              <a:t>- </a:t>
            </a:r>
            <a:r>
              <a:rPr lang="it-IT" altLang="it-IT" dirty="0">
                <a:solidFill>
                  <a:prstClr val="black"/>
                </a:solidFill>
                <a:cs typeface="Calibri" pitchFamily="34" charset="0"/>
              </a:rPr>
              <a:t>Priorità di investimento</a:t>
            </a:r>
          </a:p>
          <a:p>
            <a:pPr algn="ctr">
              <a:defRPr/>
            </a:pPr>
            <a:r>
              <a:rPr lang="it-IT" altLang="it-IT" dirty="0">
                <a:solidFill>
                  <a:prstClr val="black"/>
                </a:solidFill>
                <a:cs typeface="Calibri" pitchFamily="34" charset="0"/>
              </a:rPr>
              <a:t>+</a:t>
            </a:r>
          </a:p>
          <a:p>
            <a:pPr algn="ctr">
              <a:defRPr/>
            </a:pPr>
            <a:r>
              <a:rPr lang="it-IT" altLang="it-IT" dirty="0">
                <a:solidFill>
                  <a:prstClr val="black"/>
                </a:solidFill>
                <a:cs typeface="Calibri" pitchFamily="34" charset="0"/>
              </a:rPr>
              <a:t>- Fattori di successo</a:t>
            </a:r>
          </a:p>
        </p:txBody>
      </p:sp>
      <p:sp>
        <p:nvSpPr>
          <p:cNvPr id="87046" name="AutoShape 12"/>
          <p:cNvSpPr>
            <a:spLocks noChangeArrowheads="1"/>
          </p:cNvSpPr>
          <p:nvPr/>
        </p:nvSpPr>
        <p:spPr bwMode="auto">
          <a:xfrm>
            <a:off x="2309813" y="4022725"/>
            <a:ext cx="4292600" cy="1577975"/>
          </a:xfrm>
          <a:prstGeom prst="roundRect">
            <a:avLst>
              <a:gd name="adj" fmla="val 16667"/>
            </a:avLst>
          </a:prstGeom>
          <a:solidFill>
            <a:schemeClr val="accent6">
              <a:lumMod val="40000"/>
              <a:lumOff val="60000"/>
            </a:schemeClr>
          </a:solidFill>
          <a:ln w="28575" algn="ctr">
            <a:solidFill>
              <a:schemeClr val="bg1">
                <a:lumMod val="50000"/>
              </a:schemeClr>
            </a:solidFill>
            <a:round/>
            <a:headEnd/>
            <a:tailEnd/>
          </a:ln>
          <a:extLst/>
        </p:spPr>
        <p:txBody>
          <a:bodyPr anchor="ctr"/>
          <a:lstStyle/>
          <a:p>
            <a:pPr algn="ctr">
              <a:defRPr/>
            </a:pPr>
            <a:r>
              <a:rPr lang="it-IT" altLang="it-IT" b="1" dirty="0">
                <a:solidFill>
                  <a:prstClr val="black"/>
                </a:solidFill>
                <a:cs typeface="Calibri" pitchFamily="34" charset="0"/>
              </a:rPr>
              <a:t>Accordo di partenariato </a:t>
            </a:r>
          </a:p>
          <a:p>
            <a:pPr algn="ctr">
              <a:defRPr/>
            </a:pPr>
            <a:r>
              <a:rPr lang="it-IT" altLang="it-IT" dirty="0">
                <a:solidFill>
                  <a:prstClr val="black"/>
                </a:solidFill>
                <a:cs typeface="Calibri" pitchFamily="34" charset="0"/>
              </a:rPr>
              <a:t>(per lo sviluppo e l’investimento)</a:t>
            </a:r>
          </a:p>
          <a:p>
            <a:pPr algn="ctr">
              <a:defRPr/>
            </a:pPr>
            <a:endParaRPr lang="it-IT" altLang="it-IT" dirty="0">
              <a:solidFill>
                <a:prstClr val="black"/>
              </a:solidFill>
              <a:cs typeface="Calibri" pitchFamily="34" charset="0"/>
            </a:endParaRPr>
          </a:p>
          <a:p>
            <a:pPr algn="ctr">
              <a:buFontTx/>
              <a:buChar char="-"/>
              <a:defRPr/>
            </a:pPr>
            <a:r>
              <a:rPr lang="it-IT" altLang="it-IT" dirty="0">
                <a:solidFill>
                  <a:prstClr val="black"/>
                </a:solidFill>
                <a:cs typeface="Calibri" pitchFamily="34" charset="0"/>
              </a:rPr>
              <a:t>Priorità tematiche (di investimento) </a:t>
            </a:r>
          </a:p>
          <a:p>
            <a:pPr algn="ctr">
              <a:buFontTx/>
              <a:buChar char="-"/>
              <a:defRPr/>
            </a:pPr>
            <a:r>
              <a:rPr lang="it-IT" altLang="it-IT" dirty="0">
                <a:solidFill>
                  <a:prstClr val="black"/>
                </a:solidFill>
                <a:cs typeface="Calibri" pitchFamily="34" charset="0"/>
              </a:rPr>
              <a:t> Obiettivi</a:t>
            </a:r>
          </a:p>
          <a:p>
            <a:pPr algn="ctr">
              <a:defRPr/>
            </a:pPr>
            <a:r>
              <a:rPr lang="it-IT" altLang="it-IT" dirty="0">
                <a:solidFill>
                  <a:prstClr val="black"/>
                </a:solidFill>
                <a:cs typeface="Calibri" pitchFamily="34" charset="0"/>
              </a:rPr>
              <a:t>- Fattori di successo</a:t>
            </a:r>
          </a:p>
        </p:txBody>
      </p:sp>
      <p:sp>
        <p:nvSpPr>
          <p:cNvPr id="87047" name="AutoShape 13"/>
          <p:cNvSpPr>
            <a:spLocks noChangeArrowheads="1"/>
          </p:cNvSpPr>
          <p:nvPr/>
        </p:nvSpPr>
        <p:spPr bwMode="auto">
          <a:xfrm>
            <a:off x="2060575" y="5983288"/>
            <a:ext cx="4973638" cy="328612"/>
          </a:xfrm>
          <a:prstGeom prst="roundRect">
            <a:avLst>
              <a:gd name="adj" fmla="val 16667"/>
            </a:avLst>
          </a:prstGeom>
          <a:solidFill>
            <a:schemeClr val="accent4">
              <a:lumMod val="40000"/>
              <a:lumOff val="60000"/>
            </a:schemeClr>
          </a:solidFill>
          <a:ln w="28575" algn="ctr">
            <a:solidFill>
              <a:schemeClr val="bg1">
                <a:lumMod val="50000"/>
              </a:schemeClr>
            </a:solidFill>
            <a:round/>
            <a:headEnd/>
            <a:tailEnd/>
          </a:ln>
          <a:extLst/>
        </p:spPr>
        <p:txBody>
          <a:bodyPr anchor="ctr"/>
          <a:lstStyle/>
          <a:p>
            <a:pPr algn="ctr">
              <a:defRPr/>
            </a:pPr>
            <a:r>
              <a:rPr lang="it-IT" altLang="it-IT" b="1" dirty="0">
                <a:solidFill>
                  <a:prstClr val="black"/>
                </a:solidFill>
                <a:cs typeface="Calibri" pitchFamily="34" charset="0"/>
              </a:rPr>
              <a:t>Programmi Operativi Nazionali o Regionali </a:t>
            </a:r>
          </a:p>
        </p:txBody>
      </p:sp>
      <p:sp>
        <p:nvSpPr>
          <p:cNvPr id="87048" name="Line 14"/>
          <p:cNvSpPr>
            <a:spLocks noChangeShapeType="1"/>
          </p:cNvSpPr>
          <p:nvPr/>
        </p:nvSpPr>
        <p:spPr bwMode="auto">
          <a:xfrm>
            <a:off x="3067050" y="5619750"/>
            <a:ext cx="0" cy="327025"/>
          </a:xfrm>
          <a:prstGeom prst="line">
            <a:avLst/>
          </a:prstGeom>
          <a:noFill/>
          <a:ln w="28575">
            <a:solidFill>
              <a:schemeClr val="accent1">
                <a:lumMod val="60000"/>
                <a:lumOff val="40000"/>
              </a:schemeClr>
            </a:solidFill>
            <a:round/>
            <a:headEnd/>
            <a:tailEnd type="stealth" w="lg" len="lg"/>
          </a:ln>
          <a:extLst/>
        </p:spPr>
        <p:txBody>
          <a:bodyPr anchor="ctr"/>
          <a:lstStyle/>
          <a:p>
            <a:pPr>
              <a:defRPr/>
            </a:pPr>
            <a:endParaRPr lang="it-IT">
              <a:solidFill>
                <a:prstClr val="black"/>
              </a:solidFill>
              <a:latin typeface="Arial" charset="0"/>
            </a:endParaRPr>
          </a:p>
        </p:txBody>
      </p:sp>
      <p:sp>
        <p:nvSpPr>
          <p:cNvPr id="87049" name="Line 15"/>
          <p:cNvSpPr>
            <a:spLocks noChangeShapeType="1"/>
          </p:cNvSpPr>
          <p:nvPr/>
        </p:nvSpPr>
        <p:spPr bwMode="auto">
          <a:xfrm>
            <a:off x="5803900" y="5619750"/>
            <a:ext cx="0" cy="327025"/>
          </a:xfrm>
          <a:prstGeom prst="line">
            <a:avLst/>
          </a:prstGeom>
          <a:noFill/>
          <a:ln w="28575">
            <a:solidFill>
              <a:schemeClr val="accent1">
                <a:lumMod val="60000"/>
                <a:lumOff val="40000"/>
              </a:schemeClr>
            </a:solidFill>
            <a:round/>
            <a:headEnd/>
            <a:tailEnd type="stealth" w="lg" len="lg"/>
          </a:ln>
          <a:extLst/>
        </p:spPr>
        <p:txBody>
          <a:bodyPr anchor="ctr"/>
          <a:lstStyle/>
          <a:p>
            <a:pPr>
              <a:defRPr/>
            </a:pPr>
            <a:endParaRPr lang="it-IT">
              <a:solidFill>
                <a:prstClr val="black"/>
              </a:solidFill>
              <a:latin typeface="Arial" charset="0"/>
            </a:endParaRPr>
          </a:p>
        </p:txBody>
      </p:sp>
      <p:cxnSp>
        <p:nvCxnSpPr>
          <p:cNvPr id="87050" name="AutoShape 16"/>
          <p:cNvCxnSpPr>
            <a:cxnSpLocks noChangeShapeType="1"/>
            <a:stCxn id="24586" idx="1"/>
            <a:endCxn id="87045" idx="1"/>
          </p:cNvCxnSpPr>
          <p:nvPr/>
        </p:nvCxnSpPr>
        <p:spPr bwMode="auto">
          <a:xfrm rot="10800000" flipH="1" flipV="1">
            <a:off x="1500188" y="1549400"/>
            <a:ext cx="646112" cy="1357313"/>
          </a:xfrm>
          <a:prstGeom prst="bentConnector3">
            <a:avLst>
              <a:gd name="adj1" fmla="val -35388"/>
            </a:avLst>
          </a:prstGeom>
          <a:noFill/>
          <a:ln w="28575" cap="rnd">
            <a:solidFill>
              <a:schemeClr val="accent1">
                <a:lumMod val="60000"/>
                <a:lumOff val="40000"/>
              </a:schemeClr>
            </a:solidFill>
            <a:prstDash val="sysDot"/>
            <a:miter lim="800000"/>
            <a:headEnd/>
            <a:tailEnd type="stealth" w="lg" len="lg"/>
          </a:ln>
          <a:extLst/>
        </p:spPr>
      </p:cxnSp>
      <p:cxnSp>
        <p:nvCxnSpPr>
          <p:cNvPr id="87051" name="AutoShape 18"/>
          <p:cNvCxnSpPr>
            <a:cxnSpLocks noChangeShapeType="1"/>
            <a:stCxn id="24586" idx="3"/>
            <a:endCxn id="87045" idx="3"/>
          </p:cNvCxnSpPr>
          <p:nvPr/>
        </p:nvCxnSpPr>
        <p:spPr bwMode="auto">
          <a:xfrm flipH="1">
            <a:off x="6577013" y="1549400"/>
            <a:ext cx="752475" cy="1357313"/>
          </a:xfrm>
          <a:prstGeom prst="bentConnector3">
            <a:avLst>
              <a:gd name="adj1" fmla="val -30380"/>
            </a:avLst>
          </a:prstGeom>
          <a:noFill/>
          <a:ln w="28575" cap="rnd">
            <a:solidFill>
              <a:schemeClr val="accent1">
                <a:lumMod val="60000"/>
                <a:lumOff val="40000"/>
              </a:schemeClr>
            </a:solidFill>
            <a:prstDash val="sysDot"/>
            <a:miter lim="800000"/>
            <a:headEnd/>
            <a:tailEnd type="stealth" w="lg" len="lg"/>
          </a:ln>
          <a:extLst/>
        </p:spPr>
      </p:cxnSp>
      <p:sp>
        <p:nvSpPr>
          <p:cNvPr id="87052" name="Line 19"/>
          <p:cNvSpPr>
            <a:spLocks noChangeShapeType="1"/>
          </p:cNvSpPr>
          <p:nvPr/>
        </p:nvSpPr>
        <p:spPr bwMode="auto">
          <a:xfrm>
            <a:off x="3067050" y="3665538"/>
            <a:ext cx="0" cy="327025"/>
          </a:xfrm>
          <a:prstGeom prst="line">
            <a:avLst/>
          </a:prstGeom>
          <a:noFill/>
          <a:ln w="28575">
            <a:solidFill>
              <a:schemeClr val="accent1">
                <a:lumMod val="60000"/>
                <a:lumOff val="40000"/>
              </a:schemeClr>
            </a:solidFill>
            <a:round/>
            <a:headEnd/>
            <a:tailEnd type="stealth" w="lg" len="lg"/>
          </a:ln>
          <a:extLst/>
        </p:spPr>
        <p:txBody>
          <a:bodyPr anchor="ctr"/>
          <a:lstStyle/>
          <a:p>
            <a:pPr>
              <a:defRPr/>
            </a:pPr>
            <a:endParaRPr lang="it-IT">
              <a:solidFill>
                <a:prstClr val="black"/>
              </a:solidFill>
              <a:latin typeface="Arial" charset="0"/>
            </a:endParaRPr>
          </a:p>
        </p:txBody>
      </p:sp>
      <p:sp>
        <p:nvSpPr>
          <p:cNvPr id="87053" name="Line 20"/>
          <p:cNvSpPr>
            <a:spLocks noChangeShapeType="1"/>
          </p:cNvSpPr>
          <p:nvPr/>
        </p:nvSpPr>
        <p:spPr bwMode="auto">
          <a:xfrm>
            <a:off x="5803900" y="3636963"/>
            <a:ext cx="0" cy="327025"/>
          </a:xfrm>
          <a:prstGeom prst="line">
            <a:avLst/>
          </a:prstGeom>
          <a:noFill/>
          <a:ln w="28575">
            <a:solidFill>
              <a:schemeClr val="accent1">
                <a:lumMod val="60000"/>
                <a:lumOff val="40000"/>
              </a:schemeClr>
            </a:solidFill>
            <a:round/>
            <a:headEnd/>
            <a:tailEnd type="stealth" w="lg" len="lg"/>
          </a:ln>
          <a:extLst/>
        </p:spPr>
        <p:txBody>
          <a:bodyPr anchor="ctr"/>
          <a:lstStyle/>
          <a:p>
            <a:pPr>
              <a:defRPr/>
            </a:pPr>
            <a:endParaRPr lang="it-IT">
              <a:solidFill>
                <a:prstClr val="black"/>
              </a:solidFill>
              <a:latin typeface="Arial" charset="0"/>
            </a:endParaRPr>
          </a:p>
        </p:txBody>
      </p:sp>
      <p:sp>
        <p:nvSpPr>
          <p:cNvPr id="99343" name="Segnaposto numero diapositiva 1"/>
          <p:cNvSpPr>
            <a:spLocks noGrp="1"/>
          </p:cNvSpPr>
          <p:nvPr>
            <p:ph type="sldNum" sz="quarter" idx="12"/>
          </p:nvPr>
        </p:nvSpPr>
        <p:spPr>
          <a:xfrm>
            <a:off x="7292975" y="6113463"/>
            <a:ext cx="1247775" cy="331787"/>
          </a:xfrm>
        </p:spPr>
        <p:txBody>
          <a:bodyPr/>
          <a:lstStyle/>
          <a:p>
            <a:pPr algn="ctr">
              <a:defRPr/>
            </a:pPr>
            <a:fld id="{DED396A2-2293-40D7-A3B7-9F29237C4B67}" type="slidenum">
              <a:rPr lang="it-IT" smtClean="0">
                <a:solidFill>
                  <a:prstClr val="black"/>
                </a:solidFill>
                <a:latin typeface="Arial" pitchFamily="34" charset="0"/>
              </a:rPr>
              <a:pPr algn="ctr">
                <a:defRPr/>
              </a:pPr>
              <a:t>2</a:t>
            </a:fld>
            <a:endParaRPr lang="it-IT" smtClean="0">
              <a:solidFill>
                <a:prstClr val="black"/>
              </a:solidFill>
              <a:latin typeface="Arial" pitchFamily="34" charset="0"/>
            </a:endParaRPr>
          </a:p>
        </p:txBody>
      </p:sp>
      <p:sp>
        <p:nvSpPr>
          <p:cNvPr id="7181" name="Titolo 23"/>
          <p:cNvSpPr>
            <a:spLocks noGrp="1"/>
          </p:cNvSpPr>
          <p:nvPr>
            <p:ph type="title"/>
          </p:nvPr>
        </p:nvSpPr>
        <p:spPr>
          <a:xfrm>
            <a:off x="215900" y="623888"/>
            <a:ext cx="8713788" cy="446087"/>
          </a:xfrm>
        </p:spPr>
        <p:txBody>
          <a:bodyPr>
            <a:normAutofit fontScale="90000"/>
          </a:bodyPr>
          <a:lstStyle/>
          <a:p>
            <a:r>
              <a:rPr lang="it-IT" altLang="it-IT" sz="3200" smtClean="0"/>
              <a:t>Architettura e politica di coesione 2014-2020</a:t>
            </a:r>
          </a:p>
        </p:txBody>
      </p:sp>
      <p:pic>
        <p:nvPicPr>
          <p:cNvPr id="71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2188" y="5910263"/>
            <a:ext cx="171926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Connettore 2 16"/>
          <p:cNvCxnSpPr>
            <a:stCxn id="87047" idx="3"/>
          </p:cNvCxnSpPr>
          <p:nvPr/>
        </p:nvCxnSpPr>
        <p:spPr>
          <a:xfrm flipV="1">
            <a:off x="7034213" y="6143625"/>
            <a:ext cx="307975"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18005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lnSpcReduction="20000"/>
          </a:bodyPr>
          <a:lstStyle/>
          <a:p>
            <a:pPr marL="109728" indent="0">
              <a:buNone/>
            </a:pPr>
            <a:r>
              <a:rPr lang="it-IT" dirty="0"/>
              <a:t>L</a:t>
            </a:r>
            <a:r>
              <a:rPr lang="it-IT" dirty="0" smtClean="0"/>
              <a:t>a </a:t>
            </a:r>
            <a:r>
              <a:rPr lang="it-IT" dirty="0"/>
              <a:t>nuova politica di coesione intensifica </a:t>
            </a:r>
            <a:r>
              <a:rPr lang="it-IT" b="1" dirty="0">
                <a:solidFill>
                  <a:srgbClr val="0033CC"/>
                </a:solidFill>
              </a:rPr>
              <a:t>l’attenzione ai risultati </a:t>
            </a:r>
            <a:r>
              <a:rPr lang="it-IT" b="1" dirty="0" smtClean="0">
                <a:solidFill>
                  <a:srgbClr val="0033CC"/>
                </a:solidFill>
              </a:rPr>
              <a:t>e agli </a:t>
            </a:r>
            <a:r>
              <a:rPr lang="it-IT" b="1" dirty="0">
                <a:solidFill>
                  <a:srgbClr val="0033CC"/>
                </a:solidFill>
              </a:rPr>
              <a:t>impatti</a:t>
            </a:r>
            <a:r>
              <a:rPr lang="it-IT" dirty="0"/>
              <a:t>, sulla base dei quali sarà misurata l’efficacia dei Programmi. Da qui l’obbligo di </a:t>
            </a:r>
            <a:r>
              <a:rPr lang="it-IT" dirty="0" smtClean="0"/>
              <a:t>indicare puntualmente </a:t>
            </a:r>
            <a:r>
              <a:rPr lang="it-IT" dirty="0"/>
              <a:t>il quadro di </a:t>
            </a:r>
            <a:r>
              <a:rPr lang="it-IT" b="1" dirty="0">
                <a:solidFill>
                  <a:srgbClr val="0033CC"/>
                </a:solidFill>
              </a:rPr>
              <a:t>risultati</a:t>
            </a:r>
            <a:r>
              <a:rPr lang="it-IT" dirty="0"/>
              <a:t> che si intendono conseguire entro la fine del periodo di </a:t>
            </a:r>
            <a:r>
              <a:rPr lang="it-IT" dirty="0" smtClean="0"/>
              <a:t>programmazione 2014-2020 </a:t>
            </a:r>
            <a:r>
              <a:rPr lang="it-IT" dirty="0"/>
              <a:t>e le modalità con cui le azioni proposte contribuiranno al raggiungimento di tali </a:t>
            </a:r>
            <a:r>
              <a:rPr lang="it-IT" dirty="0" smtClean="0"/>
              <a:t>obiettivi, nonché </a:t>
            </a:r>
            <a:r>
              <a:rPr lang="it-IT" dirty="0"/>
              <a:t>i relativi </a:t>
            </a:r>
            <a:r>
              <a:rPr lang="it-IT" b="1" dirty="0">
                <a:solidFill>
                  <a:srgbClr val="0033CC"/>
                </a:solidFill>
              </a:rPr>
              <a:t>indicatori di rendimento </a:t>
            </a:r>
            <a:r>
              <a:rPr lang="it-IT" dirty="0"/>
              <a:t>e le attività di rendicontazione e valutazione con cui </a:t>
            </a:r>
            <a:r>
              <a:rPr lang="it-IT" dirty="0" smtClean="0"/>
              <a:t>saranno misurati </a:t>
            </a:r>
            <a:r>
              <a:rPr lang="it-IT" dirty="0"/>
              <a:t>i progressi compiuti, in un’ottica di responsabilità e trasparenza.</a:t>
            </a:r>
          </a:p>
          <a:p>
            <a:pPr marL="109728" indent="0">
              <a:buNone/>
            </a:pPr>
            <a:r>
              <a:rPr lang="it-IT" dirty="0"/>
              <a:t>Si procederà, pertanto, alla pianificazione delle attività valutative che, ai sensi dell’art. 56.1 del </a:t>
            </a:r>
            <a:r>
              <a:rPr lang="it-IT" dirty="0" smtClean="0"/>
              <a:t>Reg. UE </a:t>
            </a:r>
            <a:r>
              <a:rPr lang="it-IT" dirty="0"/>
              <a:t>1303/2013, saranno articolate in un </a:t>
            </a:r>
            <a:r>
              <a:rPr lang="it-IT" b="1" i="1" dirty="0">
                <a:solidFill>
                  <a:srgbClr val="0033CC"/>
                </a:solidFill>
              </a:rPr>
              <a:t>Piano di Valutazione</a:t>
            </a:r>
            <a:r>
              <a:rPr lang="it-IT" dirty="0"/>
              <a:t>. </a:t>
            </a:r>
          </a:p>
        </p:txBody>
      </p:sp>
      <p:sp>
        <p:nvSpPr>
          <p:cNvPr id="2" name="Titolo 1"/>
          <p:cNvSpPr>
            <a:spLocks noGrp="1"/>
          </p:cNvSpPr>
          <p:nvPr>
            <p:ph type="title"/>
          </p:nvPr>
        </p:nvSpPr>
        <p:spPr>
          <a:xfrm>
            <a:off x="467544" y="980728"/>
            <a:ext cx="8229600" cy="364902"/>
          </a:xfrm>
        </p:spPr>
        <p:txBody>
          <a:bodyPr>
            <a:normAutofit fontScale="90000"/>
          </a:bodyPr>
          <a:lstStyle/>
          <a:p>
            <a:r>
              <a:rPr lang="it-IT" dirty="0" smtClean="0"/>
              <a:t>Valutazione</a:t>
            </a:r>
            <a:br>
              <a:rPr lang="it-IT" dirty="0" smtClean="0"/>
            </a:br>
            <a:endParaRPr lang="it-IT"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D:\Users\mi11201\AppData\Local\Microsoft\Windows\Temporary Internet Files\Content.IE5\9AJ3U9KE\valuta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88640"/>
            <a:ext cx="2114625" cy="103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522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772816"/>
            <a:ext cx="8229600" cy="4234475"/>
          </a:xfrm>
        </p:spPr>
        <p:txBody>
          <a:bodyPr>
            <a:normAutofit fontScale="92500" lnSpcReduction="20000"/>
          </a:bodyPr>
          <a:lstStyle/>
          <a:p>
            <a:r>
              <a:rPr lang="it-IT" b="1" dirty="0" smtClean="0">
                <a:solidFill>
                  <a:srgbClr val="0033CC"/>
                </a:solidFill>
              </a:rPr>
              <a:t>Il </a:t>
            </a:r>
            <a:r>
              <a:rPr lang="it-IT" b="1" i="1" dirty="0">
                <a:solidFill>
                  <a:srgbClr val="0033CC"/>
                </a:solidFill>
              </a:rPr>
              <a:t>performance </a:t>
            </a:r>
            <a:r>
              <a:rPr lang="it-IT" b="1" i="1" dirty="0" err="1">
                <a:solidFill>
                  <a:srgbClr val="0033CC"/>
                </a:solidFill>
              </a:rPr>
              <a:t>framework</a:t>
            </a:r>
            <a:r>
              <a:rPr lang="it-IT" b="1" i="1" dirty="0">
                <a:solidFill>
                  <a:srgbClr val="0033CC"/>
                </a:solidFill>
              </a:rPr>
              <a:t> </a:t>
            </a:r>
            <a:r>
              <a:rPr lang="it-IT" b="1" dirty="0">
                <a:solidFill>
                  <a:srgbClr val="0033CC"/>
                </a:solidFill>
              </a:rPr>
              <a:t>è uno strumento volto a verificare l’efficacia nell’attuazione del Programma</a:t>
            </a:r>
            <a:r>
              <a:rPr lang="it-IT" b="1" dirty="0"/>
              <a:t>. </a:t>
            </a:r>
            <a:r>
              <a:rPr lang="it-IT" dirty="0"/>
              <a:t>Si basa su un sistema di </a:t>
            </a:r>
            <a:r>
              <a:rPr lang="it-IT" b="1" dirty="0">
                <a:solidFill>
                  <a:srgbClr val="0033CC"/>
                </a:solidFill>
              </a:rPr>
              <a:t>indicatori</a:t>
            </a:r>
            <a:r>
              <a:rPr lang="it-IT" b="1" dirty="0"/>
              <a:t> </a:t>
            </a:r>
            <a:r>
              <a:rPr lang="it-IT" dirty="0"/>
              <a:t>legati all’attuazione finanziaria e alle realizzazioni fisiche, per i quali devono essere fissati target intermedi (</a:t>
            </a:r>
            <a:r>
              <a:rPr lang="it-IT" i="1" dirty="0" err="1"/>
              <a:t>milestones</a:t>
            </a:r>
            <a:r>
              <a:rPr lang="it-IT" dirty="0"/>
              <a:t>) al 2018 e target finali al </a:t>
            </a:r>
            <a:r>
              <a:rPr lang="it-IT" dirty="0" smtClean="0"/>
              <a:t>2023.</a:t>
            </a:r>
          </a:p>
          <a:p>
            <a:r>
              <a:rPr lang="it-IT" dirty="0" smtClean="0"/>
              <a:t> </a:t>
            </a:r>
            <a:r>
              <a:rPr lang="it-IT" dirty="0"/>
              <a:t>Nel 2019 a seguito della </a:t>
            </a:r>
            <a:r>
              <a:rPr lang="it-IT" b="1" dirty="0">
                <a:solidFill>
                  <a:srgbClr val="0033CC"/>
                </a:solidFill>
              </a:rPr>
              <a:t>verifica dell’attuazione </a:t>
            </a:r>
            <a:r>
              <a:rPr lang="it-IT" dirty="0"/>
              <a:t>(performance </a:t>
            </a:r>
            <a:r>
              <a:rPr lang="it-IT" i="1" dirty="0" err="1"/>
              <a:t>review</a:t>
            </a:r>
            <a:r>
              <a:rPr lang="it-IT" dirty="0"/>
              <a:t>) la CE attribuisce la </a:t>
            </a:r>
            <a:r>
              <a:rPr lang="it-IT" b="1" dirty="0">
                <a:solidFill>
                  <a:srgbClr val="0033CC"/>
                </a:solidFill>
              </a:rPr>
              <a:t>riserva di efficacia </a:t>
            </a:r>
            <a:r>
              <a:rPr lang="it-IT" dirty="0"/>
              <a:t>(6% della dotazione del Programma) alle priorità che hanno conseguito i target </a:t>
            </a:r>
            <a:r>
              <a:rPr lang="it-IT" dirty="0" smtClean="0"/>
              <a:t>intermedi. </a:t>
            </a:r>
            <a:r>
              <a:rPr lang="it-IT" dirty="0"/>
              <a:t>Un livello non soddisfacente di conseguimento dei target intermedi e finali può determinare anche </a:t>
            </a:r>
            <a:r>
              <a:rPr lang="it-IT" b="1" dirty="0"/>
              <a:t>sanzioni </a:t>
            </a:r>
            <a:r>
              <a:rPr lang="it-IT" dirty="0"/>
              <a:t>(sospensioni dei pagamenti nel 2019 e correzioni finanziarie nel 2025) </a:t>
            </a:r>
          </a:p>
        </p:txBody>
      </p:sp>
      <p:sp>
        <p:nvSpPr>
          <p:cNvPr id="2" name="Titolo 1"/>
          <p:cNvSpPr>
            <a:spLocks noGrp="1"/>
          </p:cNvSpPr>
          <p:nvPr>
            <p:ph type="title"/>
          </p:nvPr>
        </p:nvSpPr>
        <p:spPr>
          <a:xfrm>
            <a:off x="457200" y="548680"/>
            <a:ext cx="8229600" cy="868958"/>
          </a:xfrm>
        </p:spPr>
        <p:txBody>
          <a:bodyPr>
            <a:normAutofit fontScale="90000"/>
          </a:bodyPr>
          <a:lstStyle/>
          <a:p>
            <a:pPr marL="342900" lvl="0" indent="-342900">
              <a:spcBef>
                <a:spcPct val="20000"/>
              </a:spcBef>
            </a:pPr>
            <a:r>
              <a:rPr lang="it-IT" sz="2200" dirty="0">
                <a:solidFill>
                  <a:prstClr val="black"/>
                </a:solidFill>
              </a:rPr>
              <a:t/>
            </a:r>
            <a:br>
              <a:rPr lang="it-IT" sz="2200" dirty="0">
                <a:solidFill>
                  <a:prstClr val="black"/>
                </a:solidFill>
              </a:rPr>
            </a:br>
            <a:endParaRPr lang="it-IT"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olo 1"/>
          <p:cNvSpPr txBox="1">
            <a:spLocks/>
          </p:cNvSpPr>
          <p:nvPr/>
        </p:nvSpPr>
        <p:spPr>
          <a:xfrm>
            <a:off x="532317" y="1340768"/>
            <a:ext cx="8229600" cy="711249"/>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it-IT" sz="3600" dirty="0" smtClean="0"/>
              <a:t>Performance </a:t>
            </a:r>
            <a:r>
              <a:rPr lang="it-IT" sz="3600" dirty="0" err="1" smtClean="0"/>
              <a:t>framework</a:t>
            </a:r>
            <a:r>
              <a:rPr lang="it-IT" sz="3600" dirty="0" smtClean="0"/>
              <a:t> e riserva di efficacia</a:t>
            </a:r>
          </a:p>
          <a:p>
            <a:r>
              <a:rPr lang="it-IT" sz="3600" dirty="0" smtClean="0"/>
              <a:t/>
            </a:r>
            <a:br>
              <a:rPr lang="it-IT" sz="3600" dirty="0" smtClean="0"/>
            </a:br>
            <a:endParaRPr lang="it-IT" sz="3600" dirty="0"/>
          </a:p>
        </p:txBody>
      </p:sp>
    </p:spTree>
    <p:extLst>
      <p:ext uri="{BB962C8B-B14F-4D97-AF65-F5344CB8AC3E}">
        <p14:creationId xmlns:p14="http://schemas.microsoft.com/office/powerpoint/2010/main" val="89251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3568" y="548680"/>
            <a:ext cx="7481776" cy="457200"/>
          </a:xfrm>
        </p:spPr>
        <p:txBody>
          <a:bodyPr/>
          <a:lstStyle/>
          <a:p>
            <a:pPr algn="l"/>
            <a:r>
              <a:rPr lang="it-IT" sz="3700" b="1" dirty="0">
                <a:solidFill>
                  <a:srgbClr val="775F55"/>
                </a:solidFill>
                <a:effectLst>
                  <a:outerShdw blurRad="31750" dist="25400" dir="5400000" algn="tl" rotWithShape="0">
                    <a:srgbClr val="000000">
                      <a:alpha val="25000"/>
                    </a:srgbClr>
                  </a:outerShdw>
                </a:effectLst>
              </a:rPr>
              <a:t>Obiettivi e risultati del programma</a:t>
            </a:r>
            <a:endParaRPr lang="it-IT" dirty="0"/>
          </a:p>
        </p:txBody>
      </p:sp>
      <p:sp>
        <p:nvSpPr>
          <p:cNvPr id="6" name="Segnaposto testo 5"/>
          <p:cNvSpPr>
            <a:spLocks noGrp="1"/>
          </p:cNvSpPr>
          <p:nvPr>
            <p:ph type="body" idx="2"/>
          </p:nvPr>
        </p:nvSpPr>
        <p:spPr>
          <a:xfrm>
            <a:off x="899592" y="1340768"/>
            <a:ext cx="7632848" cy="1224136"/>
          </a:xfrm>
        </p:spPr>
        <p:txBody>
          <a:bodyPr>
            <a:normAutofit/>
          </a:bodyPr>
          <a:lstStyle/>
          <a:p>
            <a:pPr algn="l"/>
            <a:r>
              <a:rPr lang="it-IT" dirty="0" smtClean="0"/>
              <a:t>Il </a:t>
            </a:r>
            <a:r>
              <a:rPr lang="it-IT" b="1" dirty="0"/>
              <a:t>PON “Per la Scuola” </a:t>
            </a:r>
            <a:r>
              <a:rPr lang="it-IT" dirty="0"/>
              <a:t>è accompagnato da un </a:t>
            </a:r>
            <a:r>
              <a:rPr lang="it-IT" b="1" dirty="0">
                <a:solidFill>
                  <a:srgbClr val="0033CC"/>
                </a:solidFill>
              </a:rPr>
              <a:t>sistema di monitoraggio e valutazione</a:t>
            </a:r>
            <a:r>
              <a:rPr lang="it-IT" dirty="0"/>
              <a:t>, grazie al quale sono stati definiti i </a:t>
            </a:r>
            <a:r>
              <a:rPr lang="it-IT" b="1" dirty="0">
                <a:solidFill>
                  <a:srgbClr val="0033CC"/>
                </a:solidFill>
              </a:rPr>
              <a:t>target da raggiungere </a:t>
            </a:r>
            <a:r>
              <a:rPr lang="it-IT" dirty="0"/>
              <a:t>e gli </a:t>
            </a:r>
            <a:r>
              <a:rPr lang="it-IT" b="1" dirty="0">
                <a:solidFill>
                  <a:srgbClr val="0033CC"/>
                </a:solidFill>
              </a:rPr>
              <a:t>indicatori</a:t>
            </a:r>
            <a:r>
              <a:rPr lang="it-IT" b="1" dirty="0"/>
              <a:t> </a:t>
            </a:r>
            <a:r>
              <a:rPr lang="it-IT" dirty="0"/>
              <a:t>attraverso i quali misurarne la performance, in un’ottica di trasparenza e di rendicontazione sociale, nonché di </a:t>
            </a:r>
            <a:r>
              <a:rPr lang="it-IT" i="1" dirty="0" err="1"/>
              <a:t>benchmarking</a:t>
            </a:r>
            <a:r>
              <a:rPr lang="it-IT" i="1" dirty="0"/>
              <a:t> </a:t>
            </a:r>
            <a:r>
              <a:rPr lang="it-IT" dirty="0"/>
              <a:t>internazionale.</a:t>
            </a:r>
          </a:p>
        </p:txBody>
      </p:sp>
      <p:graphicFrame>
        <p:nvGraphicFramePr>
          <p:cNvPr id="4" name="Segnaposto contenuto 3"/>
          <p:cNvGraphicFramePr>
            <a:graphicFrameLocks noGrp="1"/>
          </p:cNvGraphicFramePr>
          <p:nvPr>
            <p:ph sz="half" idx="1"/>
            <p:extLst>
              <p:ext uri="{D42A27DB-BD31-4B8C-83A1-F6EECF244321}">
                <p14:modId xmlns:p14="http://schemas.microsoft.com/office/powerpoint/2010/main" val="3005399085"/>
              </p:ext>
            </p:extLst>
          </p:nvPr>
        </p:nvGraphicFramePr>
        <p:xfrm>
          <a:off x="1043608" y="2708920"/>
          <a:ext cx="7128792" cy="4045499"/>
        </p:xfrm>
        <a:graphic>
          <a:graphicData uri="http://schemas.openxmlformats.org/drawingml/2006/table">
            <a:tbl>
              <a:tblPr firstRow="1" bandRow="1">
                <a:tableStyleId>{5C22544A-7EE6-4342-B048-85BDC9FD1C3A}</a:tableStyleId>
              </a:tblPr>
              <a:tblGrid>
                <a:gridCol w="4680520"/>
                <a:gridCol w="2448272"/>
              </a:tblGrid>
              <a:tr h="375520">
                <a:tc>
                  <a:txBody>
                    <a:bodyPr/>
                    <a:lstStyle/>
                    <a:p>
                      <a:r>
                        <a:rPr lang="it-IT" sz="1400" dirty="0" smtClean="0"/>
                        <a:t>INDICATORE</a:t>
                      </a:r>
                      <a:endParaRPr lang="it-IT" sz="1400" dirty="0"/>
                    </a:p>
                  </a:txBody>
                  <a:tcPr marL="83114" marR="83114"/>
                </a:tc>
                <a:tc>
                  <a:txBody>
                    <a:bodyPr/>
                    <a:lstStyle/>
                    <a:p>
                      <a:r>
                        <a:rPr lang="it-IT" sz="1400" dirty="0" smtClean="0"/>
                        <a:t>OBIETTIVO</a:t>
                      </a:r>
                      <a:r>
                        <a:rPr lang="it-IT" sz="1400" baseline="0" dirty="0" smtClean="0"/>
                        <a:t> AL 2023</a:t>
                      </a:r>
                      <a:endParaRPr lang="it-IT" sz="1400" dirty="0"/>
                    </a:p>
                  </a:txBody>
                  <a:tcPr marL="83114" marR="83114"/>
                </a:tc>
              </a:tr>
              <a:tr h="289795">
                <a:tc>
                  <a:txBody>
                    <a:bodyPr/>
                    <a:lstStyle/>
                    <a:p>
                      <a:r>
                        <a:rPr lang="it-IT" sz="1200" dirty="0" smtClean="0"/>
                        <a:t>Partecipanti che migliorano il loro rendimento in italiano </a:t>
                      </a:r>
                      <a:endParaRPr lang="it-IT" sz="1200" dirty="0"/>
                    </a:p>
                  </a:txBody>
                  <a:tcPr marL="83114" marR="83114"/>
                </a:tc>
                <a:tc>
                  <a:txBody>
                    <a:bodyPr/>
                    <a:lstStyle/>
                    <a:p>
                      <a:r>
                        <a:rPr lang="it-IT" sz="1200" dirty="0" smtClean="0"/>
                        <a:t>82,2 %</a:t>
                      </a:r>
                      <a:endParaRPr lang="it-IT" sz="1200" dirty="0"/>
                    </a:p>
                  </a:txBody>
                  <a:tcPr marL="83114" marR="83114"/>
                </a:tc>
              </a:tr>
              <a:tr h="375520">
                <a:tc>
                  <a:txBody>
                    <a:bodyPr/>
                    <a:lstStyle/>
                    <a:p>
                      <a:r>
                        <a:rPr lang="it-IT" sz="1200" dirty="0" smtClean="0"/>
                        <a:t>Partecipanti che migliorano il loro rendimento in matematica </a:t>
                      </a:r>
                      <a:endParaRPr lang="it-IT" sz="1200" dirty="0"/>
                    </a:p>
                  </a:txBody>
                  <a:tcPr marL="83114" marR="83114"/>
                </a:tc>
                <a:tc>
                  <a:txBody>
                    <a:bodyPr/>
                    <a:lstStyle/>
                    <a:p>
                      <a:r>
                        <a:rPr lang="it-IT" sz="1200" dirty="0" smtClean="0"/>
                        <a:t>82,7%</a:t>
                      </a:r>
                      <a:endParaRPr lang="it-IT" sz="1200" dirty="0"/>
                    </a:p>
                  </a:txBody>
                  <a:tcPr marL="83114" marR="83114"/>
                </a:tc>
              </a:tr>
              <a:tr h="375520">
                <a:tc>
                  <a:txBody>
                    <a:bodyPr/>
                    <a:lstStyle/>
                    <a:p>
                      <a:r>
                        <a:rPr lang="it-IT" sz="1200" dirty="0" smtClean="0"/>
                        <a:t>Studenti che completano interventi di raccordo con il mercato del lavoro</a:t>
                      </a:r>
                      <a:endParaRPr lang="it-IT" sz="1200" dirty="0"/>
                    </a:p>
                  </a:txBody>
                  <a:tcPr marL="83114" marR="83114"/>
                </a:tc>
                <a:tc>
                  <a:txBody>
                    <a:bodyPr/>
                    <a:lstStyle/>
                    <a:p>
                      <a:r>
                        <a:rPr lang="it-IT" sz="1200" dirty="0" smtClean="0"/>
                        <a:t>88%</a:t>
                      </a:r>
                      <a:endParaRPr lang="it-IT" sz="1200" dirty="0"/>
                    </a:p>
                  </a:txBody>
                  <a:tcPr marL="83114" marR="83114"/>
                </a:tc>
              </a:tr>
              <a:tr h="289795">
                <a:tc>
                  <a:txBody>
                    <a:bodyPr/>
                    <a:lstStyle/>
                    <a:p>
                      <a:r>
                        <a:rPr lang="it-IT" sz="1200" dirty="0" smtClean="0"/>
                        <a:t>Docenti formati attraverso le iniziative del Programma </a:t>
                      </a:r>
                      <a:endParaRPr lang="it-IT" sz="1200" dirty="0"/>
                    </a:p>
                  </a:txBody>
                  <a:tcPr marL="83114" marR="83114"/>
                </a:tc>
                <a:tc>
                  <a:txBody>
                    <a:bodyPr/>
                    <a:lstStyle/>
                    <a:p>
                      <a:r>
                        <a:rPr lang="it-IT" sz="1200" dirty="0" smtClean="0"/>
                        <a:t>83,4%</a:t>
                      </a:r>
                      <a:endParaRPr lang="it-IT" sz="1200" dirty="0"/>
                    </a:p>
                  </a:txBody>
                  <a:tcPr marL="83114" marR="83114"/>
                </a:tc>
              </a:tr>
              <a:tr h="482991">
                <a:tc>
                  <a:txBody>
                    <a:bodyPr/>
                    <a:lstStyle/>
                    <a:p>
                      <a:r>
                        <a:rPr lang="it-IT" sz="1200" dirty="0" smtClean="0"/>
                        <a:t>Docenti formati attraverso le iniziative del Programma sulle competenze digitali </a:t>
                      </a:r>
                      <a:endParaRPr lang="it-IT" sz="1200" dirty="0"/>
                    </a:p>
                  </a:txBody>
                  <a:tcPr marL="83114" marR="83114"/>
                </a:tc>
                <a:tc>
                  <a:txBody>
                    <a:bodyPr/>
                    <a:lstStyle/>
                    <a:p>
                      <a:r>
                        <a:rPr lang="it-IT" sz="1200" dirty="0" smtClean="0"/>
                        <a:t>75%</a:t>
                      </a:r>
                      <a:endParaRPr lang="it-IT" sz="1200" dirty="0"/>
                    </a:p>
                  </a:txBody>
                  <a:tcPr marL="83114" marR="83114"/>
                </a:tc>
              </a:tr>
              <a:tr h="375520">
                <a:tc>
                  <a:txBody>
                    <a:bodyPr/>
                    <a:lstStyle/>
                    <a:p>
                      <a:r>
                        <a:rPr lang="it-IT" sz="1200" dirty="0" smtClean="0"/>
                        <a:t>Quota di edifici in possesso del documento di valutazione dei rischi </a:t>
                      </a:r>
                      <a:endParaRPr lang="it-IT" sz="1200" dirty="0"/>
                    </a:p>
                  </a:txBody>
                  <a:tcPr marL="83114" marR="83114"/>
                </a:tc>
                <a:tc>
                  <a:txBody>
                    <a:bodyPr/>
                    <a:lstStyle/>
                    <a:p>
                      <a:r>
                        <a:rPr lang="it-IT" sz="1200" dirty="0" smtClean="0"/>
                        <a:t>100% </a:t>
                      </a:r>
                      <a:endParaRPr lang="it-IT" sz="1200" dirty="0"/>
                    </a:p>
                  </a:txBody>
                  <a:tcPr marL="83114" marR="83114"/>
                </a:tc>
              </a:tr>
              <a:tr h="289795">
                <a:tc>
                  <a:txBody>
                    <a:bodyPr/>
                    <a:lstStyle/>
                    <a:p>
                      <a:r>
                        <a:rPr lang="it-IT" sz="1200" dirty="0" smtClean="0"/>
                        <a:t>Rapporto allievi/nuove tecnologie (PC, </a:t>
                      </a:r>
                      <a:r>
                        <a:rPr lang="it-IT" sz="1200" dirty="0" err="1" smtClean="0"/>
                        <a:t>tablets</a:t>
                      </a:r>
                      <a:r>
                        <a:rPr lang="it-IT" sz="1200" dirty="0" smtClean="0"/>
                        <a:t> ) </a:t>
                      </a:r>
                      <a:endParaRPr lang="it-IT" sz="1200" dirty="0"/>
                    </a:p>
                  </a:txBody>
                  <a:tcPr marL="83114" marR="83114"/>
                </a:tc>
                <a:tc>
                  <a:txBody>
                    <a:bodyPr/>
                    <a:lstStyle/>
                    <a:p>
                      <a:r>
                        <a:rPr lang="it-IT" sz="1200" dirty="0" smtClean="0"/>
                        <a:t>1/6</a:t>
                      </a:r>
                      <a:endParaRPr lang="it-IT" sz="1200" dirty="0"/>
                    </a:p>
                  </a:txBody>
                  <a:tcPr marL="83114" marR="83114"/>
                </a:tc>
              </a:tr>
              <a:tr h="525728">
                <a:tc>
                  <a:txBody>
                    <a:bodyPr/>
                    <a:lstStyle/>
                    <a:p>
                      <a:r>
                        <a:rPr lang="it-IT" sz="1200" dirty="0" smtClean="0"/>
                        <a:t>Personale dell'amministrazione che acquisisce le competenze previste attraverso le iniziative del programma </a:t>
                      </a:r>
                      <a:endParaRPr lang="it-IT" sz="1200" dirty="0"/>
                    </a:p>
                  </a:txBody>
                  <a:tcPr marL="83114" marR="83114"/>
                </a:tc>
                <a:tc>
                  <a:txBody>
                    <a:bodyPr/>
                    <a:lstStyle/>
                    <a:p>
                      <a:r>
                        <a:rPr lang="it-IT" sz="1200" dirty="0" smtClean="0"/>
                        <a:t>80,2%</a:t>
                      </a:r>
                      <a:endParaRPr lang="it-IT" sz="1200" dirty="0"/>
                    </a:p>
                  </a:txBody>
                  <a:tcPr marL="83114" marR="83114"/>
                </a:tc>
              </a:tr>
              <a:tr h="289795">
                <a:tc>
                  <a:txBody>
                    <a:bodyPr/>
                    <a:lstStyle/>
                    <a:p>
                      <a:r>
                        <a:rPr lang="it-IT" sz="1200" dirty="0" smtClean="0"/>
                        <a:t>Numero di scuole digitalizzate </a:t>
                      </a:r>
                      <a:endParaRPr lang="it-IT" sz="1200" dirty="0"/>
                    </a:p>
                  </a:txBody>
                  <a:tcPr marL="83114" marR="83114"/>
                </a:tc>
                <a:tc>
                  <a:txBody>
                    <a:bodyPr/>
                    <a:lstStyle/>
                    <a:p>
                      <a:r>
                        <a:rPr lang="it-IT" sz="1200" dirty="0" smtClean="0"/>
                        <a:t>10%</a:t>
                      </a:r>
                      <a:endParaRPr lang="it-IT" sz="1200" dirty="0"/>
                    </a:p>
                  </a:txBody>
                  <a:tcPr marL="83114" marR="83114"/>
                </a:tc>
              </a:tr>
              <a:tr h="375520">
                <a:tc>
                  <a:txBody>
                    <a:bodyPr/>
                    <a:lstStyle/>
                    <a:p>
                      <a:r>
                        <a:rPr lang="it-IT" sz="1200" dirty="0" smtClean="0"/>
                        <a:t>Quota di scuole che partecipano al Sistema Nazionale di Valutazione </a:t>
                      </a:r>
                      <a:endParaRPr lang="it-IT" sz="1200" dirty="0"/>
                    </a:p>
                  </a:txBody>
                  <a:tcPr marL="83114" marR="83114"/>
                </a:tc>
                <a:tc>
                  <a:txBody>
                    <a:bodyPr/>
                    <a:lstStyle/>
                    <a:p>
                      <a:r>
                        <a:rPr lang="it-IT" sz="1200" dirty="0" smtClean="0"/>
                        <a:t>10%</a:t>
                      </a:r>
                      <a:endParaRPr lang="it-IT" sz="1200" dirty="0"/>
                    </a:p>
                  </a:txBody>
                  <a:tcPr marL="83114" marR="83114"/>
                </a:tc>
              </a:tr>
            </a:tbl>
          </a:graphicData>
        </a:graphic>
      </p:graphicFrame>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9119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76681098"/>
              </p:ext>
            </p:extLst>
          </p:nvPr>
        </p:nvGraphicFramePr>
        <p:xfrm>
          <a:off x="467544" y="1340768"/>
          <a:ext cx="8229600" cy="5030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olo 2"/>
          <p:cNvSpPr>
            <a:spLocks noGrp="1"/>
          </p:cNvSpPr>
          <p:nvPr>
            <p:ph type="title"/>
          </p:nvPr>
        </p:nvSpPr>
        <p:spPr>
          <a:xfrm>
            <a:off x="457200" y="548680"/>
            <a:ext cx="8229600" cy="868958"/>
          </a:xfrm>
        </p:spPr>
        <p:txBody>
          <a:bodyPr/>
          <a:lstStyle/>
          <a:p>
            <a:r>
              <a:rPr lang="it-IT" dirty="0"/>
              <a:t>I </a:t>
            </a:r>
            <a:r>
              <a:rPr lang="it-IT" sz="3700" dirty="0"/>
              <a:t>Controlli</a:t>
            </a:r>
            <a:r>
              <a:rPr lang="it-IT" dirty="0"/>
              <a:t> dell’Autorità di Gestione</a:t>
            </a:r>
          </a:p>
        </p:txBody>
      </p:sp>
      <p:pic>
        <p:nvPicPr>
          <p:cNvPr id="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34609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Users\mi11201\AppData\Local\Microsoft\Windows\Temporary Internet Files\Content.IE5\5Z9U9ID6\Check-List-curricula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104843"/>
            <a:ext cx="1839075" cy="1655168"/>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p:cNvSpPr>
            <a:spLocks noGrp="1"/>
          </p:cNvSpPr>
          <p:nvPr>
            <p:ph idx="1"/>
          </p:nvPr>
        </p:nvSpPr>
        <p:spPr>
          <a:xfrm>
            <a:off x="457200" y="1340768"/>
            <a:ext cx="8229600" cy="5040560"/>
          </a:xfrm>
        </p:spPr>
        <p:txBody>
          <a:bodyPr>
            <a:normAutofit fontScale="55000" lnSpcReduction="20000"/>
          </a:bodyPr>
          <a:lstStyle/>
          <a:p>
            <a:endParaRPr lang="it-IT" dirty="0"/>
          </a:p>
          <a:p>
            <a:pPr marL="109728" indent="0">
              <a:buNone/>
            </a:pPr>
            <a:r>
              <a:rPr lang="it-IT" sz="2900" b="1" dirty="0" smtClean="0"/>
              <a:t>Verifiche </a:t>
            </a:r>
            <a:r>
              <a:rPr lang="it-IT" sz="2900" b="1" dirty="0"/>
              <a:t>automatizzate </a:t>
            </a:r>
            <a:endParaRPr lang="it-IT" sz="2900" b="1" dirty="0" smtClean="0"/>
          </a:p>
          <a:p>
            <a:pPr marL="109728" indent="0">
              <a:buNone/>
            </a:pPr>
            <a:r>
              <a:rPr lang="it-IT" sz="2900" dirty="0"/>
              <a:t>Le verifiche automatizzate vengono realizzate attraverso una serie di procedure informatizzate che, attivando specifici blocchi di sistema, avvisano il beneficiario di eventuali anomalie durante l’inserimento dei dati nei due sistemi di gestione. Allo stesso modo, sono presenti degli </a:t>
            </a:r>
            <a:r>
              <a:rPr lang="it-IT" sz="2900" dirty="0" err="1"/>
              <a:t>alert</a:t>
            </a:r>
            <a:r>
              <a:rPr lang="it-IT" sz="2900" dirty="0"/>
              <a:t> che segnalano al controllore la presenza di eventuali difformità rispetto alla regolarità della </a:t>
            </a:r>
            <a:r>
              <a:rPr lang="it-IT" sz="2900" dirty="0" smtClean="0"/>
              <a:t>procedura</a:t>
            </a:r>
          </a:p>
          <a:p>
            <a:pPr marL="109728" indent="0">
              <a:buNone/>
            </a:pPr>
            <a:endParaRPr lang="it-IT" sz="2900" b="1" dirty="0"/>
          </a:p>
          <a:p>
            <a:pPr marL="109728" indent="0">
              <a:buNone/>
            </a:pPr>
            <a:r>
              <a:rPr lang="it-IT" sz="2900" b="1" dirty="0" smtClean="0"/>
              <a:t>Verifiche </a:t>
            </a:r>
            <a:r>
              <a:rPr lang="it-IT" sz="2900" b="1" dirty="0"/>
              <a:t>di gestione </a:t>
            </a:r>
            <a:endParaRPr lang="it-IT" sz="2900" dirty="0"/>
          </a:p>
          <a:p>
            <a:pPr marL="109728" indent="0">
              <a:buNone/>
            </a:pPr>
            <a:r>
              <a:rPr lang="it-IT" sz="2900" dirty="0"/>
              <a:t>Le verifiche di gestione non hanno il solo scopo sanzionatorio di individuare eventuali irregolarità nella certificazione della spesa, ma di accompagnare i soggetti attuatori nell’individuazione delle possibili soluzioni per sanare, nel caso sia possibile, le criticità riscontrate. In questo modo si effettua quindi un’azione preventiva, definendo azioni di supporto in caso siano riscontrati errori frequenti, dovuti a difficoltà nell’utilizzo degli strumenti messi a disposizione o cattiva interpretazione della norma. </a:t>
            </a:r>
          </a:p>
          <a:p>
            <a:r>
              <a:rPr lang="it-IT" sz="2900" b="1" dirty="0" smtClean="0"/>
              <a:t>Controllo </a:t>
            </a:r>
            <a:r>
              <a:rPr lang="it-IT" sz="2900" b="1" dirty="0"/>
              <a:t>di I livello a distanza (desk): </a:t>
            </a:r>
            <a:r>
              <a:rPr lang="it-IT" sz="2900" dirty="0"/>
              <a:t>riguarda le verifiche amministrative sulla </a:t>
            </a:r>
            <a:r>
              <a:rPr lang="it-IT" sz="2900" dirty="0">
                <a:solidFill>
                  <a:srgbClr val="0033CC"/>
                </a:solidFill>
              </a:rPr>
              <a:t>totalità</a:t>
            </a:r>
            <a:r>
              <a:rPr lang="it-IT" sz="2900" dirty="0"/>
              <a:t> delle operazioni autorizzate attraverso un controllo della documentazione inserita nei due sistemi informativi (GPU e SIDI). </a:t>
            </a:r>
          </a:p>
          <a:p>
            <a:r>
              <a:rPr lang="it-IT" sz="2900" b="1" dirty="0" smtClean="0"/>
              <a:t>Controllo </a:t>
            </a:r>
            <a:r>
              <a:rPr lang="it-IT" sz="2900" b="1" dirty="0"/>
              <a:t>di I livello in loco: </a:t>
            </a:r>
            <a:r>
              <a:rPr lang="it-IT" sz="2900" dirty="0"/>
              <a:t>si realizza su un </a:t>
            </a:r>
            <a:r>
              <a:rPr lang="it-IT" sz="2900" dirty="0">
                <a:solidFill>
                  <a:srgbClr val="0033CC"/>
                </a:solidFill>
              </a:rPr>
              <a:t>campione</a:t>
            </a:r>
            <a:r>
              <a:rPr lang="it-IT" sz="2900" dirty="0"/>
              <a:t> significativo di operazioni. Si tratta principalmente di un controllo fisico, tecnico e qualitativo che mira alla verifica della corrispondenza tra la documentazione di progetto agli atti del beneficiario e quanto registrato attraverso i sistemi informativi nonché all’effettivo output delle attività progettuali. </a:t>
            </a:r>
          </a:p>
          <a:p>
            <a:pPr marL="109728" indent="0">
              <a:buNone/>
            </a:pPr>
            <a:endParaRPr lang="it-IT" sz="2900" dirty="0"/>
          </a:p>
        </p:txBody>
      </p:sp>
      <p:sp>
        <p:nvSpPr>
          <p:cNvPr id="2" name="Titolo 1"/>
          <p:cNvSpPr>
            <a:spLocks noGrp="1"/>
          </p:cNvSpPr>
          <p:nvPr>
            <p:ph type="title"/>
          </p:nvPr>
        </p:nvSpPr>
        <p:spPr>
          <a:xfrm>
            <a:off x="457200" y="932426"/>
            <a:ext cx="8229600" cy="485211"/>
          </a:xfrm>
        </p:spPr>
        <p:txBody>
          <a:bodyPr>
            <a:normAutofit fontScale="90000"/>
          </a:bodyPr>
          <a:lstStyle/>
          <a:p>
            <a:r>
              <a:rPr lang="it-IT" b="1" dirty="0"/>
              <a:t>LE VERIFICHE SULLE OPERAZIONI </a:t>
            </a:r>
            <a:r>
              <a:rPr lang="it-IT" dirty="0"/>
              <a:t/>
            </a:r>
            <a:br>
              <a:rPr lang="it-IT" dirty="0"/>
            </a:br>
            <a:endParaRPr lang="it-IT"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34518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olo 21"/>
          <p:cNvSpPr>
            <a:spLocks noGrp="1"/>
          </p:cNvSpPr>
          <p:nvPr>
            <p:ph type="title"/>
          </p:nvPr>
        </p:nvSpPr>
        <p:spPr>
          <a:xfrm>
            <a:off x="457200" y="692695"/>
            <a:ext cx="8229600" cy="648073"/>
          </a:xfrm>
        </p:spPr>
        <p:txBody>
          <a:bodyPr>
            <a:normAutofit fontScale="90000"/>
          </a:bodyPr>
          <a:lstStyle/>
          <a:p>
            <a:r>
              <a:rPr lang="it-IT" dirty="0"/>
              <a:t>Il sistema informativo gestionale</a:t>
            </a:r>
          </a:p>
        </p:txBody>
      </p:sp>
      <p:sp>
        <p:nvSpPr>
          <p:cNvPr id="23" name="Segnaposto testo 22"/>
          <p:cNvSpPr>
            <a:spLocks noGrp="1"/>
          </p:cNvSpPr>
          <p:nvPr>
            <p:ph type="body" idx="1"/>
          </p:nvPr>
        </p:nvSpPr>
        <p:spPr>
          <a:xfrm>
            <a:off x="457200" y="5013176"/>
            <a:ext cx="4040188" cy="1512168"/>
          </a:xfrm>
        </p:spPr>
        <p:txBody>
          <a:bodyPr>
            <a:normAutofit/>
          </a:bodyPr>
          <a:lstStyle/>
          <a:p>
            <a:r>
              <a:rPr lang="it-IT" sz="1800" b="1" dirty="0"/>
              <a:t>GPU – Gestione Programmazione Unitaria</a:t>
            </a:r>
            <a:r>
              <a:rPr lang="it-IT" sz="1800" dirty="0"/>
              <a:t>: supporta la </a:t>
            </a:r>
            <a:r>
              <a:rPr lang="it-IT" sz="1800" b="1" dirty="0"/>
              <a:t>gestione operativa e amministrativa </a:t>
            </a:r>
            <a:r>
              <a:rPr lang="it-IT" sz="1800" dirty="0"/>
              <a:t>dei progetti http://pon20142020.indire.it/portale</a:t>
            </a:r>
          </a:p>
        </p:txBody>
      </p:sp>
      <p:sp>
        <p:nvSpPr>
          <p:cNvPr id="25" name="Segnaposto testo 24"/>
          <p:cNvSpPr>
            <a:spLocks noGrp="1"/>
          </p:cNvSpPr>
          <p:nvPr>
            <p:ph type="body" sz="half" idx="3"/>
          </p:nvPr>
        </p:nvSpPr>
        <p:spPr>
          <a:xfrm>
            <a:off x="4645026" y="5013176"/>
            <a:ext cx="4041775" cy="1512168"/>
          </a:xfrm>
        </p:spPr>
        <p:txBody>
          <a:bodyPr>
            <a:normAutofit fontScale="62500" lnSpcReduction="20000"/>
          </a:bodyPr>
          <a:lstStyle/>
          <a:p>
            <a:endParaRPr lang="it-IT" sz="2600" b="1" dirty="0" smtClean="0"/>
          </a:p>
          <a:p>
            <a:r>
              <a:rPr lang="it-IT" sz="2600" b="1" dirty="0" smtClean="0"/>
              <a:t>SIDI </a:t>
            </a:r>
            <a:r>
              <a:rPr lang="it-IT" sz="2600" b="1" dirty="0"/>
              <a:t>– Sistema </a:t>
            </a:r>
            <a:r>
              <a:rPr lang="it-IT" sz="2600" b="1" dirty="0" smtClean="0"/>
              <a:t>Informativo dell’Istruzione</a:t>
            </a:r>
            <a:r>
              <a:rPr lang="it-IT" sz="2600" dirty="0"/>
              <a:t>: supporta la </a:t>
            </a:r>
            <a:r>
              <a:rPr lang="it-IT" sz="2600" b="1" dirty="0"/>
              <a:t>gestione finanziaria </a:t>
            </a:r>
            <a:r>
              <a:rPr lang="it-IT" sz="2600" dirty="0"/>
              <a:t>del PON, consentendo la rendicontazione e il monitoraggio dei flussi finanziari collegati </a:t>
            </a:r>
            <a:r>
              <a:rPr lang="it-IT" sz="2600" dirty="0" smtClean="0"/>
              <a:t>alla realizzazione </a:t>
            </a:r>
            <a:r>
              <a:rPr lang="it-IT" sz="2600" dirty="0"/>
              <a:t>dei progetti. </a:t>
            </a:r>
          </a:p>
          <a:p>
            <a:endParaRPr lang="it-IT" dirty="0"/>
          </a:p>
        </p:txBody>
      </p:sp>
      <p:sp>
        <p:nvSpPr>
          <p:cNvPr id="24" name="Segnaposto contenuto 23"/>
          <p:cNvSpPr>
            <a:spLocks noGrp="1"/>
          </p:cNvSpPr>
          <p:nvPr>
            <p:ph sz="quarter" idx="2"/>
          </p:nvPr>
        </p:nvSpPr>
        <p:spPr>
          <a:xfrm>
            <a:off x="457200" y="2276872"/>
            <a:ext cx="4040188" cy="3109185"/>
          </a:xfrm>
        </p:spPr>
        <p:txBody>
          <a:bodyPr/>
          <a:lstStyle/>
          <a:p>
            <a:pPr marL="109728" indent="0">
              <a:buNone/>
            </a:pPr>
            <a:r>
              <a:rPr lang="it-IT" b="1" dirty="0"/>
              <a:t>GPU - Gestione Interventi </a:t>
            </a:r>
            <a:endParaRPr lang="it-IT" dirty="0"/>
          </a:p>
          <a:p>
            <a:endParaRPr lang="it-IT" dirty="0"/>
          </a:p>
        </p:txBody>
      </p:sp>
      <p:sp>
        <p:nvSpPr>
          <p:cNvPr id="26" name="Segnaposto contenuto 25"/>
          <p:cNvSpPr>
            <a:spLocks noGrp="1"/>
          </p:cNvSpPr>
          <p:nvPr>
            <p:ph sz="quarter" idx="4"/>
          </p:nvPr>
        </p:nvSpPr>
        <p:spPr>
          <a:xfrm>
            <a:off x="4645025" y="2276872"/>
            <a:ext cx="4041775" cy="3109185"/>
          </a:xfrm>
        </p:spPr>
        <p:txBody>
          <a:bodyPr/>
          <a:lstStyle/>
          <a:p>
            <a:pPr marL="109728" indent="0">
              <a:buNone/>
            </a:pPr>
            <a:r>
              <a:rPr lang="it-IT" b="1" dirty="0"/>
              <a:t>SIDI – Gestione Finanziaria</a:t>
            </a:r>
            <a:endParaRPr lang="it-IT" dirty="0"/>
          </a:p>
        </p:txBody>
      </p:sp>
      <p:sp>
        <p:nvSpPr>
          <p:cNvPr id="30" name="Rettangolo 29"/>
          <p:cNvSpPr/>
          <p:nvPr/>
        </p:nvSpPr>
        <p:spPr>
          <a:xfrm rot="10800000" flipV="1">
            <a:off x="467544" y="1556792"/>
            <a:ext cx="8136904" cy="646331"/>
          </a:xfrm>
          <a:prstGeom prst="rect">
            <a:avLst/>
          </a:prstGeom>
        </p:spPr>
        <p:txBody>
          <a:bodyPr wrap="square">
            <a:spAutoFit/>
          </a:bodyPr>
          <a:lstStyle/>
          <a:p>
            <a:r>
              <a:rPr lang="it-IT" dirty="0">
                <a:solidFill>
                  <a:prstClr val="black"/>
                </a:solidFill>
              </a:rPr>
              <a:t>Il MIUR si avvale di </a:t>
            </a:r>
            <a:r>
              <a:rPr lang="it-IT" b="1" dirty="0">
                <a:solidFill>
                  <a:srgbClr val="0033CC"/>
                </a:solidFill>
              </a:rPr>
              <a:t>due piattaforme informatiche comunicanti</a:t>
            </a:r>
            <a:r>
              <a:rPr lang="it-IT" dirty="0">
                <a:solidFill>
                  <a:prstClr val="black"/>
                </a:solidFill>
              </a:rPr>
              <a:t>, strumenti al servizio delle scuole e dell’amministrazione: </a:t>
            </a:r>
          </a:p>
        </p:txBody>
      </p:sp>
      <p:pic>
        <p:nvPicPr>
          <p:cNvPr id="3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813225"/>
            <a:ext cx="3499533" cy="199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1346" y="2819174"/>
            <a:ext cx="3227038" cy="199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2959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412776"/>
            <a:ext cx="8229600" cy="4594515"/>
          </a:xfrm>
        </p:spPr>
        <p:txBody>
          <a:bodyPr/>
          <a:lstStyle/>
          <a:p>
            <a:r>
              <a:rPr lang="it-IT" b="1" dirty="0" smtClean="0">
                <a:solidFill>
                  <a:srgbClr val="0033CC"/>
                </a:solidFill>
              </a:rPr>
              <a:t>85</a:t>
            </a:r>
            <a:r>
              <a:rPr lang="it-IT" dirty="0" smtClean="0">
                <a:solidFill>
                  <a:srgbClr val="0033CC"/>
                </a:solidFill>
              </a:rPr>
              <a:t> </a:t>
            </a:r>
            <a:r>
              <a:rPr lang="it-IT" dirty="0" smtClean="0"/>
              <a:t>le scuole marchigiane che hanno espresso l’intenzione di partecipare</a:t>
            </a:r>
          </a:p>
          <a:p>
            <a:pPr marL="109728" indent="0">
              <a:buNone/>
            </a:pPr>
            <a:endParaRPr lang="it-IT" dirty="0" smtClean="0"/>
          </a:p>
          <a:p>
            <a:endParaRPr lang="it-IT" dirty="0"/>
          </a:p>
        </p:txBody>
      </p:sp>
      <p:sp>
        <p:nvSpPr>
          <p:cNvPr id="3" name="Titolo 2"/>
          <p:cNvSpPr>
            <a:spLocks noGrp="1"/>
          </p:cNvSpPr>
          <p:nvPr>
            <p:ph type="title"/>
          </p:nvPr>
        </p:nvSpPr>
        <p:spPr>
          <a:xfrm>
            <a:off x="457200" y="548680"/>
            <a:ext cx="8229600" cy="868958"/>
          </a:xfrm>
        </p:spPr>
        <p:txBody>
          <a:bodyPr/>
          <a:lstStyle/>
          <a:p>
            <a:r>
              <a:rPr lang="it-IT" dirty="0" smtClean="0"/>
              <a:t>L’avviso rete LAN/WLAN</a:t>
            </a:r>
            <a:endParaRPr lang="it-IT" dirty="0"/>
          </a:p>
        </p:txBody>
      </p:sp>
      <p:graphicFrame>
        <p:nvGraphicFramePr>
          <p:cNvPr id="4" name="Grafico 3"/>
          <p:cNvGraphicFramePr/>
          <p:nvPr>
            <p:extLst>
              <p:ext uri="{D42A27DB-BD31-4B8C-83A1-F6EECF244321}">
                <p14:modId xmlns:p14="http://schemas.microsoft.com/office/powerpoint/2010/main" val="3799667627"/>
              </p:ext>
            </p:extLst>
          </p:nvPr>
        </p:nvGraphicFramePr>
        <p:xfrm>
          <a:off x="1115616" y="2348880"/>
          <a:ext cx="6696744" cy="352839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58984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r>
              <a:rPr lang="it-IT" b="1" dirty="0" smtClean="0">
                <a:solidFill>
                  <a:srgbClr val="0033CC"/>
                </a:solidFill>
              </a:rPr>
              <a:t>63</a:t>
            </a:r>
            <a:r>
              <a:rPr lang="it-IT" dirty="0" smtClean="0">
                <a:solidFill>
                  <a:srgbClr val="0033CC"/>
                </a:solidFill>
              </a:rPr>
              <a:t> </a:t>
            </a:r>
            <a:r>
              <a:rPr lang="it-IT" dirty="0" smtClean="0"/>
              <a:t>partecipano al modulo A1 </a:t>
            </a:r>
            <a:r>
              <a:rPr lang="it-IT" sz="2200" dirty="0" smtClean="0"/>
              <a:t>(Realizzazione </a:t>
            </a:r>
            <a:r>
              <a:rPr lang="it-IT" sz="2200" dirty="0"/>
              <a:t>dell’infrastruttura e dei punti di accesso alla rete </a:t>
            </a:r>
            <a:r>
              <a:rPr lang="it-IT" sz="2200" dirty="0" smtClean="0"/>
              <a:t>LAN/WLAN)</a:t>
            </a:r>
            <a:endParaRPr lang="it-IT" sz="2200" dirty="0"/>
          </a:p>
          <a:p>
            <a:r>
              <a:rPr lang="it-IT" b="1" dirty="0" smtClean="0">
                <a:solidFill>
                  <a:srgbClr val="0033CC"/>
                </a:solidFill>
              </a:rPr>
              <a:t>22</a:t>
            </a:r>
            <a:r>
              <a:rPr lang="it-IT" dirty="0" smtClean="0">
                <a:solidFill>
                  <a:srgbClr val="0033CC"/>
                </a:solidFill>
              </a:rPr>
              <a:t> </a:t>
            </a:r>
            <a:r>
              <a:rPr lang="it-IT" dirty="0" smtClean="0"/>
              <a:t>partecipano al modulo A2 </a:t>
            </a:r>
            <a:r>
              <a:rPr lang="it-IT" sz="2200" dirty="0" smtClean="0"/>
              <a:t>(Ampliamento </a:t>
            </a:r>
            <a:r>
              <a:rPr lang="it-IT" sz="2200" dirty="0"/>
              <a:t>o adeguamento dell’infrastruttura e dei punti di accesso alla rete </a:t>
            </a:r>
            <a:r>
              <a:rPr lang="it-IT" sz="2200" dirty="0" smtClean="0"/>
              <a:t>LAN/WLAN)</a:t>
            </a:r>
          </a:p>
          <a:p>
            <a:endParaRPr lang="it-IT" dirty="0" smtClean="0"/>
          </a:p>
          <a:p>
            <a:r>
              <a:rPr lang="it-IT" b="1" dirty="0" smtClean="0">
                <a:solidFill>
                  <a:srgbClr val="0033CC"/>
                </a:solidFill>
              </a:rPr>
              <a:t>55</a:t>
            </a:r>
            <a:r>
              <a:rPr lang="it-IT" dirty="0" smtClean="0">
                <a:solidFill>
                  <a:srgbClr val="0033CC"/>
                </a:solidFill>
              </a:rPr>
              <a:t> </a:t>
            </a:r>
            <a:r>
              <a:rPr lang="it-IT" dirty="0" smtClean="0"/>
              <a:t>intendono avvalersi di un progettista interno</a:t>
            </a:r>
          </a:p>
          <a:p>
            <a:r>
              <a:rPr lang="it-IT" b="1" dirty="0" smtClean="0">
                <a:solidFill>
                  <a:srgbClr val="0033CC"/>
                </a:solidFill>
              </a:rPr>
              <a:t>24</a:t>
            </a:r>
            <a:r>
              <a:rPr lang="it-IT" dirty="0" smtClean="0">
                <a:solidFill>
                  <a:srgbClr val="0033CC"/>
                </a:solidFill>
              </a:rPr>
              <a:t> </a:t>
            </a:r>
            <a:r>
              <a:rPr lang="it-IT" dirty="0" smtClean="0"/>
              <a:t>intendono avvalersi di un progettista esterno</a:t>
            </a:r>
          </a:p>
          <a:p>
            <a:endParaRPr lang="it-IT" dirty="0"/>
          </a:p>
          <a:p>
            <a:r>
              <a:rPr lang="it-IT" b="1" dirty="0" smtClean="0">
                <a:solidFill>
                  <a:srgbClr val="0033CC"/>
                </a:solidFill>
              </a:rPr>
              <a:t>37</a:t>
            </a:r>
            <a:r>
              <a:rPr lang="it-IT" dirty="0" smtClean="0">
                <a:solidFill>
                  <a:srgbClr val="0033CC"/>
                </a:solidFill>
              </a:rPr>
              <a:t> </a:t>
            </a:r>
            <a:r>
              <a:rPr lang="it-IT" dirty="0" smtClean="0"/>
              <a:t>hanno pregresse esperienze sui fondi europei</a:t>
            </a:r>
          </a:p>
          <a:p>
            <a:pPr marL="109728" indent="0">
              <a:buNone/>
            </a:pPr>
            <a:r>
              <a:rPr lang="it-IT" dirty="0" smtClean="0"/>
              <a:t>        (</a:t>
            </a:r>
            <a:r>
              <a:rPr lang="it-IT" dirty="0" err="1" smtClean="0"/>
              <a:t>Comenius</a:t>
            </a:r>
            <a:r>
              <a:rPr lang="it-IT" dirty="0" smtClean="0"/>
              <a:t>, </a:t>
            </a:r>
            <a:r>
              <a:rPr lang="it-IT" dirty="0"/>
              <a:t>E</a:t>
            </a:r>
            <a:r>
              <a:rPr lang="it-IT" dirty="0" smtClean="0"/>
              <a:t>rasmus </a:t>
            </a:r>
            <a:r>
              <a:rPr lang="it-IT" dirty="0"/>
              <a:t>+</a:t>
            </a:r>
            <a:r>
              <a:rPr lang="it-IT" dirty="0" smtClean="0"/>
              <a:t>, </a:t>
            </a:r>
            <a:r>
              <a:rPr lang="it-IT" dirty="0"/>
              <a:t>E</a:t>
            </a:r>
            <a:r>
              <a:rPr lang="it-IT" dirty="0" smtClean="0"/>
              <a:t>nglish 4U, etc.)</a:t>
            </a:r>
            <a:endParaRPr lang="it-IT" dirty="0"/>
          </a:p>
        </p:txBody>
      </p:sp>
      <p:sp>
        <p:nvSpPr>
          <p:cNvPr id="3" name="Titolo 2"/>
          <p:cNvSpPr>
            <a:spLocks noGrp="1"/>
          </p:cNvSpPr>
          <p:nvPr>
            <p:ph type="title"/>
          </p:nvPr>
        </p:nvSpPr>
        <p:spPr>
          <a:xfrm>
            <a:off x="457200" y="548680"/>
            <a:ext cx="8229600" cy="868958"/>
          </a:xfrm>
        </p:spPr>
        <p:txBody>
          <a:bodyPr>
            <a:normAutofit/>
          </a:bodyPr>
          <a:lstStyle/>
          <a:p>
            <a:r>
              <a:rPr lang="it-IT" dirty="0" smtClean="0"/>
              <a:t>L’avviso rete LAN/WLAN</a:t>
            </a:r>
            <a:endParaRPr lang="it-IT"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22780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2708920"/>
            <a:ext cx="7772400" cy="1296144"/>
          </a:xfrm>
        </p:spPr>
        <p:txBody>
          <a:bodyPr>
            <a:normAutofit/>
          </a:bodyPr>
          <a:lstStyle/>
          <a:p>
            <a:pPr algn="ctr"/>
            <a:r>
              <a:rPr lang="it-IT" sz="5400" dirty="0" smtClean="0"/>
              <a:t>AVVISI IN CANTIERE</a:t>
            </a:r>
            <a:endParaRPr lang="it-IT" sz="54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D:\Users\mi11201\AppData\Local\Microsoft\Windows\Temporary Internet Files\Content.IE5\M9LES3NO\lavori-in-corso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91008"/>
            <a:ext cx="4174679" cy="2517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4296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70000" lnSpcReduction="20000"/>
          </a:bodyPr>
          <a:lstStyle/>
          <a:p>
            <a:endParaRPr lang="it-IT" dirty="0"/>
          </a:p>
          <a:p>
            <a:pPr marL="109728" indent="0">
              <a:buNone/>
            </a:pPr>
            <a:r>
              <a:rPr lang="it-IT" b="1" dirty="0" smtClean="0"/>
              <a:t>FINALITÀ</a:t>
            </a:r>
            <a:endParaRPr lang="it-IT" b="1" dirty="0"/>
          </a:p>
          <a:p>
            <a:r>
              <a:rPr lang="it-IT" dirty="0" smtClean="0"/>
              <a:t>Gli </a:t>
            </a:r>
            <a:r>
              <a:rPr lang="it-IT" dirty="0"/>
              <a:t>interventi puntano ad offrire alle scuole ambienti tecnologicamente evoluti, idonei a sostenere tutte le attività di ricerca e aggiornamento, in </a:t>
            </a:r>
            <a:r>
              <a:rPr lang="it-IT" dirty="0" smtClean="0"/>
              <a:t>grado di </a:t>
            </a:r>
            <a:r>
              <a:rPr lang="it-IT" dirty="0"/>
              <a:t>avvicinare la scuola alle esigenze del territorio e del mercato del lavoro. </a:t>
            </a:r>
            <a:endParaRPr lang="it-IT" dirty="0" smtClean="0"/>
          </a:p>
          <a:p>
            <a:pPr marL="109728" indent="0">
              <a:buNone/>
            </a:pPr>
            <a:r>
              <a:rPr lang="it-IT" b="1" dirty="0"/>
              <a:t>BENEFICIARI</a:t>
            </a:r>
            <a:endParaRPr lang="it-IT" dirty="0"/>
          </a:p>
          <a:p>
            <a:r>
              <a:rPr lang="it-IT" dirty="0" smtClean="0"/>
              <a:t>L’azione </a:t>
            </a:r>
            <a:r>
              <a:rPr lang="it-IT" dirty="0"/>
              <a:t>è rivolta alle scuole dell’infanzia e alle scuole statali del I e del II ciclo di istruzione di tutto il territorio nazionale, ad eccezione della Regione Valle d’Aosta e delle Province Autonome di Trento e Bolzano, le quali saranno oggetto di una procedura specifica. </a:t>
            </a:r>
            <a:endParaRPr lang="it-IT" dirty="0" smtClean="0"/>
          </a:p>
          <a:p>
            <a:pPr marL="109728" indent="0">
              <a:buNone/>
            </a:pPr>
            <a:r>
              <a:rPr lang="it-IT" b="1" dirty="0"/>
              <a:t>OBIETTIVO/AZIONE</a:t>
            </a:r>
            <a:endParaRPr lang="it-IT" dirty="0"/>
          </a:p>
          <a:p>
            <a:r>
              <a:rPr lang="it-IT" dirty="0" err="1"/>
              <a:t>Ob</a:t>
            </a:r>
            <a:r>
              <a:rPr lang="it-IT" dirty="0"/>
              <a:t>. spec. 10.8 – “Diffusione della società della conoscenza nel mondo della scuola e della formazione e adozione di approcci didattici innovativi”. </a:t>
            </a:r>
          </a:p>
          <a:p>
            <a:r>
              <a:rPr lang="it-IT" dirty="0"/>
              <a:t>Azione 10.8.1 Interventi infrastrutturali per l’innovazione tecnologica, laboratori professionalizzanti e per l’apprendimento delle competenze chiave. </a:t>
            </a:r>
          </a:p>
          <a:p>
            <a:pPr marL="109728" indent="0">
              <a:buNone/>
            </a:pPr>
            <a:r>
              <a:rPr lang="it-IT" b="1" dirty="0" smtClean="0"/>
              <a:t> </a:t>
            </a:r>
            <a:endParaRPr lang="it-IT"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olo 4"/>
          <p:cNvSpPr>
            <a:spLocks noGrp="1"/>
          </p:cNvSpPr>
          <p:nvPr>
            <p:ph type="title"/>
          </p:nvPr>
        </p:nvSpPr>
        <p:spPr>
          <a:xfrm>
            <a:off x="457200" y="548680"/>
            <a:ext cx="8229600" cy="868958"/>
          </a:xfrm>
        </p:spPr>
        <p:txBody>
          <a:bodyPr>
            <a:normAutofit/>
          </a:bodyPr>
          <a:lstStyle/>
          <a:p>
            <a:r>
              <a:rPr lang="it-IT" sz="3600" dirty="0" smtClean="0"/>
              <a:t>Ambienti digitali</a:t>
            </a:r>
            <a:endParaRPr lang="it-IT" sz="3600" dirty="0"/>
          </a:p>
        </p:txBody>
      </p:sp>
      <p:pic>
        <p:nvPicPr>
          <p:cNvPr id="4098" name="Picture 2" descr="D:\Users\mi11201\AppData\Local\Microsoft\Windows\Temporary Internet Files\Content.IE5\HXLYVW1V\2073251107_1d68d6070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4186" y="116632"/>
            <a:ext cx="1709936" cy="1709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862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egnaposto contenuto 3"/>
          <p:cNvSpPr>
            <a:spLocks noGrp="1"/>
          </p:cNvSpPr>
          <p:nvPr>
            <p:ph idx="1"/>
          </p:nvPr>
        </p:nvSpPr>
        <p:spPr>
          <a:xfrm>
            <a:off x="323528" y="1772816"/>
            <a:ext cx="8497888" cy="4392488"/>
          </a:xfrm>
        </p:spPr>
        <p:txBody>
          <a:bodyPr>
            <a:normAutofit lnSpcReduction="10000"/>
          </a:bodyPr>
          <a:lstStyle/>
          <a:p>
            <a:pPr marL="109728" indent="0">
              <a:buNone/>
            </a:pPr>
            <a:r>
              <a:rPr lang="it-IT" altLang="en-US" dirty="0" smtClean="0"/>
              <a:t>Avviata nel marzo 2010: la prosecuzione dell’Agenda di Lisbona.</a:t>
            </a:r>
          </a:p>
          <a:p>
            <a:pPr marL="109728" indent="0">
              <a:buNone/>
            </a:pPr>
            <a:r>
              <a:rPr lang="it-IT" altLang="en-US" dirty="0" smtClean="0"/>
              <a:t>Una strategia della Commissione Europea a favore di </a:t>
            </a:r>
            <a:r>
              <a:rPr lang="it-IT" altLang="fr-FR" dirty="0" smtClean="0"/>
              <a:t>«una </a:t>
            </a:r>
            <a:r>
              <a:rPr lang="it-IT" altLang="fr-FR" b="1" dirty="0" smtClean="0">
                <a:solidFill>
                  <a:srgbClr val="3333FF"/>
                </a:solidFill>
              </a:rPr>
              <a:t>crescita intelligente, sostenibile e inclusiva</a:t>
            </a:r>
            <a:r>
              <a:rPr lang="it-IT" altLang="fr-FR" dirty="0" smtClean="0"/>
              <a:t>» per i prossimi 10 anni.</a:t>
            </a:r>
            <a:endParaRPr lang="it-IT" altLang="en-US" dirty="0" smtClean="0"/>
          </a:p>
          <a:p>
            <a:pPr lvl="1"/>
            <a:r>
              <a:rPr lang="it-IT" altLang="it-IT" b="1" dirty="0" smtClean="0">
                <a:solidFill>
                  <a:srgbClr val="3333FF"/>
                </a:solidFill>
              </a:rPr>
              <a:t>Crescita intelligente</a:t>
            </a:r>
            <a:r>
              <a:rPr lang="it-IT" altLang="it-IT" dirty="0" smtClean="0"/>
              <a:t>: sviluppare un'economia basata sulla conoscenza e sull'innovazione;</a:t>
            </a:r>
          </a:p>
          <a:p>
            <a:pPr lvl="1"/>
            <a:r>
              <a:rPr lang="it-IT" altLang="it-IT" b="1" dirty="0" smtClean="0">
                <a:solidFill>
                  <a:srgbClr val="3333FF"/>
                </a:solidFill>
              </a:rPr>
              <a:t>Crescita sostenibile</a:t>
            </a:r>
            <a:r>
              <a:rPr lang="it-IT" altLang="it-IT" dirty="0" smtClean="0"/>
              <a:t>: promuovere un'economia più efficiente sotto il profilo delle risorse, più verde e più competitiva;</a:t>
            </a:r>
          </a:p>
          <a:p>
            <a:pPr lvl="1"/>
            <a:r>
              <a:rPr lang="it-IT" altLang="it-IT" b="1" dirty="0" smtClean="0">
                <a:solidFill>
                  <a:srgbClr val="3333FF"/>
                </a:solidFill>
              </a:rPr>
              <a:t>Crescita inclusiva</a:t>
            </a:r>
            <a:r>
              <a:rPr lang="it-IT" altLang="it-IT" dirty="0" smtClean="0"/>
              <a:t>: promuovere un'economia con un alto tasso di occupazione che favorisca la coesione sociale e territoriale.</a:t>
            </a:r>
          </a:p>
          <a:p>
            <a:endParaRPr lang="it-IT" altLang="it-IT" dirty="0" smtClean="0"/>
          </a:p>
        </p:txBody>
      </p:sp>
      <p:sp>
        <p:nvSpPr>
          <p:cNvPr id="5" name="Titolo 4"/>
          <p:cNvSpPr>
            <a:spLocks noGrp="1"/>
          </p:cNvSpPr>
          <p:nvPr>
            <p:ph type="title"/>
          </p:nvPr>
        </p:nvSpPr>
        <p:spPr>
          <a:xfrm>
            <a:off x="292100" y="980728"/>
            <a:ext cx="8497888" cy="233710"/>
          </a:xfrm>
        </p:spPr>
        <p:txBody>
          <a:bodyPr rtlCol="0">
            <a:normAutofit fontScale="90000"/>
          </a:bodyPr>
          <a:lstStyle/>
          <a:p>
            <a:pPr fontAlgn="auto">
              <a:spcAft>
                <a:spcPts val="0"/>
              </a:spcAft>
              <a:defRPr/>
            </a:pPr>
            <a:r>
              <a:rPr lang="it-IT" altLang="en-US" dirty="0" smtClean="0"/>
              <a:t>La Politica di coesione consente di </a:t>
            </a:r>
            <a:br>
              <a:rPr lang="it-IT" altLang="en-US" dirty="0" smtClean="0"/>
            </a:br>
            <a:r>
              <a:rPr lang="it-IT" altLang="en-US" dirty="0" smtClean="0"/>
              <a:t>attuare la strategia </a:t>
            </a:r>
            <a:r>
              <a:rPr lang="it-IT" altLang="en-US" u="sng" dirty="0" smtClean="0">
                <a:effectLst>
                  <a:outerShdw blurRad="38100" dist="38100" dir="2700000" algn="tl">
                    <a:srgbClr val="000000">
                      <a:alpha val="43137"/>
                    </a:srgbClr>
                  </a:outerShdw>
                </a:effectLst>
              </a:rPr>
              <a:t>EUROPA 2020</a:t>
            </a:r>
            <a:endParaRPr lang="it-IT" u="sng" dirty="0">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053967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70000" lnSpcReduction="20000"/>
          </a:bodyPr>
          <a:lstStyle/>
          <a:p>
            <a:pPr marL="109728" indent="0">
              <a:buNone/>
            </a:pPr>
            <a:endParaRPr lang="it-IT" b="1" dirty="0" smtClean="0"/>
          </a:p>
          <a:p>
            <a:pPr marL="109728" indent="0">
              <a:buNone/>
            </a:pPr>
            <a:r>
              <a:rPr lang="it-IT" b="1" dirty="0" smtClean="0"/>
              <a:t>FINALITÀ</a:t>
            </a:r>
            <a:endParaRPr lang="it-IT" dirty="0"/>
          </a:p>
          <a:p>
            <a:r>
              <a:rPr lang="it-IT" dirty="0" smtClean="0"/>
              <a:t>Gli </a:t>
            </a:r>
            <a:r>
              <a:rPr lang="it-IT" dirty="0"/>
              <a:t>interventi puntano ad offrire alle scuole ambienti tecnologicamente evoluti, idonei a sostenere tutte le attività di ricerca e aggiornamento, in </a:t>
            </a:r>
            <a:r>
              <a:rPr lang="it-IT" dirty="0" smtClean="0"/>
              <a:t>grado di </a:t>
            </a:r>
            <a:r>
              <a:rPr lang="it-IT" dirty="0"/>
              <a:t>avvicinare la scuola alle esigenze del territorio e del mercato del lavoro. </a:t>
            </a:r>
            <a:endParaRPr lang="it-IT" dirty="0" smtClean="0"/>
          </a:p>
          <a:p>
            <a:pPr marL="109728" indent="0">
              <a:buNone/>
            </a:pPr>
            <a:r>
              <a:rPr lang="it-IT" b="1" dirty="0" smtClean="0"/>
              <a:t>BENEFICIARI</a:t>
            </a:r>
            <a:endParaRPr lang="it-IT" dirty="0" smtClean="0"/>
          </a:p>
          <a:p>
            <a:r>
              <a:rPr lang="it-IT" dirty="0" smtClean="0"/>
              <a:t>L’azione </a:t>
            </a:r>
            <a:r>
              <a:rPr lang="it-IT" dirty="0"/>
              <a:t>è rivolta alle scuole dell’infanzia e alle scuole statali del I e II ciclo di istruzione di tutto il territorio nazionale, ad eccezione della Regione Valle d’Aosta e delle Province Autonome di Trento e Bolzano, le quali saranno oggetto di una procedura specifica. </a:t>
            </a:r>
          </a:p>
          <a:p>
            <a:pPr marL="109728" indent="0">
              <a:buNone/>
            </a:pPr>
            <a:r>
              <a:rPr lang="it-IT" b="1" dirty="0"/>
              <a:t> OBIETTIVO/AZIONE</a:t>
            </a:r>
            <a:endParaRPr lang="it-IT" dirty="0"/>
          </a:p>
          <a:p>
            <a:r>
              <a:rPr lang="it-IT" dirty="0" err="1"/>
              <a:t>Ob</a:t>
            </a:r>
            <a:r>
              <a:rPr lang="it-IT" dirty="0"/>
              <a:t>. spec. 10.8 – “Diffusione della società della conoscenza nel mondo della scuola e della formazione e adozione di approcci didattici innovativi”. </a:t>
            </a:r>
          </a:p>
          <a:p>
            <a:r>
              <a:rPr lang="it-IT" dirty="0"/>
              <a:t>Azione 10.8.1 Interventi infrastrutturali per l’innovazione tecnologica, laboratori professionalizzanti e per l’apprendimento delle competenze chiave. </a:t>
            </a:r>
          </a:p>
          <a:p>
            <a:pPr marL="109728" indent="0">
              <a:buNone/>
            </a:pPr>
            <a:r>
              <a:rPr lang="it-IT" b="1" dirty="0" smtClean="0"/>
              <a:t> </a:t>
            </a:r>
            <a:endParaRPr lang="it-IT" dirty="0"/>
          </a:p>
        </p:txBody>
      </p:sp>
      <p:sp>
        <p:nvSpPr>
          <p:cNvPr id="2" name="Titolo 1"/>
          <p:cNvSpPr>
            <a:spLocks noGrp="1"/>
          </p:cNvSpPr>
          <p:nvPr>
            <p:ph type="title"/>
          </p:nvPr>
        </p:nvSpPr>
        <p:spPr>
          <a:xfrm>
            <a:off x="457200" y="1340768"/>
            <a:ext cx="8229600" cy="360040"/>
          </a:xfrm>
        </p:spPr>
        <p:txBody>
          <a:bodyPr>
            <a:normAutofit fontScale="90000"/>
          </a:bodyPr>
          <a:lstStyle/>
          <a:p>
            <a:r>
              <a:rPr lang="it-IT" b="1" dirty="0" smtClean="0"/>
              <a:t>Laboratori professionalizzanti</a:t>
            </a:r>
            <a:br>
              <a:rPr lang="it-IT" b="1" dirty="0" smtClean="0"/>
            </a:br>
            <a:r>
              <a:rPr lang="it-IT" dirty="0"/>
              <a:t/>
            </a:r>
            <a:br>
              <a:rPr lang="it-IT" dirty="0"/>
            </a:br>
            <a:endParaRPr lang="it-IT"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D:\Users\mi11201\AppData\Local\Microsoft\Windows\Temporary Internet Files\Content.IE5\9AJ3U9KE\1392019142273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216410"/>
            <a:ext cx="144016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948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700808"/>
            <a:ext cx="8229600" cy="4306483"/>
          </a:xfrm>
        </p:spPr>
        <p:txBody>
          <a:bodyPr>
            <a:normAutofit fontScale="70000" lnSpcReduction="20000"/>
          </a:bodyPr>
          <a:lstStyle/>
          <a:p>
            <a:pPr marL="109728" indent="0">
              <a:buNone/>
            </a:pPr>
            <a:r>
              <a:rPr lang="it-IT" b="1" dirty="0"/>
              <a:t>FINALITÀ</a:t>
            </a:r>
            <a:endParaRPr lang="it-IT" dirty="0"/>
          </a:p>
          <a:p>
            <a:r>
              <a:rPr lang="it-IT" dirty="0" smtClean="0"/>
              <a:t>Gli </a:t>
            </a:r>
            <a:r>
              <a:rPr lang="it-IT" dirty="0"/>
              <a:t>interventi puntano a dotare le scuole polo in ospedale di attrezzature tecnologiche, al fine di facilitare ed ottimizzare l’intervento in ospedale e a domicilio dei docenti con i minori gravemente malati</a:t>
            </a:r>
            <a:r>
              <a:rPr lang="it-IT" dirty="0" smtClean="0"/>
              <a:t>.</a:t>
            </a:r>
          </a:p>
          <a:p>
            <a:pPr marL="109728" indent="0">
              <a:buNone/>
            </a:pPr>
            <a:r>
              <a:rPr lang="it-IT" dirty="0" smtClean="0"/>
              <a:t> </a:t>
            </a:r>
          </a:p>
          <a:p>
            <a:pPr marL="109728" indent="0">
              <a:buNone/>
            </a:pPr>
            <a:r>
              <a:rPr lang="it-IT" b="1" dirty="0"/>
              <a:t>BENEFICIARI</a:t>
            </a:r>
            <a:endParaRPr lang="it-IT" dirty="0"/>
          </a:p>
          <a:p>
            <a:r>
              <a:rPr lang="it-IT" dirty="0"/>
              <a:t>L’azione è rivolta alle 18 scuole polo in ospedale, individuate quali poli di servizio regionali, sul territorio nazionale</a:t>
            </a:r>
            <a:r>
              <a:rPr lang="it-IT" dirty="0" smtClean="0"/>
              <a:t>.</a:t>
            </a:r>
          </a:p>
          <a:p>
            <a:pPr marL="109728" indent="0">
              <a:buNone/>
            </a:pPr>
            <a:r>
              <a:rPr lang="it-IT" dirty="0" smtClean="0"/>
              <a:t> </a:t>
            </a:r>
            <a:endParaRPr lang="it-IT" dirty="0"/>
          </a:p>
          <a:p>
            <a:pPr marL="109728" indent="0">
              <a:buNone/>
            </a:pPr>
            <a:r>
              <a:rPr lang="it-IT" b="1" dirty="0"/>
              <a:t> OBIETTIVO/AZIONE</a:t>
            </a:r>
            <a:endParaRPr lang="it-IT" dirty="0"/>
          </a:p>
          <a:p>
            <a:r>
              <a:rPr lang="it-IT" dirty="0" err="1"/>
              <a:t>Ob</a:t>
            </a:r>
            <a:r>
              <a:rPr lang="it-IT" dirty="0"/>
              <a:t>. spec. 10.8 – “Diffusione della società della conoscenza nel mondo della scuola e della formazione e adozione di approcci didattici innovativi”. </a:t>
            </a:r>
          </a:p>
          <a:p>
            <a:r>
              <a:rPr lang="it-IT" dirty="0"/>
              <a:t>Azione 10.8.1 Interventi infrastrutturali per l’innovazione tecnologica, laboratori professionalizzanti e per l’apprendimento delle competenze chiave. </a:t>
            </a:r>
          </a:p>
          <a:p>
            <a:pPr marL="109728" indent="0">
              <a:buNone/>
            </a:pPr>
            <a:r>
              <a:rPr lang="it-IT" b="1" dirty="0" smtClean="0"/>
              <a:t> </a:t>
            </a:r>
            <a:endParaRPr lang="it-IT" dirty="0"/>
          </a:p>
        </p:txBody>
      </p:sp>
      <p:sp>
        <p:nvSpPr>
          <p:cNvPr id="2" name="Titolo 1"/>
          <p:cNvSpPr>
            <a:spLocks noGrp="1"/>
          </p:cNvSpPr>
          <p:nvPr>
            <p:ph type="title"/>
          </p:nvPr>
        </p:nvSpPr>
        <p:spPr>
          <a:xfrm>
            <a:off x="457200" y="692696"/>
            <a:ext cx="8229600" cy="724942"/>
          </a:xfrm>
        </p:spPr>
        <p:txBody>
          <a:bodyPr>
            <a:normAutofit/>
          </a:bodyPr>
          <a:lstStyle/>
          <a:p>
            <a:r>
              <a:rPr lang="it-IT" sz="3700" b="1" dirty="0" smtClean="0"/>
              <a:t>Scuole polo in ospedale</a:t>
            </a:r>
            <a:endParaRPr lang="it-IT" sz="37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D:\Users\mi11201\AppData\Local\Microsoft\Windows\Temporary Internet Files\Content.IE5\0ZJHDWFQ\33220_ospedale_ral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512676"/>
            <a:ext cx="1585119" cy="1188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340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481328"/>
            <a:ext cx="8229600" cy="4525963"/>
          </a:xfrm>
        </p:spPr>
        <p:txBody>
          <a:bodyPr>
            <a:normAutofit fontScale="77500" lnSpcReduction="20000"/>
          </a:bodyPr>
          <a:lstStyle/>
          <a:p>
            <a:pPr marL="109728" indent="0">
              <a:buNone/>
            </a:pPr>
            <a:r>
              <a:rPr lang="it-IT" b="1" dirty="0"/>
              <a:t>FINALITÀ</a:t>
            </a:r>
            <a:endParaRPr lang="it-IT" dirty="0"/>
          </a:p>
          <a:p>
            <a:r>
              <a:rPr lang="it-IT" dirty="0" smtClean="0"/>
              <a:t>contrasto </a:t>
            </a:r>
            <a:r>
              <a:rPr lang="it-IT" dirty="0"/>
              <a:t>alla dispersione scolastica </a:t>
            </a:r>
          </a:p>
          <a:p>
            <a:r>
              <a:rPr lang="it-IT" dirty="0" smtClean="0"/>
              <a:t>innalzamento </a:t>
            </a:r>
            <a:r>
              <a:rPr lang="it-IT" dirty="0"/>
              <a:t>delle competenze chiave </a:t>
            </a:r>
          </a:p>
          <a:p>
            <a:r>
              <a:rPr lang="it-IT" dirty="0" smtClean="0"/>
              <a:t>qualificazione </a:t>
            </a:r>
            <a:r>
              <a:rPr lang="it-IT" dirty="0"/>
              <a:t>dell’istruzione tecnica e professionale </a:t>
            </a:r>
          </a:p>
          <a:p>
            <a:r>
              <a:rPr lang="it-IT" dirty="0" smtClean="0"/>
              <a:t>diffusione </a:t>
            </a:r>
            <a:r>
              <a:rPr lang="it-IT" dirty="0"/>
              <a:t>della società della conoscenza nella scuola </a:t>
            </a:r>
            <a:endParaRPr lang="it-IT" dirty="0" smtClean="0"/>
          </a:p>
          <a:p>
            <a:pPr marL="109728" indent="0">
              <a:buNone/>
            </a:pPr>
            <a:endParaRPr lang="it-IT" dirty="0"/>
          </a:p>
          <a:p>
            <a:pPr marL="109728" indent="0">
              <a:buNone/>
            </a:pPr>
            <a:r>
              <a:rPr lang="it-IT" b="1" dirty="0" smtClean="0"/>
              <a:t>BENEFICIARI </a:t>
            </a:r>
            <a:endParaRPr lang="it-IT" dirty="0"/>
          </a:p>
          <a:p>
            <a:r>
              <a:rPr lang="it-IT" dirty="0"/>
              <a:t>Le azioni sono rivolte alle scuole dell’infanzia e alle scuole statali del I e del II ciclo di istruzione di tutto il territorio nazionale, ad eccezione della Regione Valle d’Aosta e delle Province Autonome di Trento e Bolzano, le quali saranno oggetto di una procedura specifica</a:t>
            </a:r>
            <a:r>
              <a:rPr lang="it-IT" dirty="0" smtClean="0"/>
              <a:t>.</a:t>
            </a:r>
          </a:p>
          <a:p>
            <a:pPr marL="109728" indent="0">
              <a:buNone/>
            </a:pPr>
            <a:endParaRPr lang="it-IT" dirty="0"/>
          </a:p>
          <a:p>
            <a:pPr marL="109728" indent="0">
              <a:buNone/>
            </a:pPr>
            <a:r>
              <a:rPr lang="it-IT" b="1" dirty="0" smtClean="0"/>
              <a:t>OBIETTIVO/AZIONE</a:t>
            </a:r>
            <a:endParaRPr lang="it-IT" dirty="0"/>
          </a:p>
          <a:p>
            <a:r>
              <a:rPr lang="it-IT" dirty="0"/>
              <a:t>Obiettivi specifici: 10.1, 10.2, 10.6, 10.8. </a:t>
            </a:r>
          </a:p>
        </p:txBody>
      </p:sp>
      <p:sp>
        <p:nvSpPr>
          <p:cNvPr id="2" name="Titolo 1"/>
          <p:cNvSpPr>
            <a:spLocks noGrp="1"/>
          </p:cNvSpPr>
          <p:nvPr>
            <p:ph type="title"/>
          </p:nvPr>
        </p:nvSpPr>
        <p:spPr>
          <a:xfrm>
            <a:off x="457200" y="980728"/>
            <a:ext cx="8229600" cy="436910"/>
          </a:xfrm>
        </p:spPr>
        <p:txBody>
          <a:bodyPr>
            <a:normAutofit fontScale="90000"/>
          </a:bodyPr>
          <a:lstStyle/>
          <a:p>
            <a:r>
              <a:rPr lang="it-IT" b="1" dirty="0" smtClean="0"/>
              <a:t>Piani di miglioramento </a:t>
            </a:r>
            <a:r>
              <a:rPr lang="it-IT" dirty="0"/>
              <a:t/>
            </a:r>
            <a:br>
              <a:rPr lang="it-IT" dirty="0"/>
            </a:br>
            <a:endParaRPr lang="it-IT"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D:\Users\mi11201\AppData\Local\Microsoft\Windows\Temporary Internet Files\Content.IE5\6MRX6LK9\la-carne-fa-male-ai-bambin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0"/>
            <a:ext cx="1615652" cy="161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411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85000" lnSpcReduction="10000"/>
          </a:bodyPr>
          <a:lstStyle/>
          <a:p>
            <a:pPr marL="109728" indent="0">
              <a:buNone/>
            </a:pPr>
            <a:r>
              <a:rPr lang="it-IT" b="1" dirty="0"/>
              <a:t>FINALITÀ</a:t>
            </a:r>
            <a:endParaRPr lang="it-IT" dirty="0"/>
          </a:p>
          <a:p>
            <a:r>
              <a:rPr lang="it-IT" dirty="0" smtClean="0"/>
              <a:t>Selezionare </a:t>
            </a:r>
            <a:r>
              <a:rPr lang="it-IT" dirty="0"/>
              <a:t>scuole che dispongono di spazi, attrezzature, professionalità ed esperienze adeguate, a svolgere il ruolo di “Scuole polo e per lo sviluppo di reti” per la realizzazione di progetti qualificabili come azioni di sistema (formazione, ricerca, innovazione tecnologica, informazione disseminazione e pubblicità). </a:t>
            </a:r>
          </a:p>
          <a:p>
            <a:pPr marL="109728" indent="0">
              <a:buNone/>
            </a:pPr>
            <a:r>
              <a:rPr lang="it-IT" b="1" dirty="0"/>
              <a:t> BENEFICIARI</a:t>
            </a:r>
            <a:endParaRPr lang="it-IT" dirty="0"/>
          </a:p>
          <a:p>
            <a:r>
              <a:rPr lang="it-IT" dirty="0"/>
              <a:t>L’azione è rivolta alle scuole dell’infanzia e alle scuole statali del I e II ciclo di istruzione di tutto il territorio nazionale, ad eccezione della Regione Valle d’Aosta e delle Province Autonome di Trento e Bolzano, le quali saranno oggetto di una procedura specifica. </a:t>
            </a:r>
          </a:p>
          <a:p>
            <a:pPr marL="109728" indent="0">
              <a:buNone/>
            </a:pPr>
            <a:r>
              <a:rPr lang="it-IT" b="1" dirty="0" smtClean="0"/>
              <a:t> </a:t>
            </a:r>
            <a:endParaRPr lang="it-IT" dirty="0"/>
          </a:p>
        </p:txBody>
      </p:sp>
      <p:sp>
        <p:nvSpPr>
          <p:cNvPr id="2" name="Titolo 1"/>
          <p:cNvSpPr>
            <a:spLocks noGrp="1"/>
          </p:cNvSpPr>
          <p:nvPr>
            <p:ph type="title"/>
          </p:nvPr>
        </p:nvSpPr>
        <p:spPr>
          <a:xfrm>
            <a:off x="611560" y="980728"/>
            <a:ext cx="8229600" cy="504056"/>
          </a:xfrm>
        </p:spPr>
        <p:txBody>
          <a:bodyPr>
            <a:normAutofit fontScale="90000"/>
          </a:bodyPr>
          <a:lstStyle/>
          <a:p>
            <a:r>
              <a:rPr lang="it-IT" b="1" dirty="0" smtClean="0"/>
              <a:t>Scuole polo </a:t>
            </a:r>
            <a:r>
              <a:rPr lang="it-IT" dirty="0"/>
              <a:t/>
            </a:r>
            <a:br>
              <a:rPr lang="it-IT" dirty="0"/>
            </a:br>
            <a:endParaRPr lang="it-IT"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D:\Users\mi11201\AppData\Local\Microsoft\Windows\Temporary Internet Files\Content.IE5\EP77PNUK\220px-NetworkTopology-Sta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88640"/>
            <a:ext cx="1684387" cy="1638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5027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lgn="ctr"/>
            <a:r>
              <a:rPr lang="it-IT" i="1" dirty="0" smtClean="0"/>
              <a:t>Grazie per l’attenzione</a:t>
            </a:r>
            <a:endParaRPr lang="it-IT" i="1" dirty="0"/>
          </a:p>
        </p:txBody>
      </p:sp>
      <p:sp>
        <p:nvSpPr>
          <p:cNvPr id="3" name="Sottotitolo 2"/>
          <p:cNvSpPr>
            <a:spLocks noGrp="1"/>
          </p:cNvSpPr>
          <p:nvPr>
            <p:ph type="subTitle" idx="1"/>
          </p:nvPr>
        </p:nvSpPr>
        <p:spPr/>
        <p:txBody>
          <a:bodyPr/>
          <a:lstStyle/>
          <a:p>
            <a:endParaRPr lang="it-IT"/>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303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defRPr>
            </a:lvl9pPr>
          </a:lstStyle>
          <a:p>
            <a:pPr algn="r"/>
            <a:fld id="{1716F7B4-A7D1-4A75-AA33-6D3063933F22}" type="slidenum">
              <a:rPr lang="it-IT" altLang="it-IT" sz="1200">
                <a:solidFill>
                  <a:srgbClr val="898989"/>
                </a:solidFill>
              </a:rPr>
              <a:pPr algn="r"/>
              <a:t>4</a:t>
            </a:fld>
            <a:endParaRPr lang="it-IT" altLang="it-IT" sz="1200">
              <a:solidFill>
                <a:srgbClr val="898989"/>
              </a:solidFill>
            </a:endParaRPr>
          </a:p>
        </p:txBody>
      </p:sp>
      <p:sp>
        <p:nvSpPr>
          <p:cNvPr id="6" name="Segnaposto contenuto 5"/>
          <p:cNvSpPr>
            <a:spLocks noGrp="1"/>
          </p:cNvSpPr>
          <p:nvPr>
            <p:ph idx="1"/>
          </p:nvPr>
        </p:nvSpPr>
        <p:spPr>
          <a:xfrm>
            <a:off x="341313" y="1520825"/>
            <a:ext cx="8437562" cy="4648200"/>
          </a:xfrm>
        </p:spPr>
        <p:txBody>
          <a:bodyPr rtlCol="0">
            <a:normAutofit fontScale="85000" lnSpcReduction="10000"/>
          </a:bodyPr>
          <a:lstStyle/>
          <a:p>
            <a:pPr marL="109728" indent="0" fontAlgn="auto">
              <a:spcAft>
                <a:spcPts val="0"/>
              </a:spcAft>
              <a:buNone/>
              <a:defRPr/>
            </a:pPr>
            <a:r>
              <a:rPr lang="it-IT" sz="3000" dirty="0" smtClean="0"/>
              <a:t>I 5 obiettivi principali:</a:t>
            </a:r>
          </a:p>
          <a:p>
            <a:pPr marL="109728" indent="0" fontAlgn="auto">
              <a:spcAft>
                <a:spcPts val="0"/>
              </a:spcAft>
              <a:buNone/>
              <a:defRPr/>
            </a:pPr>
            <a:endParaRPr lang="it-IT" sz="3000" dirty="0" smtClean="0"/>
          </a:p>
          <a:p>
            <a:pPr lvl="1" fontAlgn="auto">
              <a:spcAft>
                <a:spcPts val="0"/>
              </a:spcAft>
              <a:defRPr/>
            </a:pPr>
            <a:r>
              <a:rPr lang="it-IT" sz="2600" dirty="0" smtClean="0"/>
              <a:t> il 75% delle persone di età compresa tra 20 e 64 anni deve   	avere un lavoro;</a:t>
            </a:r>
          </a:p>
          <a:p>
            <a:pPr lvl="1" fontAlgn="auto">
              <a:spcAft>
                <a:spcPts val="0"/>
              </a:spcAft>
              <a:defRPr/>
            </a:pPr>
            <a:r>
              <a:rPr lang="it-IT" sz="2600" dirty="0" smtClean="0"/>
              <a:t> il 3% del PIL dell'UE deve essere investito in R&amp;S;</a:t>
            </a:r>
          </a:p>
          <a:p>
            <a:pPr lvl="1" fontAlgn="auto">
              <a:spcAft>
                <a:spcPts val="0"/>
              </a:spcAft>
              <a:defRPr/>
            </a:pPr>
            <a:r>
              <a:rPr lang="it-IT" sz="2600" dirty="0" smtClean="0"/>
              <a:t> devono essere raggiunti i traguardi "20/20/20" in materia di 	clima/energia:</a:t>
            </a:r>
          </a:p>
          <a:p>
            <a:pPr lvl="2" fontAlgn="auto">
              <a:spcAft>
                <a:spcPts val="0"/>
              </a:spcAft>
              <a:defRPr/>
            </a:pPr>
            <a:r>
              <a:rPr lang="it-IT" sz="2600" dirty="0" smtClean="0"/>
              <a:t>Riduzione emissioni gas serra del 20% rispetto al 1990;</a:t>
            </a:r>
          </a:p>
          <a:p>
            <a:pPr lvl="2" fontAlgn="auto">
              <a:spcAft>
                <a:spcPts val="0"/>
              </a:spcAft>
              <a:defRPr/>
            </a:pPr>
            <a:r>
              <a:rPr lang="it-IT" sz="2600" dirty="0" smtClean="0"/>
              <a:t>20% di energia ricavato da fonti rinnovabili</a:t>
            </a:r>
          </a:p>
          <a:p>
            <a:pPr lvl="2" fontAlgn="auto">
              <a:spcAft>
                <a:spcPts val="0"/>
              </a:spcAft>
              <a:defRPr/>
            </a:pPr>
            <a:r>
              <a:rPr lang="it-IT" sz="2600" dirty="0" smtClean="0"/>
              <a:t>aumento del 20% dell'efficienza energetica</a:t>
            </a:r>
          </a:p>
          <a:p>
            <a:pPr lvl="1" fontAlgn="auto">
              <a:spcAft>
                <a:spcPts val="0"/>
              </a:spcAft>
              <a:defRPr/>
            </a:pPr>
            <a:r>
              <a:rPr lang="it-IT" sz="2600" b="1" dirty="0" smtClean="0">
                <a:solidFill>
                  <a:srgbClr val="0000CC"/>
                </a:solidFill>
              </a:rPr>
              <a:t>il tasso di abbandono scolastico deve essere inferiore al 10% e almeno il 40% dei giovani deve essere laureato</a:t>
            </a:r>
            <a:r>
              <a:rPr lang="it-IT" sz="2600" dirty="0" smtClean="0"/>
              <a:t>;</a:t>
            </a:r>
          </a:p>
          <a:p>
            <a:pPr lvl="1" fontAlgn="auto">
              <a:spcAft>
                <a:spcPts val="0"/>
              </a:spcAft>
              <a:defRPr/>
            </a:pPr>
            <a:r>
              <a:rPr lang="it-IT" sz="2600" dirty="0" smtClean="0"/>
              <a:t> 20 milioni di persone in meno devono essere a rischio di povertà.</a:t>
            </a:r>
          </a:p>
          <a:p>
            <a:pPr fontAlgn="auto">
              <a:spcAft>
                <a:spcPts val="0"/>
              </a:spcAft>
              <a:defRPr/>
            </a:pPr>
            <a:endParaRPr lang="it-IT" dirty="0"/>
          </a:p>
        </p:txBody>
      </p:sp>
      <p:sp>
        <p:nvSpPr>
          <p:cNvPr id="14339" name="Titolo 4"/>
          <p:cNvSpPr>
            <a:spLocks noGrp="1"/>
          </p:cNvSpPr>
          <p:nvPr>
            <p:ph type="title"/>
          </p:nvPr>
        </p:nvSpPr>
        <p:spPr>
          <a:xfrm>
            <a:off x="292100" y="719138"/>
            <a:ext cx="8497888" cy="617537"/>
          </a:xfrm>
        </p:spPr>
        <p:txBody>
          <a:bodyPr>
            <a:normAutofit fontScale="90000"/>
          </a:bodyPr>
          <a:lstStyle/>
          <a:p>
            <a:r>
              <a:rPr lang="it-IT" altLang="it-IT" dirty="0" smtClean="0"/>
              <a:t>Europa 2020 - Obiettivi</a:t>
            </a:r>
          </a:p>
        </p:txBody>
      </p:sp>
      <p:pic>
        <p:nvPicPr>
          <p:cNvPr id="2" name="Picture 2" descr="C:\Users\Utente\AppData\Local\Microsoft\Windows\INetCache\IE\UEPUR164\European_flag_wav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9211" y="339378"/>
            <a:ext cx="1656184" cy="1242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428708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lnSpcReduction="10000"/>
          </a:bodyPr>
          <a:lstStyle/>
          <a:p>
            <a:pPr marL="109728" indent="0">
              <a:buNone/>
            </a:pPr>
            <a:endParaRPr lang="it-IT" dirty="0"/>
          </a:p>
          <a:p>
            <a:r>
              <a:rPr lang="it-IT" b="1" dirty="0">
                <a:solidFill>
                  <a:srgbClr val="0033CC"/>
                </a:solidFill>
              </a:rPr>
              <a:t>ridurre a meno del 15% la porzione dei giovani 15enni con scarse abilità in lettura funzionale, matematica e scienze </a:t>
            </a:r>
            <a:endParaRPr lang="it-IT" dirty="0">
              <a:solidFill>
                <a:srgbClr val="0033CC"/>
              </a:solidFill>
            </a:endParaRPr>
          </a:p>
          <a:p>
            <a:r>
              <a:rPr lang="it-IT" dirty="0" smtClean="0"/>
              <a:t>elevare </a:t>
            </a:r>
            <a:r>
              <a:rPr lang="it-IT" dirty="0"/>
              <a:t>ad almeno il 40% la porzione di adulti fra i 30 e i 34 anni con titolo di istruzione terziaria (laurea) </a:t>
            </a:r>
          </a:p>
          <a:p>
            <a:r>
              <a:rPr lang="it-IT" dirty="0" smtClean="0"/>
              <a:t>far </a:t>
            </a:r>
            <a:r>
              <a:rPr lang="it-IT" dirty="0"/>
              <a:t>crescere almeno fino al 15% la partecipazione ad attività </a:t>
            </a:r>
            <a:r>
              <a:rPr lang="it-IT" dirty="0" err="1" smtClean="0"/>
              <a:t>LifeLong</a:t>
            </a:r>
            <a:r>
              <a:rPr lang="it-IT" dirty="0" smtClean="0"/>
              <a:t> Learning </a:t>
            </a:r>
            <a:r>
              <a:rPr lang="it-IT" dirty="0"/>
              <a:t>degli adulti fra i 25 e i 64 </a:t>
            </a:r>
          </a:p>
          <a:p>
            <a:r>
              <a:rPr lang="it-IT" b="1" dirty="0" smtClean="0">
                <a:solidFill>
                  <a:srgbClr val="0033CC"/>
                </a:solidFill>
              </a:rPr>
              <a:t>ridurre </a:t>
            </a:r>
            <a:r>
              <a:rPr lang="it-IT" b="1" dirty="0">
                <a:solidFill>
                  <a:srgbClr val="0033CC"/>
                </a:solidFill>
              </a:rPr>
              <a:t>a meno del 10% gli </a:t>
            </a:r>
            <a:r>
              <a:rPr lang="it-IT" b="1" dirty="0" err="1">
                <a:solidFill>
                  <a:srgbClr val="0033CC"/>
                </a:solidFill>
              </a:rPr>
              <a:t>early</a:t>
            </a:r>
            <a:r>
              <a:rPr lang="it-IT" b="1" dirty="0">
                <a:solidFill>
                  <a:srgbClr val="0033CC"/>
                </a:solidFill>
              </a:rPr>
              <a:t> </a:t>
            </a:r>
            <a:r>
              <a:rPr lang="it-IT" b="1" dirty="0" err="1">
                <a:solidFill>
                  <a:srgbClr val="0033CC"/>
                </a:solidFill>
              </a:rPr>
              <a:t>school</a:t>
            </a:r>
            <a:r>
              <a:rPr lang="it-IT" b="1" dirty="0">
                <a:solidFill>
                  <a:srgbClr val="0033CC"/>
                </a:solidFill>
              </a:rPr>
              <a:t> </a:t>
            </a:r>
            <a:r>
              <a:rPr lang="it-IT" b="1" dirty="0" err="1">
                <a:solidFill>
                  <a:srgbClr val="0033CC"/>
                </a:solidFill>
              </a:rPr>
              <a:t>leavers</a:t>
            </a:r>
            <a:r>
              <a:rPr lang="it-IT" b="1" dirty="0">
                <a:solidFill>
                  <a:srgbClr val="0033CC"/>
                </a:solidFill>
              </a:rPr>
              <a:t> </a:t>
            </a:r>
            <a:endParaRPr lang="it-IT" dirty="0">
              <a:solidFill>
                <a:srgbClr val="0033CC"/>
              </a:solidFill>
            </a:endParaRPr>
          </a:p>
          <a:p>
            <a:r>
              <a:rPr lang="it-IT" dirty="0" smtClean="0"/>
              <a:t>garantire </a:t>
            </a:r>
            <a:r>
              <a:rPr lang="it-IT" dirty="0"/>
              <a:t>la partecipazione alla scuola dell’infanzia di almeno il 95% dei bambini di età compresa fra i 4 anni e l’età di accesso all’istruzione </a:t>
            </a:r>
          </a:p>
          <a:p>
            <a:endParaRPr lang="it-IT" dirty="0"/>
          </a:p>
        </p:txBody>
      </p:sp>
      <p:sp>
        <p:nvSpPr>
          <p:cNvPr id="2" name="Titolo 1"/>
          <p:cNvSpPr>
            <a:spLocks noGrp="1"/>
          </p:cNvSpPr>
          <p:nvPr>
            <p:ph type="title"/>
          </p:nvPr>
        </p:nvSpPr>
        <p:spPr>
          <a:xfrm>
            <a:off x="457200" y="764704"/>
            <a:ext cx="8229600" cy="720080"/>
          </a:xfrm>
        </p:spPr>
        <p:txBody>
          <a:bodyPr>
            <a:normAutofit fontScale="90000"/>
          </a:bodyPr>
          <a:lstStyle/>
          <a:p>
            <a:r>
              <a:rPr lang="it-IT" sz="2000" dirty="0">
                <a:solidFill>
                  <a:srgbClr val="000000"/>
                </a:solidFill>
              </a:rPr>
              <a:t/>
            </a:r>
            <a:br>
              <a:rPr lang="it-IT" sz="2000" dirty="0">
                <a:solidFill>
                  <a:srgbClr val="000000"/>
                </a:solidFill>
              </a:rPr>
            </a:br>
            <a:r>
              <a:rPr lang="it-IT" b="1" dirty="0" smtClean="0"/>
              <a:t>La </a:t>
            </a:r>
            <a:r>
              <a:rPr lang="it-IT" dirty="0" smtClean="0"/>
              <a:t>strategia</a:t>
            </a:r>
            <a:r>
              <a:rPr lang="it-IT" b="1" dirty="0" smtClean="0"/>
              <a:t> </a:t>
            </a:r>
            <a:r>
              <a:rPr lang="it-IT" dirty="0" smtClean="0"/>
              <a:t>europea</a:t>
            </a:r>
            <a:r>
              <a:rPr lang="it-IT" b="1" dirty="0" smtClean="0"/>
              <a:t> sull’istruzione </a:t>
            </a:r>
            <a:endParaRPr lang="it-IT"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4199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egnaposto contenuto 2"/>
          <p:cNvSpPr>
            <a:spLocks noGrp="1"/>
          </p:cNvSpPr>
          <p:nvPr>
            <p:ph idx="1"/>
          </p:nvPr>
        </p:nvSpPr>
        <p:spPr>
          <a:xfrm>
            <a:off x="292100" y="1508125"/>
            <a:ext cx="8497888" cy="4660900"/>
          </a:xfrm>
        </p:spPr>
        <p:txBody>
          <a:bodyPr>
            <a:normAutofit/>
          </a:bodyPr>
          <a:lstStyle/>
          <a:p>
            <a:pPr>
              <a:buFont typeface="Arial" pitchFamily="34" charset="0"/>
              <a:buNone/>
            </a:pPr>
            <a:r>
              <a:rPr lang="it-IT" altLang="it-IT" dirty="0" smtClean="0"/>
              <a:t>In continuità con i PON 2007/2013, il nuovo PON intende perseguire i seguenti </a:t>
            </a:r>
            <a:r>
              <a:rPr lang="it-IT" altLang="it-IT" b="1" dirty="0" smtClean="0">
                <a:solidFill>
                  <a:srgbClr val="0000CC"/>
                </a:solidFill>
              </a:rPr>
              <a:t>obiettiv</a:t>
            </a:r>
            <a:r>
              <a:rPr lang="it-IT" altLang="it-IT" dirty="0" smtClean="0"/>
              <a:t>i:</a:t>
            </a:r>
          </a:p>
          <a:p>
            <a:r>
              <a:rPr lang="it-IT" altLang="it-IT" dirty="0" smtClean="0"/>
              <a:t>Il contrasto alla </a:t>
            </a:r>
            <a:r>
              <a:rPr lang="it-IT" altLang="it-IT" b="1" dirty="0" smtClean="0">
                <a:solidFill>
                  <a:srgbClr val="0000CC"/>
                </a:solidFill>
              </a:rPr>
              <a:t>dispersione</a:t>
            </a:r>
            <a:r>
              <a:rPr lang="it-IT" altLang="it-IT" dirty="0" smtClean="0"/>
              <a:t> scolastica e formativa</a:t>
            </a:r>
          </a:p>
          <a:p>
            <a:r>
              <a:rPr lang="it-IT" altLang="it-IT" dirty="0" smtClean="0"/>
              <a:t>Il rafforzamento delle </a:t>
            </a:r>
            <a:r>
              <a:rPr lang="it-IT" altLang="it-IT" b="1" dirty="0" smtClean="0">
                <a:solidFill>
                  <a:srgbClr val="0000CC"/>
                </a:solidFill>
              </a:rPr>
              <a:t>competenze</a:t>
            </a:r>
            <a:r>
              <a:rPr lang="it-IT" altLang="it-IT" dirty="0" smtClean="0"/>
              <a:t> chiave degli allievi</a:t>
            </a:r>
          </a:p>
          <a:p>
            <a:r>
              <a:rPr lang="it-IT" altLang="it-IT" dirty="0" smtClean="0"/>
              <a:t>Lo </a:t>
            </a:r>
            <a:r>
              <a:rPr lang="it-IT" altLang="it-IT" b="1" dirty="0" smtClean="0">
                <a:solidFill>
                  <a:srgbClr val="0033CC"/>
                </a:solidFill>
              </a:rPr>
              <a:t>sviluppo</a:t>
            </a:r>
            <a:r>
              <a:rPr lang="it-IT" altLang="it-IT" dirty="0" smtClean="0">
                <a:solidFill>
                  <a:srgbClr val="0033CC"/>
                </a:solidFill>
              </a:rPr>
              <a:t> </a:t>
            </a:r>
            <a:r>
              <a:rPr lang="it-IT" altLang="it-IT" dirty="0" smtClean="0"/>
              <a:t>professionale dei </a:t>
            </a:r>
            <a:r>
              <a:rPr lang="it-IT" altLang="it-IT" b="1" dirty="0" smtClean="0">
                <a:solidFill>
                  <a:srgbClr val="0000CC"/>
                </a:solidFill>
              </a:rPr>
              <a:t>docenti</a:t>
            </a:r>
          </a:p>
          <a:p>
            <a:r>
              <a:rPr lang="it-IT" altLang="it-IT" dirty="0" smtClean="0"/>
              <a:t>Il rafforzamento delle competenze degli </a:t>
            </a:r>
            <a:r>
              <a:rPr lang="it-IT" altLang="it-IT" b="1" dirty="0" smtClean="0">
                <a:solidFill>
                  <a:srgbClr val="0000CC"/>
                </a:solidFill>
              </a:rPr>
              <a:t>adulti</a:t>
            </a:r>
          </a:p>
          <a:p>
            <a:r>
              <a:rPr lang="it-IT" altLang="it-IT" dirty="0" smtClean="0"/>
              <a:t>La diffusione delle </a:t>
            </a:r>
            <a:r>
              <a:rPr lang="it-IT" altLang="it-IT" b="1" dirty="0" smtClean="0">
                <a:solidFill>
                  <a:srgbClr val="0000CC"/>
                </a:solidFill>
              </a:rPr>
              <a:t>competenze digitali </a:t>
            </a:r>
            <a:r>
              <a:rPr lang="it-IT" altLang="it-IT" dirty="0" smtClean="0"/>
              <a:t>nella scuola</a:t>
            </a:r>
          </a:p>
          <a:p>
            <a:r>
              <a:rPr lang="it-IT" altLang="it-IT" dirty="0" smtClean="0"/>
              <a:t>La </a:t>
            </a:r>
            <a:r>
              <a:rPr lang="it-IT" altLang="it-IT" b="1" dirty="0" smtClean="0">
                <a:solidFill>
                  <a:srgbClr val="0000CC"/>
                </a:solidFill>
              </a:rPr>
              <a:t>riqualificazione</a:t>
            </a:r>
            <a:r>
              <a:rPr lang="it-IT" altLang="it-IT" dirty="0" smtClean="0"/>
              <a:t> degli istituti scolastici</a:t>
            </a:r>
          </a:p>
          <a:p>
            <a:r>
              <a:rPr lang="it-IT" altLang="it-IT" dirty="0" smtClean="0"/>
              <a:t>Il potenziamento della </a:t>
            </a:r>
            <a:r>
              <a:rPr lang="it-IT" altLang="it-IT" b="1" dirty="0" smtClean="0">
                <a:solidFill>
                  <a:srgbClr val="0000CC"/>
                </a:solidFill>
              </a:rPr>
              <a:t>capacità istituzionale</a:t>
            </a:r>
          </a:p>
        </p:txBody>
      </p:sp>
      <p:sp>
        <p:nvSpPr>
          <p:cNvPr id="50178" name="Titolo 1"/>
          <p:cNvSpPr>
            <a:spLocks noGrp="1"/>
          </p:cNvSpPr>
          <p:nvPr>
            <p:ph type="title"/>
          </p:nvPr>
        </p:nvSpPr>
        <p:spPr>
          <a:xfrm>
            <a:off x="292100" y="719138"/>
            <a:ext cx="8497888" cy="617537"/>
          </a:xfrm>
        </p:spPr>
        <p:txBody>
          <a:bodyPr>
            <a:normAutofit fontScale="90000"/>
          </a:bodyPr>
          <a:lstStyle/>
          <a:p>
            <a:r>
              <a:rPr lang="it-IT" altLang="it-IT" smtClean="0"/>
              <a:t>Principali obiettivi da perseguire</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C:\Program Files (x86)\Microsoft Office\MEDIA\CAGCAT10\j029384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16632"/>
            <a:ext cx="1192163" cy="1253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456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268760"/>
            <a:ext cx="5410944" cy="5256584"/>
          </a:xfrm>
        </p:spPr>
        <p:txBody>
          <a:bodyPr>
            <a:normAutofit fontScale="77500" lnSpcReduction="20000"/>
          </a:bodyPr>
          <a:lstStyle/>
          <a:p>
            <a:pPr marL="109728" indent="0">
              <a:buNone/>
            </a:pPr>
            <a:r>
              <a:rPr lang="it-IT" dirty="0" smtClean="0"/>
              <a:t>Il PON “Per La Scuola” è destinato al </a:t>
            </a:r>
            <a:r>
              <a:rPr lang="it-IT" b="1" dirty="0" smtClean="0">
                <a:solidFill>
                  <a:srgbClr val="0033CC"/>
                </a:solidFill>
              </a:rPr>
              <a:t>potenziamento</a:t>
            </a:r>
            <a:r>
              <a:rPr lang="it-IT" dirty="0" smtClean="0"/>
              <a:t> e al </a:t>
            </a:r>
            <a:r>
              <a:rPr lang="it-IT" b="1" dirty="0" smtClean="0">
                <a:solidFill>
                  <a:srgbClr val="0033CC"/>
                </a:solidFill>
              </a:rPr>
              <a:t>miglioramento</a:t>
            </a:r>
            <a:r>
              <a:rPr lang="it-IT" dirty="0" smtClean="0"/>
              <a:t>, strutturale e qualitativo, delle scuole di ogni ordine e grado presenti su tutto il territorio nazionale. In linea con le regole stabilite dalla Commissione Europea per il periodo di Programmazione 2014-2020, le regioni italiane sono state suddivise in tre categorie:</a:t>
            </a:r>
          </a:p>
          <a:p>
            <a:r>
              <a:rPr lang="it-IT" b="1" dirty="0" smtClean="0">
                <a:solidFill>
                  <a:srgbClr val="0033CC"/>
                </a:solidFill>
              </a:rPr>
              <a:t>Regioni meno sviluppate </a:t>
            </a:r>
            <a:r>
              <a:rPr lang="it-IT" dirty="0" smtClean="0"/>
              <a:t>- Basilicata, Calabria, Campania, Puglia e Sicilia</a:t>
            </a:r>
          </a:p>
          <a:p>
            <a:r>
              <a:rPr lang="it-IT" b="1" dirty="0" smtClean="0">
                <a:solidFill>
                  <a:srgbClr val="0033CC"/>
                </a:solidFill>
              </a:rPr>
              <a:t>Regioni in transizione </a:t>
            </a:r>
            <a:r>
              <a:rPr lang="it-IT" dirty="0" smtClean="0"/>
              <a:t>- Abruzzo, Molise e Sardegna</a:t>
            </a:r>
          </a:p>
          <a:p>
            <a:r>
              <a:rPr lang="it-IT" b="1" dirty="0" smtClean="0">
                <a:solidFill>
                  <a:srgbClr val="0033CC"/>
                </a:solidFill>
              </a:rPr>
              <a:t>Regioni più sviluppate</a:t>
            </a:r>
            <a:r>
              <a:rPr lang="it-IT" b="1" dirty="0" smtClean="0"/>
              <a:t> </a:t>
            </a:r>
            <a:r>
              <a:rPr lang="it-IT" dirty="0" smtClean="0"/>
              <a:t>- Emilia Romagna, Friuli Venezia Giulia, Lazio, Liguria, Lombardia, Marche, Piemonte, Toscana, Trentino Alto Adige, Umbria, Val d’Aosta e Veneto.</a:t>
            </a:r>
            <a:endParaRPr lang="it-IT" dirty="0"/>
          </a:p>
        </p:txBody>
      </p:sp>
      <p:sp>
        <p:nvSpPr>
          <p:cNvPr id="7" name="Segnaposto contenuto 6"/>
          <p:cNvSpPr>
            <a:spLocks noGrp="1"/>
          </p:cNvSpPr>
          <p:nvPr>
            <p:ph sz="half" idx="2"/>
          </p:nvPr>
        </p:nvSpPr>
        <p:spPr>
          <a:xfrm>
            <a:off x="5724128" y="2492896"/>
            <a:ext cx="2962672" cy="3514395"/>
          </a:xfrm>
        </p:spPr>
        <p:txBody>
          <a:bodyPr>
            <a:normAutofit fontScale="77500" lnSpcReduction="20000"/>
          </a:bodyPr>
          <a:lstStyle/>
          <a:p>
            <a:endParaRPr lang="it-IT" dirty="0"/>
          </a:p>
        </p:txBody>
      </p:sp>
      <p:sp>
        <p:nvSpPr>
          <p:cNvPr id="2" name="Titolo 1"/>
          <p:cNvSpPr>
            <a:spLocks noGrp="1"/>
          </p:cNvSpPr>
          <p:nvPr>
            <p:ph type="title"/>
          </p:nvPr>
        </p:nvSpPr>
        <p:spPr>
          <a:xfrm>
            <a:off x="457200" y="764704"/>
            <a:ext cx="8229600" cy="652934"/>
          </a:xfrm>
        </p:spPr>
        <p:txBody>
          <a:bodyPr>
            <a:normAutofit fontScale="90000"/>
          </a:bodyPr>
          <a:lstStyle/>
          <a:p>
            <a:r>
              <a:rPr lang="it-IT" dirty="0" smtClean="0"/>
              <a:t>A chi si rivolge il Programma?</a:t>
            </a:r>
            <a:br>
              <a:rPr lang="it-IT" dirty="0" smtClean="0"/>
            </a:br>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772816"/>
            <a:ext cx="2631951" cy="3612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3273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egnaposto contenuto 2"/>
          <p:cNvSpPr>
            <a:spLocks noGrp="1"/>
          </p:cNvSpPr>
          <p:nvPr>
            <p:ph idx="1"/>
          </p:nvPr>
        </p:nvSpPr>
        <p:spPr>
          <a:xfrm>
            <a:off x="292100" y="1508125"/>
            <a:ext cx="8497888" cy="4660900"/>
          </a:xfrm>
        </p:spPr>
        <p:txBody>
          <a:bodyPr/>
          <a:lstStyle/>
          <a:p>
            <a:pPr marL="109728" indent="0">
              <a:buNone/>
            </a:pPr>
            <a:r>
              <a:rPr lang="it-IT" altLang="it-IT" b="1" dirty="0" smtClean="0">
                <a:solidFill>
                  <a:srgbClr val="0000CC"/>
                </a:solidFill>
              </a:rPr>
              <a:t>FESR</a:t>
            </a:r>
            <a:r>
              <a:rPr lang="it-IT" altLang="it-IT" dirty="0" smtClean="0"/>
              <a:t> investimenti in </a:t>
            </a:r>
            <a:r>
              <a:rPr lang="it-IT" altLang="it-IT" b="1" dirty="0" smtClean="0">
                <a:solidFill>
                  <a:srgbClr val="0033CC"/>
                </a:solidFill>
              </a:rPr>
              <a:t>infrastrutture</a:t>
            </a:r>
            <a:r>
              <a:rPr lang="it-IT" altLang="it-IT" dirty="0" smtClean="0"/>
              <a:t> scolastiche e formative e in dotazioni tecnologiche, volti ad aumentare l’attrattività della scuola e a dotarla di ambienti di apprendimento più adeguati</a:t>
            </a:r>
          </a:p>
          <a:p>
            <a:pPr marL="109728" indent="0">
              <a:buNone/>
            </a:pPr>
            <a:endParaRPr lang="it-IT" altLang="it-IT" dirty="0" smtClean="0"/>
          </a:p>
          <a:p>
            <a:pPr marL="109728" indent="0">
              <a:buNone/>
            </a:pPr>
            <a:r>
              <a:rPr lang="it-IT" altLang="it-IT" b="1" dirty="0" smtClean="0">
                <a:solidFill>
                  <a:srgbClr val="0000CC"/>
                </a:solidFill>
              </a:rPr>
              <a:t>FSE</a:t>
            </a:r>
            <a:r>
              <a:rPr lang="it-IT" altLang="it-IT" dirty="0" smtClean="0"/>
              <a:t>  azioni di contrasto alla dispersione scolastica, innalzamento delle </a:t>
            </a:r>
            <a:r>
              <a:rPr lang="it-IT" altLang="it-IT" b="1" dirty="0" smtClean="0">
                <a:solidFill>
                  <a:srgbClr val="0033CC"/>
                </a:solidFill>
              </a:rPr>
              <a:t>competenze</a:t>
            </a:r>
            <a:r>
              <a:rPr lang="it-IT" altLang="it-IT" dirty="0" smtClean="0"/>
              <a:t>, sviluppo professionale dei docenti.</a:t>
            </a:r>
          </a:p>
        </p:txBody>
      </p:sp>
      <p:sp>
        <p:nvSpPr>
          <p:cNvPr id="54274" name="Titolo 1"/>
          <p:cNvSpPr>
            <a:spLocks noGrp="1"/>
          </p:cNvSpPr>
          <p:nvPr>
            <p:ph type="title"/>
          </p:nvPr>
        </p:nvSpPr>
        <p:spPr>
          <a:xfrm>
            <a:off x="292100" y="908720"/>
            <a:ext cx="8497888" cy="576064"/>
          </a:xfrm>
        </p:spPr>
        <p:txBody>
          <a:bodyPr>
            <a:normAutofit fontScale="90000"/>
          </a:bodyPr>
          <a:lstStyle/>
          <a:p>
            <a:r>
              <a:rPr lang="it-IT" altLang="it-IT" dirty="0" smtClean="0"/>
              <a:t>Programma </a:t>
            </a:r>
            <a:r>
              <a:rPr lang="it-IT" altLang="it-IT" dirty="0" err="1" smtClean="0"/>
              <a:t>plurifondo</a:t>
            </a:r>
            <a:r>
              <a:rPr lang="it-IT" altLang="it-IT" dirty="0" smtClean="0"/>
              <a:t/>
            </a:r>
            <a:br>
              <a:rPr lang="it-IT" altLang="it-IT" dirty="0" smtClean="0"/>
            </a:br>
            <a:endParaRPr lang="it-IT" altLang="it-IT" dirty="0" smtClean="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C:\Program Files (x86)\Microsoft Office\MEDIA\CAGCAT10\j0300840.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04247" y="274341"/>
            <a:ext cx="1650777" cy="1138436"/>
          </a:xfrm>
          <a:prstGeom prst="rect">
            <a:avLst/>
          </a:prstGeom>
          <a:solidFill>
            <a:schemeClr val="bg1"/>
          </a:solidFill>
        </p:spPr>
      </p:pic>
    </p:spTree>
    <p:extLst>
      <p:ext uri="{BB962C8B-B14F-4D97-AF65-F5344CB8AC3E}">
        <p14:creationId xmlns:p14="http://schemas.microsoft.com/office/powerpoint/2010/main" val="865426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marL="109728" indent="0">
              <a:buNone/>
            </a:pPr>
            <a:r>
              <a:rPr lang="it-IT" dirty="0" smtClean="0"/>
              <a:t>Per la Programmazione 2014-2020, è disponibile un budget complessivo di poco più di 3 miliardi di euro, di cui circa 2,2 miliardi stanziati dal Fondo Sociale Europeo (FSE) e 800 milioni dal Fondo Europeo di Sviluppo Regionale (FESR). </a:t>
            </a:r>
          </a:p>
          <a:p>
            <a:pPr marL="109728" indent="0">
              <a:buNone/>
            </a:pPr>
            <a:r>
              <a:rPr lang="it-IT" dirty="0" smtClean="0"/>
              <a:t>Il budget totale è suddiviso per le tre categorie di regioni.</a:t>
            </a:r>
          </a:p>
          <a:p>
            <a:r>
              <a:rPr lang="it-IT" b="1" dirty="0" smtClean="0"/>
              <a:t>Regioni meno sviluppate </a:t>
            </a:r>
            <a:r>
              <a:rPr lang="it-IT" dirty="0" smtClean="0"/>
              <a:t>– € 2.100.000.000</a:t>
            </a:r>
          </a:p>
          <a:p>
            <a:r>
              <a:rPr lang="it-IT" b="1" dirty="0" smtClean="0"/>
              <a:t>Regioni in transizione </a:t>
            </a:r>
            <a:r>
              <a:rPr lang="it-IT" dirty="0" smtClean="0"/>
              <a:t>– € 193.000.000</a:t>
            </a:r>
          </a:p>
          <a:p>
            <a:r>
              <a:rPr lang="it-IT" b="1" u="sng" dirty="0" smtClean="0">
                <a:solidFill>
                  <a:srgbClr val="0033CC"/>
                </a:solidFill>
              </a:rPr>
              <a:t>Regioni più sviluppate – € 714.000.000</a:t>
            </a:r>
            <a:endParaRPr lang="it-IT" b="1" u="sng" dirty="0">
              <a:solidFill>
                <a:srgbClr val="0033CC"/>
              </a:solidFill>
            </a:endParaRPr>
          </a:p>
        </p:txBody>
      </p:sp>
      <p:sp>
        <p:nvSpPr>
          <p:cNvPr id="2" name="Titolo 1"/>
          <p:cNvSpPr>
            <a:spLocks noGrp="1"/>
          </p:cNvSpPr>
          <p:nvPr>
            <p:ph type="title"/>
          </p:nvPr>
        </p:nvSpPr>
        <p:spPr>
          <a:xfrm>
            <a:off x="457200" y="980728"/>
            <a:ext cx="8229600" cy="436910"/>
          </a:xfrm>
        </p:spPr>
        <p:txBody>
          <a:bodyPr>
            <a:normAutofit fontScale="90000"/>
          </a:bodyPr>
          <a:lstStyle/>
          <a:p>
            <a:r>
              <a:rPr lang="it-IT" dirty="0" smtClean="0"/>
              <a:t>Con quali e quanti fondi?</a:t>
            </a:r>
            <a:br>
              <a:rPr lang="it-IT" dirty="0" smtClean="0"/>
            </a:br>
            <a:endParaRPr lang="it-IT"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8" y="0"/>
            <a:ext cx="3170793" cy="54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34072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9_Viale">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1.xml><?xml version="1.0" encoding="utf-8"?>
<a:theme xmlns:a="http://schemas.openxmlformats.org/drawingml/2006/main" name="10_Viale">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2.xml><?xml version="1.0" encoding="utf-8"?>
<a:theme xmlns:a="http://schemas.openxmlformats.org/drawingml/2006/main" name="11_Viale">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3.xml><?xml version="1.0" encoding="utf-8"?>
<a:theme xmlns:a="http://schemas.openxmlformats.org/drawingml/2006/main" name="12_Viale">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4.xml><?xml version="1.0" encoding="utf-8"?>
<a:theme xmlns:a="http://schemas.openxmlformats.org/drawingml/2006/main" name="13_Viale">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5.xml><?xml version="1.0" encoding="utf-8"?>
<a:theme xmlns:a="http://schemas.openxmlformats.org/drawingml/2006/main" name="14_Viale">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6.xml><?xml version="1.0" encoding="utf-8"?>
<a:theme xmlns:a="http://schemas.openxmlformats.org/drawingml/2006/main" name="15_Viale">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7.xml><?xml version="1.0" encoding="utf-8"?>
<a:theme xmlns:a="http://schemas.openxmlformats.org/drawingml/2006/main" name="16_Viale">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8.xml><?xml version="1.0" encoding="utf-8"?>
<a:theme xmlns:a="http://schemas.openxmlformats.org/drawingml/2006/main" name="17_Viale">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9.xml><?xml version="1.0" encoding="utf-8"?>
<a:theme xmlns:a="http://schemas.openxmlformats.org/drawingml/2006/main" name="18_Viale">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Viale">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0.xml><?xml version="1.0" encoding="utf-8"?>
<a:theme xmlns:a="http://schemas.openxmlformats.org/drawingml/2006/main" name="19_Viale">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1.xml><?xml version="1.0" encoding="utf-8"?>
<a:theme xmlns:a="http://schemas.openxmlformats.org/drawingml/2006/main" name="20_Viale">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2.xml><?xml version="1.0" encoding="utf-8"?>
<a:theme xmlns:a="http://schemas.openxmlformats.org/drawingml/2006/main" name="21_Viale">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3.xml><?xml version="1.0" encoding="utf-8"?>
<a:theme xmlns:a="http://schemas.openxmlformats.org/drawingml/2006/main" name="22_Viale">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Viale">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3_Viale">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4_Viale">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5_Viale">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6_Viale">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7_Viale">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8_Viale">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2749</Words>
  <Application>Microsoft Office PowerPoint</Application>
  <PresentationFormat>Presentazione su schermo (4:3)</PresentationFormat>
  <Paragraphs>263</Paragraphs>
  <Slides>34</Slides>
  <Notes>3</Notes>
  <HiddenSlides>0</HiddenSlides>
  <MMClips>0</MMClips>
  <ScaleCrop>false</ScaleCrop>
  <HeadingPairs>
    <vt:vector size="4" baseType="variant">
      <vt:variant>
        <vt:lpstr>Tema</vt:lpstr>
      </vt:variant>
      <vt:variant>
        <vt:i4>23</vt:i4>
      </vt:variant>
      <vt:variant>
        <vt:lpstr>Titoli diapositive</vt:lpstr>
      </vt:variant>
      <vt:variant>
        <vt:i4>34</vt:i4>
      </vt:variant>
    </vt:vector>
  </HeadingPairs>
  <TitlesOfParts>
    <vt:vector size="57" baseType="lpstr">
      <vt:lpstr>Viale</vt:lpstr>
      <vt:lpstr>1_Viale</vt:lpstr>
      <vt:lpstr>2_Viale</vt:lpstr>
      <vt:lpstr>3_Viale</vt:lpstr>
      <vt:lpstr>4_Viale</vt:lpstr>
      <vt:lpstr>5_Viale</vt:lpstr>
      <vt:lpstr>6_Viale</vt:lpstr>
      <vt:lpstr>7_Viale</vt:lpstr>
      <vt:lpstr>8_Viale</vt:lpstr>
      <vt:lpstr>9_Viale</vt:lpstr>
      <vt:lpstr>10_Viale</vt:lpstr>
      <vt:lpstr>11_Viale</vt:lpstr>
      <vt:lpstr>12_Viale</vt:lpstr>
      <vt:lpstr>13_Viale</vt:lpstr>
      <vt:lpstr>14_Viale</vt:lpstr>
      <vt:lpstr>15_Viale</vt:lpstr>
      <vt:lpstr>16_Viale</vt:lpstr>
      <vt:lpstr>17_Viale</vt:lpstr>
      <vt:lpstr>18_Viale</vt:lpstr>
      <vt:lpstr>19_Viale</vt:lpstr>
      <vt:lpstr>20_Viale</vt:lpstr>
      <vt:lpstr>21_Viale</vt:lpstr>
      <vt:lpstr>22_Viale</vt:lpstr>
      <vt:lpstr>PON per la scuola - competenze e ambienti per l’apprendimento 2014-2020</vt:lpstr>
      <vt:lpstr>Architettura e politica di coesione 2014-2020</vt:lpstr>
      <vt:lpstr>La Politica di coesione consente di  attuare la strategia EUROPA 2020</vt:lpstr>
      <vt:lpstr>Europa 2020 - Obiettivi</vt:lpstr>
      <vt:lpstr> La strategia europea sull’istruzione </vt:lpstr>
      <vt:lpstr>Principali obiettivi da perseguire</vt:lpstr>
      <vt:lpstr>A chi si rivolge il Programma? </vt:lpstr>
      <vt:lpstr>Programma plurifondo </vt:lpstr>
      <vt:lpstr>Con quali e quanti fondi? </vt:lpstr>
      <vt:lpstr>Dotazione finanziaria PON Istruzione</vt:lpstr>
      <vt:lpstr>Come è articolato il PON?</vt:lpstr>
      <vt:lpstr>Presentazione standard di PowerPoint</vt:lpstr>
      <vt:lpstr>Asse I azioni</vt:lpstr>
      <vt:lpstr>Asse I azioni</vt:lpstr>
      <vt:lpstr>Asse I azioni</vt:lpstr>
      <vt:lpstr>Le autorità del Programma</vt:lpstr>
      <vt:lpstr>Ruolo e funzioni Uffici Scolastici Regionali</vt:lpstr>
      <vt:lpstr>Gruppo di lavoro USR Marche</vt:lpstr>
      <vt:lpstr>Il ruolo delle istituzioni scolastiche</vt:lpstr>
      <vt:lpstr>Valutazione </vt:lpstr>
      <vt:lpstr> </vt:lpstr>
      <vt:lpstr>Obiettivi e risultati del programma</vt:lpstr>
      <vt:lpstr>I Controlli dell’Autorità di Gestione</vt:lpstr>
      <vt:lpstr>LE VERIFICHE SULLE OPERAZIONI  </vt:lpstr>
      <vt:lpstr>Il sistema informativo gestionale</vt:lpstr>
      <vt:lpstr>L’avviso rete LAN/WLAN</vt:lpstr>
      <vt:lpstr>L’avviso rete LAN/WLAN</vt:lpstr>
      <vt:lpstr>AVVISI IN CANTIERE</vt:lpstr>
      <vt:lpstr>Ambienti digitali</vt:lpstr>
      <vt:lpstr>Laboratori professionalizzanti  </vt:lpstr>
      <vt:lpstr>Scuole polo in ospedale</vt:lpstr>
      <vt:lpstr>Piani di miglioramento  </vt:lpstr>
      <vt:lpstr>Scuole polo  </vt:lpstr>
      <vt:lpstr>Grazie per l’attenzione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MIUR</dc:creator>
  <cp:lastModifiedBy>Administrator</cp:lastModifiedBy>
  <cp:revision>32</cp:revision>
  <dcterms:created xsi:type="dcterms:W3CDTF">2015-10-08T13:22:22Z</dcterms:created>
  <dcterms:modified xsi:type="dcterms:W3CDTF">2015-10-29T12:06:09Z</dcterms:modified>
</cp:coreProperties>
</file>