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4"/>
  </p:notesMasterIdLst>
  <p:handoutMasterIdLst>
    <p:handoutMasterId r:id="rId85"/>
  </p:handoutMasterIdLst>
  <p:sldIdLst>
    <p:sldId id="256" r:id="rId2"/>
    <p:sldId id="470" r:id="rId3"/>
    <p:sldId id="627" r:id="rId4"/>
    <p:sldId id="628" r:id="rId5"/>
    <p:sldId id="471" r:id="rId6"/>
    <p:sldId id="472" r:id="rId7"/>
    <p:sldId id="558" r:id="rId8"/>
    <p:sldId id="561" r:id="rId9"/>
    <p:sldId id="562" r:id="rId10"/>
    <p:sldId id="563" r:id="rId11"/>
    <p:sldId id="564" r:id="rId12"/>
    <p:sldId id="565" r:id="rId13"/>
    <p:sldId id="566" r:id="rId14"/>
    <p:sldId id="598" r:id="rId15"/>
    <p:sldId id="567" r:id="rId16"/>
    <p:sldId id="599" r:id="rId17"/>
    <p:sldId id="569" r:id="rId18"/>
    <p:sldId id="571" r:id="rId19"/>
    <p:sldId id="572" r:id="rId20"/>
    <p:sldId id="573" r:id="rId21"/>
    <p:sldId id="574" r:id="rId22"/>
    <p:sldId id="576" r:id="rId23"/>
    <p:sldId id="577" r:id="rId24"/>
    <p:sldId id="579" r:id="rId25"/>
    <p:sldId id="580" r:id="rId26"/>
    <p:sldId id="583" r:id="rId27"/>
    <p:sldId id="584" r:id="rId28"/>
    <p:sldId id="585" r:id="rId29"/>
    <p:sldId id="587" r:id="rId30"/>
    <p:sldId id="588" r:id="rId31"/>
    <p:sldId id="430" r:id="rId32"/>
    <p:sldId id="431" r:id="rId33"/>
    <p:sldId id="432" r:id="rId34"/>
    <p:sldId id="433" r:id="rId35"/>
    <p:sldId id="631" r:id="rId36"/>
    <p:sldId id="632" r:id="rId37"/>
    <p:sldId id="633" r:id="rId38"/>
    <p:sldId id="634" r:id="rId39"/>
    <p:sldId id="635" r:id="rId40"/>
    <p:sldId id="636" r:id="rId41"/>
    <p:sldId id="646" r:id="rId42"/>
    <p:sldId id="637" r:id="rId43"/>
    <p:sldId id="638" r:id="rId44"/>
    <p:sldId id="639" r:id="rId45"/>
    <p:sldId id="640" r:id="rId46"/>
    <p:sldId id="641" r:id="rId47"/>
    <p:sldId id="600" r:id="rId48"/>
    <p:sldId id="619" r:id="rId49"/>
    <p:sldId id="643" r:id="rId50"/>
    <p:sldId id="642" r:id="rId51"/>
    <p:sldId id="644" r:id="rId52"/>
    <p:sldId id="655" r:id="rId53"/>
    <p:sldId id="656" r:id="rId54"/>
    <p:sldId id="657" r:id="rId55"/>
    <p:sldId id="658" r:id="rId56"/>
    <p:sldId id="659" r:id="rId57"/>
    <p:sldId id="620" r:id="rId58"/>
    <p:sldId id="647" r:id="rId59"/>
    <p:sldId id="648" r:id="rId60"/>
    <p:sldId id="621" r:id="rId61"/>
    <p:sldId id="311" r:id="rId62"/>
    <p:sldId id="649" r:id="rId63"/>
    <p:sldId id="312" r:id="rId64"/>
    <p:sldId id="313" r:id="rId65"/>
    <p:sldId id="650" r:id="rId66"/>
    <p:sldId id="652" r:id="rId67"/>
    <p:sldId id="316" r:id="rId68"/>
    <p:sldId id="317" r:id="rId69"/>
    <p:sldId id="318" r:id="rId70"/>
    <p:sldId id="319" r:id="rId71"/>
    <p:sldId id="660" r:id="rId72"/>
    <p:sldId id="314" r:id="rId73"/>
    <p:sldId id="320" r:id="rId74"/>
    <p:sldId id="661" r:id="rId75"/>
    <p:sldId id="555" r:id="rId76"/>
    <p:sldId id="556" r:id="rId77"/>
    <p:sldId id="622" r:id="rId78"/>
    <p:sldId id="623" r:id="rId79"/>
    <p:sldId id="624" r:id="rId80"/>
    <p:sldId id="625" r:id="rId81"/>
    <p:sldId id="626" r:id="rId82"/>
    <p:sldId id="374" r:id="rId83"/>
  </p:sldIdLst>
  <p:sldSz cx="9144000" cy="6858000" type="screen4x3"/>
  <p:notesSz cx="6797675" cy="9926638"/>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7232" autoAdjust="0"/>
  </p:normalViewPr>
  <p:slideViewPr>
    <p:cSldViewPr>
      <p:cViewPr>
        <p:scale>
          <a:sx n="75" d="100"/>
          <a:sy n="75" d="100"/>
        </p:scale>
        <p:origin x="-1428" y="-834"/>
      </p:cViewPr>
      <p:guideLst>
        <p:guide orient="horz" pos="2160"/>
        <p:guide pos="2880"/>
      </p:guideLst>
    </p:cSldViewPr>
  </p:slideViewPr>
  <p:notesTextViewPr>
    <p:cViewPr>
      <p:scale>
        <a:sx n="1" d="1"/>
        <a:sy n="1" d="1"/>
      </p:scale>
      <p:origin x="0" y="0"/>
    </p:cViewPr>
  </p:notesTextViewPr>
  <p:sorterViewPr>
    <p:cViewPr>
      <p:scale>
        <a:sx n="120" d="100"/>
        <a:sy n="120" d="100"/>
      </p:scale>
      <p:origin x="0" y="2550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C76930-EF7E-466B-82D9-E10FF97F77AC}" type="doc">
      <dgm:prSet loTypeId="urn:microsoft.com/office/officeart/2005/8/layout/arrow5" loCatId="relationship" qsTypeId="urn:microsoft.com/office/officeart/2005/8/quickstyle/simple2" qsCatId="simple" csTypeId="urn:microsoft.com/office/officeart/2005/8/colors/accent1_2" csCatId="accent1" phldr="1"/>
      <dgm:spPr/>
      <dgm:t>
        <a:bodyPr/>
        <a:lstStyle/>
        <a:p>
          <a:endParaRPr lang="it-IT"/>
        </a:p>
      </dgm:t>
    </dgm:pt>
    <dgm:pt modelId="{768BE90D-DC90-43A5-9971-A0D019B89782}">
      <dgm:prSet phldrT="[Testo]" custT="1"/>
      <dgm:spPr/>
      <dgm:t>
        <a:bodyPr/>
        <a:lstStyle/>
        <a:p>
          <a:r>
            <a:rPr lang="it-IT" sz="1800" dirty="0" smtClean="0"/>
            <a:t>l. 69/2006</a:t>
          </a:r>
        </a:p>
        <a:p>
          <a:r>
            <a:rPr lang="it-IT" sz="1800" dirty="0" smtClean="0"/>
            <a:t>Pubblicità legale on line</a:t>
          </a:r>
          <a:endParaRPr lang="it-IT" sz="1800" dirty="0"/>
        </a:p>
      </dgm:t>
    </dgm:pt>
    <dgm:pt modelId="{E78265B3-0DFF-4AC6-BCC6-49C6978A1B68}" type="parTrans" cxnId="{A080FB6C-8D02-4F39-9DC8-B1068FA29E43}">
      <dgm:prSet/>
      <dgm:spPr/>
      <dgm:t>
        <a:bodyPr/>
        <a:lstStyle/>
        <a:p>
          <a:endParaRPr lang="it-IT"/>
        </a:p>
      </dgm:t>
    </dgm:pt>
    <dgm:pt modelId="{48396CA7-8333-4F81-8970-72ED23535270}" type="sibTrans" cxnId="{A080FB6C-8D02-4F39-9DC8-B1068FA29E43}">
      <dgm:prSet/>
      <dgm:spPr/>
      <dgm:t>
        <a:bodyPr/>
        <a:lstStyle/>
        <a:p>
          <a:endParaRPr lang="it-IT"/>
        </a:p>
      </dgm:t>
    </dgm:pt>
    <dgm:pt modelId="{78D4AF52-B1A5-43F1-B361-D9DD39B0E3D1}">
      <dgm:prSet phldrT="[Testo]" custT="1"/>
      <dgm:spPr/>
      <dgm:t>
        <a:bodyPr/>
        <a:lstStyle/>
        <a:p>
          <a:r>
            <a:rPr lang="it-IT" sz="1800" dirty="0" smtClean="0"/>
            <a:t>d.lgs. 82/2005</a:t>
          </a:r>
        </a:p>
        <a:p>
          <a:r>
            <a:rPr lang="it-IT" sz="1800" dirty="0" smtClean="0"/>
            <a:t>Codice </a:t>
          </a:r>
          <a:r>
            <a:rPr lang="it-IT" sz="1800" dirty="0" err="1" smtClean="0"/>
            <a:t>ammin</a:t>
          </a:r>
          <a:r>
            <a:rPr lang="it-IT" sz="1800" dirty="0" smtClean="0"/>
            <a:t>. digitale</a:t>
          </a:r>
        </a:p>
      </dgm:t>
    </dgm:pt>
    <dgm:pt modelId="{3533032D-E73E-461A-9C0E-C40A11E6B6C6}" type="parTrans" cxnId="{63EDC79D-CA1B-4158-B2A2-F6CA707F149C}">
      <dgm:prSet/>
      <dgm:spPr/>
      <dgm:t>
        <a:bodyPr/>
        <a:lstStyle/>
        <a:p>
          <a:endParaRPr lang="it-IT"/>
        </a:p>
      </dgm:t>
    </dgm:pt>
    <dgm:pt modelId="{387A0C36-9308-471A-B00B-B12DCDAD22DF}" type="sibTrans" cxnId="{63EDC79D-CA1B-4158-B2A2-F6CA707F149C}">
      <dgm:prSet/>
      <dgm:spPr/>
      <dgm:t>
        <a:bodyPr/>
        <a:lstStyle/>
        <a:p>
          <a:endParaRPr lang="it-IT"/>
        </a:p>
      </dgm:t>
    </dgm:pt>
    <dgm:pt modelId="{869973EA-4E50-40B9-B983-E9DD8FB8AB52}">
      <dgm:prSet phldrT="[Testo]" custT="1"/>
      <dgm:spPr/>
      <dgm:t>
        <a:bodyPr/>
        <a:lstStyle/>
        <a:p>
          <a:pPr algn="l"/>
          <a:r>
            <a:rPr lang="it-IT" sz="1800" dirty="0" smtClean="0"/>
            <a:t>l. 241/90</a:t>
          </a:r>
        </a:p>
        <a:p>
          <a:pPr algn="l"/>
          <a:r>
            <a:rPr lang="it-IT" sz="1800" dirty="0" smtClean="0"/>
            <a:t>Trasparenza e accesso</a:t>
          </a:r>
          <a:endParaRPr lang="it-IT" sz="1800" dirty="0"/>
        </a:p>
      </dgm:t>
    </dgm:pt>
    <dgm:pt modelId="{FDCF7AF2-5D48-4C78-88E7-7D22BAFCB699}" type="parTrans" cxnId="{C06DAF5B-1D7A-4BCB-907E-82CFA6A4B08F}">
      <dgm:prSet/>
      <dgm:spPr/>
      <dgm:t>
        <a:bodyPr/>
        <a:lstStyle/>
        <a:p>
          <a:endParaRPr lang="it-IT"/>
        </a:p>
      </dgm:t>
    </dgm:pt>
    <dgm:pt modelId="{B9B9BEF6-1D6C-4582-812E-CA11F994A13F}" type="sibTrans" cxnId="{C06DAF5B-1D7A-4BCB-907E-82CFA6A4B08F}">
      <dgm:prSet/>
      <dgm:spPr/>
      <dgm:t>
        <a:bodyPr/>
        <a:lstStyle/>
        <a:p>
          <a:endParaRPr lang="it-IT"/>
        </a:p>
      </dgm:t>
    </dgm:pt>
    <dgm:pt modelId="{9E2C7F99-2694-472E-A194-32184B6EE59B}">
      <dgm:prSet custT="1"/>
      <dgm:spPr/>
      <dgm:t>
        <a:bodyPr/>
        <a:lstStyle/>
        <a:p>
          <a:r>
            <a:rPr lang="it-IT" sz="1800" dirty="0" smtClean="0"/>
            <a:t>d.lgs. 150/2009</a:t>
          </a:r>
        </a:p>
        <a:p>
          <a:r>
            <a:rPr lang="it-IT" sz="1800" dirty="0" smtClean="0"/>
            <a:t>Accessibilità totale</a:t>
          </a:r>
          <a:endParaRPr lang="it-IT" sz="1800" dirty="0"/>
        </a:p>
      </dgm:t>
    </dgm:pt>
    <dgm:pt modelId="{95046394-4303-443A-904A-738D7EA817CE}" type="parTrans" cxnId="{928E94A0-9E28-4B55-A2A4-8D56F9D18499}">
      <dgm:prSet/>
      <dgm:spPr/>
      <dgm:t>
        <a:bodyPr/>
        <a:lstStyle/>
        <a:p>
          <a:endParaRPr lang="it-IT"/>
        </a:p>
      </dgm:t>
    </dgm:pt>
    <dgm:pt modelId="{F79A0061-4BE9-40BD-9D46-DC8B2730A569}" type="sibTrans" cxnId="{928E94A0-9E28-4B55-A2A4-8D56F9D18499}">
      <dgm:prSet/>
      <dgm:spPr/>
      <dgm:t>
        <a:bodyPr/>
        <a:lstStyle/>
        <a:p>
          <a:endParaRPr lang="it-IT"/>
        </a:p>
      </dgm:t>
    </dgm:pt>
    <dgm:pt modelId="{2654D980-C65B-4D3F-B47F-D7B2F5F288BF}">
      <dgm:prSet custT="1"/>
      <dgm:spPr/>
      <dgm:t>
        <a:bodyPr/>
        <a:lstStyle/>
        <a:p>
          <a:r>
            <a:rPr lang="it-IT" sz="1800" dirty="0" smtClean="0"/>
            <a:t>l. 190/2012</a:t>
          </a:r>
        </a:p>
        <a:p>
          <a:r>
            <a:rPr lang="it-IT" sz="1800" dirty="0" smtClean="0"/>
            <a:t>Anticorruzione</a:t>
          </a:r>
          <a:endParaRPr lang="it-IT" sz="1800" dirty="0"/>
        </a:p>
      </dgm:t>
    </dgm:pt>
    <dgm:pt modelId="{0DC6F57C-8922-4DE6-AD1A-FFF2CEB442A5}" type="parTrans" cxnId="{02999F23-C6A5-42CC-89F8-2BF0BA56DD37}">
      <dgm:prSet/>
      <dgm:spPr/>
      <dgm:t>
        <a:bodyPr/>
        <a:lstStyle/>
        <a:p>
          <a:endParaRPr lang="it-IT"/>
        </a:p>
      </dgm:t>
    </dgm:pt>
    <dgm:pt modelId="{67D437D2-D465-4E7F-80B4-F57DFC1D32DB}" type="sibTrans" cxnId="{02999F23-C6A5-42CC-89F8-2BF0BA56DD37}">
      <dgm:prSet/>
      <dgm:spPr/>
      <dgm:t>
        <a:bodyPr/>
        <a:lstStyle/>
        <a:p>
          <a:endParaRPr lang="it-IT"/>
        </a:p>
      </dgm:t>
    </dgm:pt>
    <dgm:pt modelId="{2437D4E6-5A60-4194-9382-51BA058EB4F6}">
      <dgm:prSet custT="1"/>
      <dgm:spPr/>
      <dgm:t>
        <a:bodyPr/>
        <a:lstStyle/>
        <a:p>
          <a:r>
            <a:rPr lang="it-IT" sz="1800" dirty="0" smtClean="0"/>
            <a:t>Pubblicità, trasparenza e diffusione</a:t>
          </a:r>
          <a:endParaRPr lang="it-IT" sz="1800" dirty="0"/>
        </a:p>
      </dgm:t>
    </dgm:pt>
    <dgm:pt modelId="{540C03AE-8415-4F49-9ECC-D7BA9E7DDC5E}" type="parTrans" cxnId="{EF9C8AC3-5BFF-46FF-9013-944AD79D092E}">
      <dgm:prSet/>
      <dgm:spPr/>
      <dgm:t>
        <a:bodyPr/>
        <a:lstStyle/>
        <a:p>
          <a:endParaRPr lang="it-IT"/>
        </a:p>
      </dgm:t>
    </dgm:pt>
    <dgm:pt modelId="{B4224B2F-3494-4D45-BF3A-0FF77E4AE3B5}" type="sibTrans" cxnId="{EF9C8AC3-5BFF-46FF-9013-944AD79D092E}">
      <dgm:prSet/>
      <dgm:spPr/>
      <dgm:t>
        <a:bodyPr/>
        <a:lstStyle/>
        <a:p>
          <a:endParaRPr lang="it-IT"/>
        </a:p>
      </dgm:t>
    </dgm:pt>
    <dgm:pt modelId="{C9E50339-CB6B-4AA3-A56C-1A276835D2F9}" type="pres">
      <dgm:prSet presAssocID="{36C76930-EF7E-466B-82D9-E10FF97F77AC}" presName="diagram" presStyleCnt="0">
        <dgm:presLayoutVars>
          <dgm:dir/>
          <dgm:resizeHandles val="exact"/>
        </dgm:presLayoutVars>
      </dgm:prSet>
      <dgm:spPr/>
      <dgm:t>
        <a:bodyPr/>
        <a:lstStyle/>
        <a:p>
          <a:endParaRPr lang="it-IT"/>
        </a:p>
      </dgm:t>
    </dgm:pt>
    <dgm:pt modelId="{A4A539E5-EA9F-401D-8602-AEDFDB2A2231}" type="pres">
      <dgm:prSet presAssocID="{768BE90D-DC90-43A5-9971-A0D019B89782}" presName="arrow" presStyleLbl="node1" presStyleIdx="0" presStyleCnt="6">
        <dgm:presLayoutVars>
          <dgm:bulletEnabled val="1"/>
        </dgm:presLayoutVars>
      </dgm:prSet>
      <dgm:spPr/>
      <dgm:t>
        <a:bodyPr/>
        <a:lstStyle/>
        <a:p>
          <a:endParaRPr lang="it-IT"/>
        </a:p>
      </dgm:t>
    </dgm:pt>
    <dgm:pt modelId="{EA60921F-9ECB-4B6A-BDC6-520DFACD8735}" type="pres">
      <dgm:prSet presAssocID="{78D4AF52-B1A5-43F1-B361-D9DD39B0E3D1}" presName="arrow" presStyleLbl="node1" presStyleIdx="1" presStyleCnt="6">
        <dgm:presLayoutVars>
          <dgm:bulletEnabled val="1"/>
        </dgm:presLayoutVars>
      </dgm:prSet>
      <dgm:spPr/>
      <dgm:t>
        <a:bodyPr/>
        <a:lstStyle/>
        <a:p>
          <a:endParaRPr lang="it-IT"/>
        </a:p>
      </dgm:t>
    </dgm:pt>
    <dgm:pt modelId="{7F7A416A-FC1C-437D-B074-E2413EF4C605}" type="pres">
      <dgm:prSet presAssocID="{869973EA-4E50-40B9-B983-E9DD8FB8AB52}" presName="arrow" presStyleLbl="node1" presStyleIdx="2" presStyleCnt="6" custScaleY="97652">
        <dgm:presLayoutVars>
          <dgm:bulletEnabled val="1"/>
        </dgm:presLayoutVars>
      </dgm:prSet>
      <dgm:spPr/>
      <dgm:t>
        <a:bodyPr/>
        <a:lstStyle/>
        <a:p>
          <a:endParaRPr lang="it-IT"/>
        </a:p>
      </dgm:t>
    </dgm:pt>
    <dgm:pt modelId="{BF5C019C-BC20-44F2-92DA-7336A502C0D8}" type="pres">
      <dgm:prSet presAssocID="{2654D980-C65B-4D3F-B47F-D7B2F5F288BF}" presName="arrow" presStyleLbl="node1" presStyleIdx="3" presStyleCnt="6">
        <dgm:presLayoutVars>
          <dgm:bulletEnabled val="1"/>
        </dgm:presLayoutVars>
      </dgm:prSet>
      <dgm:spPr/>
      <dgm:t>
        <a:bodyPr/>
        <a:lstStyle/>
        <a:p>
          <a:endParaRPr lang="it-IT"/>
        </a:p>
      </dgm:t>
    </dgm:pt>
    <dgm:pt modelId="{3A346F9E-6F81-4A5D-9A16-8327D41F824C}" type="pres">
      <dgm:prSet presAssocID="{2437D4E6-5A60-4194-9382-51BA058EB4F6}" presName="arrow" presStyleLbl="node1" presStyleIdx="4" presStyleCnt="6">
        <dgm:presLayoutVars>
          <dgm:bulletEnabled val="1"/>
        </dgm:presLayoutVars>
      </dgm:prSet>
      <dgm:spPr/>
      <dgm:t>
        <a:bodyPr/>
        <a:lstStyle/>
        <a:p>
          <a:endParaRPr lang="it-IT"/>
        </a:p>
      </dgm:t>
    </dgm:pt>
    <dgm:pt modelId="{0F1DB5C5-C859-494F-86E0-848DBAB57AC9}" type="pres">
      <dgm:prSet presAssocID="{9E2C7F99-2694-472E-A194-32184B6EE59B}" presName="arrow" presStyleLbl="node1" presStyleIdx="5" presStyleCnt="6">
        <dgm:presLayoutVars>
          <dgm:bulletEnabled val="1"/>
        </dgm:presLayoutVars>
      </dgm:prSet>
      <dgm:spPr/>
      <dgm:t>
        <a:bodyPr/>
        <a:lstStyle/>
        <a:p>
          <a:endParaRPr lang="it-IT"/>
        </a:p>
      </dgm:t>
    </dgm:pt>
  </dgm:ptLst>
  <dgm:cxnLst>
    <dgm:cxn modelId="{63EDC79D-CA1B-4158-B2A2-F6CA707F149C}" srcId="{36C76930-EF7E-466B-82D9-E10FF97F77AC}" destId="{78D4AF52-B1A5-43F1-B361-D9DD39B0E3D1}" srcOrd="1" destOrd="0" parTransId="{3533032D-E73E-461A-9C0E-C40A11E6B6C6}" sibTransId="{387A0C36-9308-471A-B00B-B12DCDAD22DF}"/>
    <dgm:cxn modelId="{55C21B03-0FFC-4531-AE54-F77B00925D82}" type="presOf" srcId="{869973EA-4E50-40B9-B983-E9DD8FB8AB52}" destId="{7F7A416A-FC1C-437D-B074-E2413EF4C605}" srcOrd="0" destOrd="0" presId="urn:microsoft.com/office/officeart/2005/8/layout/arrow5"/>
    <dgm:cxn modelId="{EF9C8AC3-5BFF-46FF-9013-944AD79D092E}" srcId="{36C76930-EF7E-466B-82D9-E10FF97F77AC}" destId="{2437D4E6-5A60-4194-9382-51BA058EB4F6}" srcOrd="4" destOrd="0" parTransId="{540C03AE-8415-4F49-9ECC-D7BA9E7DDC5E}" sibTransId="{B4224B2F-3494-4D45-BF3A-0FF77E4AE3B5}"/>
    <dgm:cxn modelId="{4F5DF31A-0D6B-4E4B-A4A5-4082A578AD9B}" type="presOf" srcId="{36C76930-EF7E-466B-82D9-E10FF97F77AC}" destId="{C9E50339-CB6B-4AA3-A56C-1A276835D2F9}" srcOrd="0" destOrd="0" presId="urn:microsoft.com/office/officeart/2005/8/layout/arrow5"/>
    <dgm:cxn modelId="{02999F23-C6A5-42CC-89F8-2BF0BA56DD37}" srcId="{36C76930-EF7E-466B-82D9-E10FF97F77AC}" destId="{2654D980-C65B-4D3F-B47F-D7B2F5F288BF}" srcOrd="3" destOrd="0" parTransId="{0DC6F57C-8922-4DE6-AD1A-FFF2CEB442A5}" sibTransId="{67D437D2-D465-4E7F-80B4-F57DFC1D32DB}"/>
    <dgm:cxn modelId="{C06DAF5B-1D7A-4BCB-907E-82CFA6A4B08F}" srcId="{36C76930-EF7E-466B-82D9-E10FF97F77AC}" destId="{869973EA-4E50-40B9-B983-E9DD8FB8AB52}" srcOrd="2" destOrd="0" parTransId="{FDCF7AF2-5D48-4C78-88E7-7D22BAFCB699}" sibTransId="{B9B9BEF6-1D6C-4582-812E-CA11F994A13F}"/>
    <dgm:cxn modelId="{494252F4-25E7-49A4-B8BC-4B6AB2149AB7}" type="presOf" srcId="{2654D980-C65B-4D3F-B47F-D7B2F5F288BF}" destId="{BF5C019C-BC20-44F2-92DA-7336A502C0D8}" srcOrd="0" destOrd="0" presId="urn:microsoft.com/office/officeart/2005/8/layout/arrow5"/>
    <dgm:cxn modelId="{C8D6740E-D7A8-4680-A1EC-9AC2BD826401}" type="presOf" srcId="{9E2C7F99-2694-472E-A194-32184B6EE59B}" destId="{0F1DB5C5-C859-494F-86E0-848DBAB57AC9}" srcOrd="0" destOrd="0" presId="urn:microsoft.com/office/officeart/2005/8/layout/arrow5"/>
    <dgm:cxn modelId="{DF697478-4050-4330-B16D-0AB430B3CE6D}" type="presOf" srcId="{78D4AF52-B1A5-43F1-B361-D9DD39B0E3D1}" destId="{EA60921F-9ECB-4B6A-BDC6-520DFACD8735}" srcOrd="0" destOrd="0" presId="urn:microsoft.com/office/officeart/2005/8/layout/arrow5"/>
    <dgm:cxn modelId="{928E94A0-9E28-4B55-A2A4-8D56F9D18499}" srcId="{36C76930-EF7E-466B-82D9-E10FF97F77AC}" destId="{9E2C7F99-2694-472E-A194-32184B6EE59B}" srcOrd="5" destOrd="0" parTransId="{95046394-4303-443A-904A-738D7EA817CE}" sibTransId="{F79A0061-4BE9-40BD-9D46-DC8B2730A569}"/>
    <dgm:cxn modelId="{860AB7BF-EA5E-402E-A308-C74BA5025C12}" type="presOf" srcId="{2437D4E6-5A60-4194-9382-51BA058EB4F6}" destId="{3A346F9E-6F81-4A5D-9A16-8327D41F824C}" srcOrd="0" destOrd="0" presId="urn:microsoft.com/office/officeart/2005/8/layout/arrow5"/>
    <dgm:cxn modelId="{A080FB6C-8D02-4F39-9DC8-B1068FA29E43}" srcId="{36C76930-EF7E-466B-82D9-E10FF97F77AC}" destId="{768BE90D-DC90-43A5-9971-A0D019B89782}" srcOrd="0" destOrd="0" parTransId="{E78265B3-0DFF-4AC6-BCC6-49C6978A1B68}" sibTransId="{48396CA7-8333-4F81-8970-72ED23535270}"/>
    <dgm:cxn modelId="{8F81F682-1743-4C2A-9C5A-EC313568929E}" type="presOf" srcId="{768BE90D-DC90-43A5-9971-A0D019B89782}" destId="{A4A539E5-EA9F-401D-8602-AEDFDB2A2231}" srcOrd="0" destOrd="0" presId="urn:microsoft.com/office/officeart/2005/8/layout/arrow5"/>
    <dgm:cxn modelId="{191992A2-299A-4552-848B-56F3DA681678}" type="presParOf" srcId="{C9E50339-CB6B-4AA3-A56C-1A276835D2F9}" destId="{A4A539E5-EA9F-401D-8602-AEDFDB2A2231}" srcOrd="0" destOrd="0" presId="urn:microsoft.com/office/officeart/2005/8/layout/arrow5"/>
    <dgm:cxn modelId="{93B23F7C-01AC-46CA-9AD4-CF013E7C1D0C}" type="presParOf" srcId="{C9E50339-CB6B-4AA3-A56C-1A276835D2F9}" destId="{EA60921F-9ECB-4B6A-BDC6-520DFACD8735}" srcOrd="1" destOrd="0" presId="urn:microsoft.com/office/officeart/2005/8/layout/arrow5"/>
    <dgm:cxn modelId="{24156124-27FA-4B58-9E32-9D36D5536309}" type="presParOf" srcId="{C9E50339-CB6B-4AA3-A56C-1A276835D2F9}" destId="{7F7A416A-FC1C-437D-B074-E2413EF4C605}" srcOrd="2" destOrd="0" presId="urn:microsoft.com/office/officeart/2005/8/layout/arrow5"/>
    <dgm:cxn modelId="{0BC6B126-F932-4088-8FE2-65879C668919}" type="presParOf" srcId="{C9E50339-CB6B-4AA3-A56C-1A276835D2F9}" destId="{BF5C019C-BC20-44F2-92DA-7336A502C0D8}" srcOrd="3" destOrd="0" presId="urn:microsoft.com/office/officeart/2005/8/layout/arrow5"/>
    <dgm:cxn modelId="{6D849C6F-B644-4E88-A64F-F7E1D5FF3077}" type="presParOf" srcId="{C9E50339-CB6B-4AA3-A56C-1A276835D2F9}" destId="{3A346F9E-6F81-4A5D-9A16-8327D41F824C}" srcOrd="4" destOrd="0" presId="urn:microsoft.com/office/officeart/2005/8/layout/arrow5"/>
    <dgm:cxn modelId="{3D27EED8-A67B-44E0-942D-B293F326D77A}" type="presParOf" srcId="{C9E50339-CB6B-4AA3-A56C-1A276835D2F9}" destId="{0F1DB5C5-C859-494F-86E0-848DBAB57AC9}" srcOrd="5"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539E5-EA9F-401D-8602-AEDFDB2A2231}">
      <dsp:nvSpPr>
        <dsp:cNvPr id="0" name=""/>
        <dsp:cNvSpPr/>
      </dsp:nvSpPr>
      <dsp:spPr>
        <a:xfrm>
          <a:off x="2848760" y="913"/>
          <a:ext cx="1958990" cy="1958990"/>
        </a:xfrm>
        <a:prstGeom prst="downArrow">
          <a:avLst>
            <a:gd name="adj1" fmla="val 50000"/>
            <a:gd name="adj2" fmla="val 35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dirty="0" smtClean="0"/>
            <a:t>l. 69/2006</a:t>
          </a:r>
        </a:p>
        <a:p>
          <a:pPr lvl="0" algn="ctr" defTabSz="800100">
            <a:lnSpc>
              <a:spcPct val="90000"/>
            </a:lnSpc>
            <a:spcBef>
              <a:spcPct val="0"/>
            </a:spcBef>
            <a:spcAft>
              <a:spcPct val="35000"/>
            </a:spcAft>
          </a:pPr>
          <a:r>
            <a:rPr lang="it-IT" sz="1800" kern="1200" dirty="0" smtClean="0"/>
            <a:t>Pubblicità legale on line</a:t>
          </a:r>
          <a:endParaRPr lang="it-IT" sz="1800" kern="1200" dirty="0"/>
        </a:p>
      </dsp:txBody>
      <dsp:txXfrm>
        <a:off x="3338508" y="913"/>
        <a:ext cx="979495" cy="1616167"/>
      </dsp:txXfrm>
    </dsp:sp>
    <dsp:sp modelId="{EA60921F-9ECB-4B6A-BDC6-520DFACD8735}">
      <dsp:nvSpPr>
        <dsp:cNvPr id="0" name=""/>
        <dsp:cNvSpPr/>
      </dsp:nvSpPr>
      <dsp:spPr>
        <a:xfrm rot="3600000">
          <a:off x="4638176" y="1034033"/>
          <a:ext cx="1958990" cy="1958990"/>
        </a:xfrm>
        <a:prstGeom prst="downArrow">
          <a:avLst>
            <a:gd name="adj1" fmla="val 50000"/>
            <a:gd name="adj2" fmla="val 35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dirty="0" smtClean="0"/>
            <a:t>d.lgs. 82/2005</a:t>
          </a:r>
        </a:p>
        <a:p>
          <a:pPr lvl="0" algn="ctr" defTabSz="800100">
            <a:lnSpc>
              <a:spcPct val="90000"/>
            </a:lnSpc>
            <a:spcBef>
              <a:spcPct val="0"/>
            </a:spcBef>
            <a:spcAft>
              <a:spcPct val="35000"/>
            </a:spcAft>
          </a:pPr>
          <a:r>
            <a:rPr lang="it-IT" sz="1800" kern="1200" dirty="0" smtClean="0"/>
            <a:t>Codice </a:t>
          </a:r>
          <a:r>
            <a:rPr lang="it-IT" sz="1800" kern="1200" dirty="0" err="1" smtClean="0"/>
            <a:t>ammin</a:t>
          </a:r>
          <a:r>
            <a:rPr lang="it-IT" sz="1800" kern="1200" dirty="0" smtClean="0"/>
            <a:t>. digitale</a:t>
          </a:r>
        </a:p>
      </dsp:txBody>
      <dsp:txXfrm rot="-5400000">
        <a:off x="4958034" y="1438075"/>
        <a:ext cx="1616167" cy="979495"/>
      </dsp:txXfrm>
    </dsp:sp>
    <dsp:sp modelId="{7F7A416A-FC1C-437D-B074-E2413EF4C605}">
      <dsp:nvSpPr>
        <dsp:cNvPr id="0" name=""/>
        <dsp:cNvSpPr/>
      </dsp:nvSpPr>
      <dsp:spPr>
        <a:xfrm rot="7200000">
          <a:off x="4638176" y="3123271"/>
          <a:ext cx="1958990" cy="1912993"/>
        </a:xfrm>
        <a:prstGeom prst="downArrow">
          <a:avLst>
            <a:gd name="adj1" fmla="val 50000"/>
            <a:gd name="adj2" fmla="val 35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l" defTabSz="800100">
            <a:lnSpc>
              <a:spcPct val="90000"/>
            </a:lnSpc>
            <a:spcBef>
              <a:spcPct val="0"/>
            </a:spcBef>
            <a:spcAft>
              <a:spcPct val="35000"/>
            </a:spcAft>
          </a:pPr>
          <a:r>
            <a:rPr lang="it-IT" sz="1800" kern="1200" dirty="0" smtClean="0"/>
            <a:t>l. 241/90</a:t>
          </a:r>
        </a:p>
        <a:p>
          <a:pPr lvl="0" algn="l" defTabSz="800100">
            <a:lnSpc>
              <a:spcPct val="90000"/>
            </a:lnSpc>
            <a:spcBef>
              <a:spcPct val="0"/>
            </a:spcBef>
            <a:spcAft>
              <a:spcPct val="35000"/>
            </a:spcAft>
          </a:pPr>
          <a:r>
            <a:rPr lang="it-IT" sz="1800" kern="1200" dirty="0" smtClean="0"/>
            <a:t>Trasparenza e accesso</a:t>
          </a:r>
          <a:endParaRPr lang="it-IT" sz="1800" kern="1200" dirty="0"/>
        </a:p>
      </dsp:txBody>
      <dsp:txXfrm rot="-5400000">
        <a:off x="4973523" y="3673714"/>
        <a:ext cx="1578219" cy="979495"/>
      </dsp:txXfrm>
    </dsp:sp>
    <dsp:sp modelId="{BF5C019C-BC20-44F2-92DA-7336A502C0D8}">
      <dsp:nvSpPr>
        <dsp:cNvPr id="0" name=""/>
        <dsp:cNvSpPr/>
      </dsp:nvSpPr>
      <dsp:spPr>
        <a:xfrm rot="10800000">
          <a:off x="2848760" y="4133392"/>
          <a:ext cx="1958990" cy="1958990"/>
        </a:xfrm>
        <a:prstGeom prst="downArrow">
          <a:avLst>
            <a:gd name="adj1" fmla="val 50000"/>
            <a:gd name="adj2" fmla="val 35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dirty="0" smtClean="0"/>
            <a:t>l. 190/2012</a:t>
          </a:r>
        </a:p>
        <a:p>
          <a:pPr lvl="0" algn="ctr" defTabSz="800100">
            <a:lnSpc>
              <a:spcPct val="90000"/>
            </a:lnSpc>
            <a:spcBef>
              <a:spcPct val="0"/>
            </a:spcBef>
            <a:spcAft>
              <a:spcPct val="35000"/>
            </a:spcAft>
          </a:pPr>
          <a:r>
            <a:rPr lang="it-IT" sz="1800" kern="1200" dirty="0" smtClean="0"/>
            <a:t>Anticorruzione</a:t>
          </a:r>
          <a:endParaRPr lang="it-IT" sz="1800" kern="1200" dirty="0"/>
        </a:p>
      </dsp:txBody>
      <dsp:txXfrm rot="10800000">
        <a:off x="3338507" y="4476215"/>
        <a:ext cx="979495" cy="1616167"/>
      </dsp:txXfrm>
    </dsp:sp>
    <dsp:sp modelId="{3A346F9E-6F81-4A5D-9A16-8327D41F824C}">
      <dsp:nvSpPr>
        <dsp:cNvPr id="0" name=""/>
        <dsp:cNvSpPr/>
      </dsp:nvSpPr>
      <dsp:spPr>
        <a:xfrm rot="14400000">
          <a:off x="1059344" y="3100272"/>
          <a:ext cx="1958990" cy="1958990"/>
        </a:xfrm>
        <a:prstGeom prst="downArrow">
          <a:avLst>
            <a:gd name="adj1" fmla="val 50000"/>
            <a:gd name="adj2" fmla="val 35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dirty="0" smtClean="0"/>
            <a:t>Pubblicità, trasparenza e diffusione</a:t>
          </a:r>
          <a:endParaRPr lang="it-IT" sz="1800" kern="1200" dirty="0"/>
        </a:p>
      </dsp:txBody>
      <dsp:txXfrm rot="5400000">
        <a:off x="1082309" y="3675725"/>
        <a:ext cx="1616167" cy="979495"/>
      </dsp:txXfrm>
    </dsp:sp>
    <dsp:sp modelId="{0F1DB5C5-C859-494F-86E0-848DBAB57AC9}">
      <dsp:nvSpPr>
        <dsp:cNvPr id="0" name=""/>
        <dsp:cNvSpPr/>
      </dsp:nvSpPr>
      <dsp:spPr>
        <a:xfrm rot="18000000">
          <a:off x="1059344" y="1034033"/>
          <a:ext cx="1958990" cy="1958990"/>
        </a:xfrm>
        <a:prstGeom prst="downArrow">
          <a:avLst>
            <a:gd name="adj1" fmla="val 50000"/>
            <a:gd name="adj2" fmla="val 35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kern="1200" dirty="0" smtClean="0"/>
            <a:t>d.lgs. 150/2009</a:t>
          </a:r>
        </a:p>
        <a:p>
          <a:pPr lvl="0" algn="ctr" defTabSz="800100">
            <a:lnSpc>
              <a:spcPct val="90000"/>
            </a:lnSpc>
            <a:spcBef>
              <a:spcPct val="0"/>
            </a:spcBef>
            <a:spcAft>
              <a:spcPct val="35000"/>
            </a:spcAft>
          </a:pPr>
          <a:r>
            <a:rPr lang="it-IT" sz="1800" kern="1200" dirty="0" smtClean="0"/>
            <a:t>Accessibilità totale</a:t>
          </a:r>
          <a:endParaRPr lang="it-IT" sz="1800" kern="1200" dirty="0"/>
        </a:p>
      </dsp:txBody>
      <dsp:txXfrm rot="5400000">
        <a:off x="1082309" y="1438074"/>
        <a:ext cx="1616167" cy="979495"/>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A1CBE2EA-DE63-4FD3-9E9E-D8F7A59D499B}" type="datetimeFigureOut">
              <a:rPr lang="it-IT" smtClean="0"/>
              <a:t>19/04/2013</a:t>
            </a:fld>
            <a:endParaRPr lang="it-IT"/>
          </a:p>
        </p:txBody>
      </p:sp>
      <p:sp>
        <p:nvSpPr>
          <p:cNvPr id="4" name="Segnaposto piè di pagina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CD429971-2DAB-4D35-B180-3F9A7A64771B}" type="slidenum">
              <a:rPr lang="it-IT" smtClean="0"/>
              <a:t>‹N›</a:t>
            </a:fld>
            <a:endParaRPr lang="it-IT"/>
          </a:p>
        </p:txBody>
      </p:sp>
    </p:spTree>
    <p:extLst>
      <p:ext uri="{BB962C8B-B14F-4D97-AF65-F5344CB8AC3E}">
        <p14:creationId xmlns:p14="http://schemas.microsoft.com/office/powerpoint/2010/main" val="39882189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CE6B02C-EEBF-4ED6-A9F8-53CFABF4D262}" type="datetimeFigureOut">
              <a:rPr lang="it-IT"/>
              <a:pPr>
                <a:defRPr/>
              </a:pPr>
              <a:t>19/04/2013</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CCD9C85-1ADE-4E59-84F3-4BED72D83DC3}" type="slidenum">
              <a:rPr lang="it-IT"/>
              <a:pPr>
                <a:defRPr/>
              </a:pPr>
              <a:t>‹N›</a:t>
            </a:fld>
            <a:endParaRPr lang="it-IT"/>
          </a:p>
        </p:txBody>
      </p:sp>
    </p:spTree>
    <p:extLst>
      <p:ext uri="{BB962C8B-B14F-4D97-AF65-F5344CB8AC3E}">
        <p14:creationId xmlns:p14="http://schemas.microsoft.com/office/powerpoint/2010/main" val="7823823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5E0A3-5243-49AA-9F8B-CAC403E92032}" type="slidenum">
              <a:rPr lang="it-IT"/>
              <a:pPr/>
              <a:t>7</a:t>
            </a:fld>
            <a:endParaRPr lang="it-IT"/>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it-IT"/>
              <a:t>Atti possono essere privatistici e pubblicistici</a:t>
            </a:r>
          </a:p>
          <a:p>
            <a:endParaRPr lang="it-IT"/>
          </a:p>
          <a:p>
            <a:r>
              <a:rPr lang="it-IT"/>
              <a:t>I soggetti implicati sono tutti</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6E1F7F-2F88-4709-9A2D-8B551FC63866}" type="slidenum">
              <a:rPr lang="it-IT"/>
              <a:pPr/>
              <a:t>19</a:t>
            </a:fld>
            <a:endParaRPr lang="it-IT"/>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0FC106-FB79-4C2B-857F-6C5579B5CCBD}" type="slidenum">
              <a:rPr lang="it-IT"/>
              <a:pPr/>
              <a:t>20</a:t>
            </a:fld>
            <a:endParaRPr lang="it-IT"/>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AE817C-C8FB-43FD-A6DE-9664A35B7A99}" type="slidenum">
              <a:rPr lang="it-IT"/>
              <a:pPr/>
              <a:t>21</a:t>
            </a:fld>
            <a:endParaRPr lang="it-IT"/>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EB997D-E1EA-42AA-944F-A8090E1490DB}" type="slidenum">
              <a:rPr lang="it-IT"/>
              <a:pPr/>
              <a:t>22</a:t>
            </a:fld>
            <a:endParaRPr lang="it-IT"/>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806AF7-28CB-4798-802E-842691BC7313}" type="slidenum">
              <a:rPr lang="it-IT"/>
              <a:pPr/>
              <a:t>23</a:t>
            </a:fld>
            <a:endParaRPr lang="it-IT"/>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2763F1-1446-4978-971D-0D781062A12C}" type="slidenum">
              <a:rPr lang="it-IT"/>
              <a:pPr/>
              <a:t>24</a:t>
            </a:fld>
            <a:endParaRPr lang="it-IT"/>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8DF53E-A013-4520-859D-6B4EF279257F}" type="slidenum">
              <a:rPr lang="it-IT"/>
              <a:pPr/>
              <a:t>25</a:t>
            </a:fld>
            <a:endParaRPr lang="it-IT"/>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DE2465-48E1-4116-A0CE-90A1C05305C5}" type="slidenum">
              <a:rPr lang="it-IT"/>
              <a:pPr/>
              <a:t>26</a:t>
            </a:fld>
            <a:endParaRPr lang="it-IT"/>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901B83-E794-43A2-A6EC-55D9B7267700}" type="slidenum">
              <a:rPr lang="it-IT"/>
              <a:pPr/>
              <a:t>27</a:t>
            </a:fld>
            <a:endParaRPr lang="it-IT"/>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F8696D-FEF8-4FCB-B7B9-16E8520EDD34}" type="slidenum">
              <a:rPr lang="it-IT"/>
              <a:pPr/>
              <a:t>28</a:t>
            </a:fld>
            <a:endParaRPr lang="it-IT"/>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CB4767-6345-42A2-B6E3-2A36522343F5}" type="slidenum">
              <a:rPr lang="it-IT"/>
              <a:pPr/>
              <a:t>10</a:t>
            </a:fld>
            <a:endParaRPr lang="it-IT"/>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13245B-80D4-4A9C-9BAB-F3339BE509B6}" type="slidenum">
              <a:rPr lang="it-IT"/>
              <a:pPr/>
              <a:t>82</a:t>
            </a:fld>
            <a:endParaRPr lang="it-IT"/>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55E9CE-CDDA-4F43-A71A-09F03B31ABFD}" type="slidenum">
              <a:rPr lang="it-IT"/>
              <a:pPr/>
              <a:t>11</a:t>
            </a:fld>
            <a:endParaRPr lang="it-IT"/>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D86F58-F117-40A5-98D4-02F32158B492}" type="slidenum">
              <a:rPr lang="it-IT"/>
              <a:pPr/>
              <a:t>12</a:t>
            </a:fld>
            <a:endParaRPr lang="it-IT"/>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D5BE9E-3D15-4CC2-B23E-C7964B76F46E}" type="slidenum">
              <a:rPr lang="it-IT"/>
              <a:pPr/>
              <a:t>13</a:t>
            </a:fld>
            <a:endParaRPr lang="it-IT"/>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77FF9F-01D4-4AC5-9F9A-140F587A8BF8}" type="slidenum">
              <a:rPr lang="it-IT"/>
              <a:pPr/>
              <a:t>15</a:t>
            </a:fld>
            <a:endParaRPr lang="it-IT"/>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B9D5F9-E02C-4A53-AF68-078FF8082CFF}" type="slidenum">
              <a:rPr lang="it-IT"/>
              <a:pPr/>
              <a:t>16</a:t>
            </a:fld>
            <a:endParaRPr lang="it-IT"/>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5F6B29-4128-40F6-BA21-E075F56BE176}" type="slidenum">
              <a:rPr lang="it-IT"/>
              <a:pPr/>
              <a:t>17</a:t>
            </a:fld>
            <a:endParaRPr lang="it-IT"/>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it-IT"/>
              <a:t>Ciò i genitori hanno il diritto (ed il dovere non soltanto morale) di fare, al fine eventualmente di adottare le decisioni che ritengano più opportune per la disciplina, l'educazione e lo sviluppo culturale, intellettuale e morale dei propri figli, di contribuire con i docenti nella ricerca dei criteri e delle metodologie più idonee a favorire lo sviluppo culturale e intellettivo dei figli, di denunciare ai competenti organi fatti o atti ritenuti illegittimi e/o penalmente rilevanti. L'equilibrio tra valutazioni professionali dei docenti (che giuridicamente si concretizzano nell'esercizio di discrezionalità tecnica, sindacabile solo se abnorme ed irragionevole) e partecipazioni o attese della famiglie costituisce, dunque, tema complesso e delicato, per la cui soluzione nessun arroccamento è utile.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442B31-2B89-4B12-BE57-DF9A64CCFA3C}" type="slidenum">
              <a:rPr lang="it-IT"/>
              <a:pPr/>
              <a:t>18</a:t>
            </a:fld>
            <a:endParaRPr lang="it-IT"/>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86A6B35E-8BF7-49F4-BECE-18504E6E7E5E}" type="datetimeFigureOut">
              <a:rPr lang="it-IT"/>
              <a:pPr>
                <a:defRPr/>
              </a:pPr>
              <a:t>19/04/2013</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6B4F7275-DCDB-4E5A-84DD-A5F851DBB14D}"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ACC290E4-C6E2-44AE-8767-9274EB0BA388}" type="datetimeFigureOut">
              <a:rPr lang="it-IT"/>
              <a:pPr>
                <a:defRPr/>
              </a:pPr>
              <a:t>19/04/2013</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6F9FBF44-709E-43F4-AC47-2B8C4B46CCEB}"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D5F2BBFF-8FB0-4935-925F-6AFB622D1F4B}" type="datetimeFigureOut">
              <a:rPr lang="it-IT"/>
              <a:pPr>
                <a:defRPr/>
              </a:pPr>
              <a:t>19/04/2013</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BC55169B-6568-4291-B8C5-88F411ED0281}" type="slidenum">
              <a:rPr lang="it-IT"/>
              <a:pPr>
                <a:defRPr/>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olo e  contenuto 4">
    <p:spTree>
      <p:nvGrpSpPr>
        <p:cNvPr id="1" name=""/>
        <p:cNvGrpSpPr/>
        <p:nvPr/>
      </p:nvGrpSpPr>
      <p:grpSpPr>
        <a:xfrm>
          <a:off x="0" y="0"/>
          <a:ext cx="0" cy="0"/>
          <a:chOff x="0" y="0"/>
          <a:chExt cx="0" cy="0"/>
        </a:xfrm>
      </p:grpSpPr>
      <p:sp>
        <p:nvSpPr>
          <p:cNvPr id="2" name="Titolo 1"/>
          <p:cNvSpPr>
            <a:spLocks noGrp="1"/>
          </p:cNvSpPr>
          <p:nvPr>
            <p:ph type="title" sz="quarter"/>
          </p:nvPr>
        </p:nvSpPr>
        <p:spPr>
          <a:xfrm>
            <a:off x="457200" y="274638"/>
            <a:ext cx="8229600" cy="1143000"/>
          </a:xfrm>
        </p:spPr>
        <p:txBody>
          <a:bodyPr/>
          <a:lstStyle/>
          <a:p>
            <a:r>
              <a:rPr lang="it-IT" smtClean="0"/>
              <a:t>Fare clic per modificare lo stile del titolo</a:t>
            </a:r>
            <a:endParaRPr lang="it-IT"/>
          </a:p>
        </p:txBody>
      </p:sp>
      <p:sp>
        <p:nvSpPr>
          <p:cNvPr id="3" name="Segnaposto contenuto 2"/>
          <p:cNvSpPr>
            <a:spLocks noGrp="1"/>
          </p:cNvSpPr>
          <p:nvPr>
            <p:ph sz="quarter" idx="1"/>
          </p:nvPr>
        </p:nvSpPr>
        <p:spPr>
          <a:xfrm>
            <a:off x="457200" y="1600200"/>
            <a:ext cx="4038600" cy="21859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48200" y="1600200"/>
            <a:ext cx="4038600" cy="21859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457200" y="3938588"/>
            <a:ext cx="4038600" cy="218757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contenuto 5"/>
          <p:cNvSpPr>
            <a:spLocks noGrp="1"/>
          </p:cNvSpPr>
          <p:nvPr>
            <p:ph sz="quarter" idx="4"/>
          </p:nvPr>
        </p:nvSpPr>
        <p:spPr>
          <a:xfrm>
            <a:off x="4648200" y="3938588"/>
            <a:ext cx="4038600" cy="218757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a:xfrm>
            <a:off x="457200" y="6245225"/>
            <a:ext cx="2133600" cy="476250"/>
          </a:xfrm>
        </p:spPr>
        <p:txBody>
          <a:bodyPr/>
          <a:lstStyle>
            <a:lvl1pPr>
              <a:defRPr/>
            </a:lvl1pPr>
          </a:lstStyle>
          <a:p>
            <a:endParaRPr lang="it-IT"/>
          </a:p>
        </p:txBody>
      </p:sp>
      <p:sp>
        <p:nvSpPr>
          <p:cNvPr id="8" name="Segnaposto piè di pagina 7"/>
          <p:cNvSpPr>
            <a:spLocks noGrp="1"/>
          </p:cNvSpPr>
          <p:nvPr>
            <p:ph type="ftr" sz="quarter" idx="11"/>
          </p:nvPr>
        </p:nvSpPr>
        <p:spPr>
          <a:xfrm>
            <a:off x="3124200" y="6245225"/>
            <a:ext cx="2895600" cy="476250"/>
          </a:xfrm>
        </p:spPr>
        <p:txBody>
          <a:bodyPr/>
          <a:lstStyle>
            <a:lvl1pPr>
              <a:defRPr/>
            </a:lvl1pPr>
          </a:lstStyle>
          <a:p>
            <a:endParaRPr lang="it-IT"/>
          </a:p>
        </p:txBody>
      </p:sp>
      <p:sp>
        <p:nvSpPr>
          <p:cNvPr id="9" name="Segnaposto numero diapositiva 8"/>
          <p:cNvSpPr>
            <a:spLocks noGrp="1"/>
          </p:cNvSpPr>
          <p:nvPr>
            <p:ph type="sldNum" sz="quarter" idx="12"/>
          </p:nvPr>
        </p:nvSpPr>
        <p:spPr>
          <a:xfrm>
            <a:off x="6553200" y="6245225"/>
            <a:ext cx="2133600" cy="476250"/>
          </a:xfrm>
        </p:spPr>
        <p:txBody>
          <a:bodyPr/>
          <a:lstStyle>
            <a:lvl1pPr>
              <a:defRPr/>
            </a:lvl1pPr>
          </a:lstStyle>
          <a:p>
            <a:fld id="{F6D996B5-EFFC-4B06-B578-EB9E27F7DCB2}" type="slidenum">
              <a:rPr lang="it-IT"/>
              <a:pPr/>
              <a:t>‹N›</a:t>
            </a:fld>
            <a:endParaRPr lang="it-IT"/>
          </a:p>
        </p:txBody>
      </p:sp>
    </p:spTree>
    <p:extLst>
      <p:ext uri="{BB962C8B-B14F-4D97-AF65-F5344CB8AC3E}">
        <p14:creationId xmlns:p14="http://schemas.microsoft.com/office/powerpoint/2010/main" val="1298244653"/>
      </p:ext>
    </p:extLst>
  </p:cSld>
  <p:clrMapOvr>
    <a:masterClrMapping/>
  </p:clrMapOvr>
  <p:transition spd="med">
    <p:whee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0B44AA0C-BDE8-4192-B6EE-0AB023FC96B9}" type="datetimeFigureOut">
              <a:rPr lang="it-IT"/>
              <a:pPr>
                <a:defRPr/>
              </a:pPr>
              <a:t>19/04/2013</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79029102-723D-4938-B066-1A64D7A1018D}"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ECDD7A01-05C9-4108-807A-489EC19975B4}" type="datetimeFigureOut">
              <a:rPr lang="it-IT"/>
              <a:pPr>
                <a:defRPr/>
              </a:pPr>
              <a:t>19/04/2013</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715EAAE9-70F2-434A-A4DF-B10EAFFD3615}"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869C90E1-3816-46C7-96EF-99AF5745BDD1}" type="datetimeFigureOut">
              <a:rPr lang="it-IT"/>
              <a:pPr>
                <a:defRPr/>
              </a:pPr>
              <a:t>19/04/2013</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51B5B1B6-4B2F-4A47-B6FD-6190C7E2B95A}"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F6ECFC9A-DF78-4FF5-949D-B63EEF3E652B}" type="datetimeFigureOut">
              <a:rPr lang="it-IT"/>
              <a:pPr>
                <a:defRPr/>
              </a:pPr>
              <a:t>19/04/2013</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DDE1E2AC-1AD8-4D1B-8DF8-C92305AF7B55}"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662A2281-5F5C-4681-BA3C-6F0E29264D8D}" type="datetimeFigureOut">
              <a:rPr lang="it-IT"/>
              <a:pPr>
                <a:defRPr/>
              </a:pPr>
              <a:t>19/04/2013</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EA504012-C4AC-4228-9C71-681BB6C82F0E}"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2ACE9123-C554-4C97-B044-D52C6CA1C796}" type="datetimeFigureOut">
              <a:rPr lang="it-IT"/>
              <a:pPr>
                <a:defRPr/>
              </a:pPr>
              <a:t>19/04/2013</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DC9785AC-AD25-4E38-8F9A-D2652E532BAF}"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4CB49359-8514-4C16-8789-03ECA7C5CE34}" type="datetimeFigureOut">
              <a:rPr lang="it-IT"/>
              <a:pPr>
                <a:defRPr/>
              </a:pPr>
              <a:t>19/04/2013</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210E3CEF-8FBB-4EDD-8B70-A88E6D4F8817}"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F341BC26-5E95-42D2-A355-16272784BED8}" type="datetimeFigureOut">
              <a:rPr lang="it-IT"/>
              <a:pPr>
                <a:defRPr/>
              </a:pPr>
              <a:t>19/04/2013</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88805F88-240A-4443-B570-01EB6F294158}"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A0B2472-7C22-4090-8055-C44B62474DF6}" type="datetimeFigureOut">
              <a:rPr lang="it-IT"/>
              <a:pPr>
                <a:defRPr/>
              </a:pPr>
              <a:t>19/04/2013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5286B9C-E4A5-4AEC-80BE-361242A4154B}"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cover dir="lu"/>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gif"/></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gi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s>
</file>

<file path=ppt/slides/_rels/slide75.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6"/>
          <p:cNvPicPr>
            <a:picLocks noChangeAspect="1" noChangeArrowheads="1"/>
          </p:cNvPicPr>
          <p:nvPr/>
        </p:nvPicPr>
        <p:blipFill>
          <a:blip r:embed="rId2"/>
          <a:srcRect/>
          <a:stretch>
            <a:fillRect/>
          </a:stretch>
        </p:blipFill>
        <p:spPr bwMode="auto">
          <a:xfrm>
            <a:off x="172939" y="4149080"/>
            <a:ext cx="1223962" cy="1504950"/>
          </a:xfrm>
          <a:prstGeom prst="rect">
            <a:avLst/>
          </a:prstGeom>
          <a:noFill/>
          <a:ln w="9525">
            <a:noFill/>
            <a:miter lim="800000"/>
            <a:headEnd/>
            <a:tailEnd/>
          </a:ln>
        </p:spPr>
      </p:pic>
      <p:sp>
        <p:nvSpPr>
          <p:cNvPr id="14340" name="CasellaDiTesto 5"/>
          <p:cNvSpPr txBox="1">
            <a:spLocks noChangeArrowheads="1"/>
          </p:cNvSpPr>
          <p:nvPr/>
        </p:nvSpPr>
        <p:spPr bwMode="auto">
          <a:xfrm>
            <a:off x="6300788" y="6021388"/>
            <a:ext cx="2232025" cy="369887"/>
          </a:xfrm>
          <a:prstGeom prst="rect">
            <a:avLst/>
          </a:prstGeom>
          <a:noFill/>
          <a:ln w="9525">
            <a:noFill/>
            <a:miter lim="800000"/>
            <a:headEnd/>
            <a:tailEnd/>
          </a:ln>
        </p:spPr>
        <p:txBody>
          <a:bodyPr>
            <a:spAutoFit/>
          </a:bodyPr>
          <a:lstStyle/>
          <a:p>
            <a:r>
              <a:rPr lang="it-IT">
                <a:latin typeface="Calibri" pitchFamily="34" charset="0"/>
              </a:rPr>
              <a:t>Anna Armone</a:t>
            </a:r>
          </a:p>
        </p:txBody>
      </p:sp>
      <p:sp>
        <p:nvSpPr>
          <p:cNvPr id="2" name="Titolo 1"/>
          <p:cNvSpPr>
            <a:spLocks noGrp="1"/>
          </p:cNvSpPr>
          <p:nvPr>
            <p:ph type="ctrTitle"/>
          </p:nvPr>
        </p:nvSpPr>
        <p:spPr/>
        <p:txBody>
          <a:bodyPr/>
          <a:lstStyle/>
          <a:p>
            <a:r>
              <a:rPr lang="it-IT" dirty="0" smtClean="0"/>
              <a:t>Dalla trasparenza all’accessibilità totale delle informazioni nella PA. E nella scuola?</a:t>
            </a:r>
            <a:endParaRPr lang="it-IT" dirty="0"/>
          </a:p>
        </p:txBody>
      </p:sp>
      <p:sp>
        <p:nvSpPr>
          <p:cNvPr id="4" name="CasellaDiTesto 3"/>
          <p:cNvSpPr txBox="1"/>
          <p:nvPr/>
        </p:nvSpPr>
        <p:spPr>
          <a:xfrm>
            <a:off x="1331640" y="4077072"/>
            <a:ext cx="6480720" cy="584775"/>
          </a:xfrm>
          <a:prstGeom prst="rect">
            <a:avLst/>
          </a:prstGeom>
          <a:noFill/>
        </p:spPr>
        <p:txBody>
          <a:bodyPr wrap="square" rtlCol="0">
            <a:spAutoFit/>
          </a:bodyPr>
          <a:lstStyle/>
          <a:p>
            <a:pPr algn="ctr"/>
            <a:endParaRPr lang="it-IT" sz="3200" dirty="0">
              <a:latin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body" idx="1"/>
          </p:nvPr>
        </p:nvSpPr>
        <p:spPr>
          <a:xfrm>
            <a:off x="914400" y="3284538"/>
            <a:ext cx="8229600" cy="2663825"/>
          </a:xfrm>
          <a:solidFill>
            <a:srgbClr val="FFFFCC"/>
          </a:solidFill>
          <a:effectLst>
            <a:outerShdw dist="107763" dir="13500000" sx="125000" sy="125000" algn="br" rotWithShape="0">
              <a:schemeClr val="bg2">
                <a:alpha val="50000"/>
              </a:schemeClr>
            </a:outerShdw>
          </a:effectLst>
        </p:spPr>
        <p:txBody>
          <a:bodyPr/>
          <a:lstStyle/>
          <a:p>
            <a:r>
              <a:rPr lang="it-IT"/>
              <a:t>L’intero processo di insegnamento – apprendimento che si conclude con un’attività valutativa è sottoposto ai principi che governano l’azione amministrativa, in particolare la TRASPARENZA</a:t>
            </a:r>
          </a:p>
        </p:txBody>
      </p:sp>
      <p:sp>
        <p:nvSpPr>
          <p:cNvPr id="136195" name="Rectangle 3"/>
          <p:cNvSpPr>
            <a:spLocks noGrp="1" noChangeArrowheads="1"/>
          </p:cNvSpPr>
          <p:nvPr>
            <p:ph type="title"/>
          </p:nvPr>
        </p:nvSpPr>
        <p:spPr>
          <a:xfrm>
            <a:off x="683568" y="692696"/>
            <a:ext cx="8229600" cy="1143000"/>
          </a:xfrm>
          <a:noFill/>
          <a:ln/>
        </p:spPr>
        <p:txBody>
          <a:bodyPr/>
          <a:lstStyle/>
          <a:p>
            <a:r>
              <a:rPr lang="it-IT" sz="3200" dirty="0">
                <a:solidFill>
                  <a:prstClr val="black"/>
                </a:solidFill>
                <a:latin typeface="Comic Sans MS" pitchFamily="66" charset="0"/>
              </a:rPr>
              <a:t>La trasparenza nell’azione </a:t>
            </a:r>
            <a:r>
              <a:rPr lang="it-IT" sz="3200" dirty="0" smtClean="0">
                <a:solidFill>
                  <a:prstClr val="black"/>
                </a:solidFill>
                <a:latin typeface="Comic Sans MS" pitchFamily="66" charset="0"/>
              </a:rPr>
              <a:t>didattica </a:t>
            </a:r>
            <a:r>
              <a:rPr lang="it-IT" sz="3200" dirty="0">
                <a:solidFill>
                  <a:prstClr val="black"/>
                </a:solidFill>
                <a:latin typeface="Comic Sans MS" pitchFamily="66" charset="0"/>
              </a:rPr>
              <a:t>della scuola</a:t>
            </a:r>
            <a:endParaRPr lang="it-IT" sz="3200" b="1" dirty="0"/>
          </a:p>
        </p:txBody>
      </p:sp>
    </p:spTree>
    <p:extLst>
      <p:ext uri="{BB962C8B-B14F-4D97-AF65-F5344CB8AC3E}">
        <p14:creationId xmlns:p14="http://schemas.microsoft.com/office/powerpoint/2010/main" val="233710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827088" y="260350"/>
            <a:ext cx="7772400" cy="1143000"/>
          </a:xfrm>
        </p:spPr>
        <p:txBody>
          <a:bodyPr/>
          <a:lstStyle/>
          <a:p>
            <a:r>
              <a:rPr lang="it-IT" sz="3200" b="1" dirty="0">
                <a:latin typeface="Comic Sans MS" pitchFamily="66" charset="0"/>
              </a:rPr>
              <a:t>La decisionalità </a:t>
            </a:r>
            <a:r>
              <a:rPr lang="it-IT" sz="3200" b="1" dirty="0" smtClean="0">
                <a:latin typeface="Comic Sans MS" pitchFamily="66" charset="0"/>
              </a:rPr>
              <a:t>individuale del </a:t>
            </a:r>
            <a:r>
              <a:rPr lang="it-IT" sz="3200" b="1" dirty="0">
                <a:latin typeface="Comic Sans MS" pitchFamily="66" charset="0"/>
              </a:rPr>
              <a:t>docente </a:t>
            </a:r>
            <a:r>
              <a:rPr lang="it-IT" sz="3200" b="1" dirty="0" smtClean="0">
                <a:latin typeface="Comic Sans MS" pitchFamily="66" charset="0"/>
              </a:rPr>
              <a:t>nell’attività didattica</a:t>
            </a:r>
            <a:endParaRPr lang="it-IT" sz="3200" b="1" dirty="0">
              <a:latin typeface="Comic Sans MS" pitchFamily="66" charset="0"/>
            </a:endParaRPr>
          </a:p>
        </p:txBody>
      </p:sp>
      <p:sp>
        <p:nvSpPr>
          <p:cNvPr id="50179" name="Text Box 3"/>
          <p:cNvSpPr txBox="1">
            <a:spLocks noChangeArrowheads="1"/>
          </p:cNvSpPr>
          <p:nvPr/>
        </p:nvSpPr>
        <p:spPr bwMode="auto">
          <a:xfrm>
            <a:off x="468313" y="1484313"/>
            <a:ext cx="1800225" cy="946150"/>
          </a:xfrm>
          <a:prstGeom prst="rect">
            <a:avLst/>
          </a:prstGeom>
          <a:solidFill>
            <a:schemeClr val="hlink"/>
          </a:solidFill>
          <a:ln>
            <a:noFill/>
          </a:ln>
          <a:effectLst>
            <a:prstShdw prst="shdw11">
              <a:srgbClr val="808080">
                <a:alpha val="50000"/>
              </a:srgb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eaLnBrk="0" hangingPunct="0">
              <a:spcBef>
                <a:spcPct val="50000"/>
              </a:spcBef>
            </a:pPr>
            <a:r>
              <a:rPr lang="it-IT" sz="2800">
                <a:solidFill>
                  <a:schemeClr val="bg1"/>
                </a:solidFill>
              </a:rPr>
              <a:t>Azione didattica</a:t>
            </a:r>
          </a:p>
        </p:txBody>
      </p:sp>
      <p:sp>
        <p:nvSpPr>
          <p:cNvPr id="50180" name="Text Box 4"/>
          <p:cNvSpPr txBox="1">
            <a:spLocks noChangeArrowheads="1"/>
          </p:cNvSpPr>
          <p:nvPr/>
        </p:nvSpPr>
        <p:spPr bwMode="auto">
          <a:xfrm>
            <a:off x="6264275" y="4149725"/>
            <a:ext cx="2879725" cy="946150"/>
          </a:xfrm>
          <a:prstGeom prst="rect">
            <a:avLst/>
          </a:prstGeom>
          <a:solidFill>
            <a:srgbClr val="FFFFCC"/>
          </a:solidFill>
          <a:ln>
            <a:noFill/>
          </a:ln>
          <a:effectLst>
            <a:outerShdw dist="167042" dir="52477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it-IT" sz="2800"/>
              <a:t>Azione amministrativa</a:t>
            </a:r>
          </a:p>
        </p:txBody>
      </p:sp>
      <p:sp>
        <p:nvSpPr>
          <p:cNvPr id="50181" name="Text Box 5"/>
          <p:cNvSpPr txBox="1">
            <a:spLocks noChangeArrowheads="1"/>
          </p:cNvSpPr>
          <p:nvPr/>
        </p:nvSpPr>
        <p:spPr bwMode="auto">
          <a:xfrm>
            <a:off x="2987675" y="2492375"/>
            <a:ext cx="2879725" cy="850900"/>
          </a:xfrm>
          <a:prstGeom prst="rect">
            <a:avLst/>
          </a:prstGeom>
          <a:solidFill>
            <a:schemeClr val="hlink"/>
          </a:solidFill>
          <a:ln w="28575">
            <a:solidFill>
              <a:schemeClr val="tx1"/>
            </a:solidFill>
            <a:miter lim="800000"/>
            <a:headEnd/>
            <a:tailEnd/>
          </a:ln>
          <a:effectLst>
            <a:outerShdw dist="167042" dir="16724770" algn="ctr" rotWithShape="0">
              <a:schemeClr val="bg2"/>
            </a:outerShdw>
          </a:effectLst>
        </p:spPr>
        <p:txBody>
          <a:bodyPr>
            <a:spAutoFit/>
          </a:bodyPr>
          <a:lstStyle/>
          <a:p>
            <a:pPr algn="ctr">
              <a:spcBef>
                <a:spcPct val="50000"/>
              </a:spcBef>
            </a:pPr>
            <a:r>
              <a:rPr lang="it-IT" sz="2400">
                <a:solidFill>
                  <a:schemeClr val="bg1"/>
                </a:solidFill>
              </a:rPr>
              <a:t>Processo di insegnamento</a:t>
            </a:r>
          </a:p>
        </p:txBody>
      </p:sp>
      <p:sp>
        <p:nvSpPr>
          <p:cNvPr id="50182" name="Text Box 6"/>
          <p:cNvSpPr txBox="1">
            <a:spLocks noChangeArrowheads="1"/>
          </p:cNvSpPr>
          <p:nvPr/>
        </p:nvSpPr>
        <p:spPr bwMode="auto">
          <a:xfrm>
            <a:off x="539750" y="4221163"/>
            <a:ext cx="2160588" cy="831850"/>
          </a:xfrm>
          <a:prstGeom prst="rect">
            <a:avLst/>
          </a:prstGeom>
          <a:solidFill>
            <a:schemeClr val="hlink"/>
          </a:solidFill>
          <a:ln w="9525">
            <a:solidFill>
              <a:schemeClr val="tx1"/>
            </a:solidFill>
            <a:miter lim="800000"/>
            <a:headEnd/>
            <a:tailEnd/>
          </a:ln>
          <a:effectLst>
            <a:outerShdw dist="117088" dir="16951728" algn="ctr" rotWithShape="0">
              <a:schemeClr val="bg2"/>
            </a:outerShdw>
          </a:effectLst>
        </p:spPr>
        <p:txBody>
          <a:bodyPr>
            <a:spAutoFit/>
          </a:bodyPr>
          <a:lstStyle/>
          <a:p>
            <a:pPr algn="ctr">
              <a:spcBef>
                <a:spcPct val="50000"/>
              </a:spcBef>
            </a:pPr>
            <a:r>
              <a:rPr lang="it-IT" sz="2400">
                <a:solidFill>
                  <a:schemeClr val="bg1"/>
                </a:solidFill>
              </a:rPr>
              <a:t>Attività valutativa</a:t>
            </a:r>
          </a:p>
        </p:txBody>
      </p:sp>
      <p:sp>
        <p:nvSpPr>
          <p:cNvPr id="50183" name="Text Box 7"/>
          <p:cNvSpPr txBox="1">
            <a:spLocks noChangeArrowheads="1"/>
          </p:cNvSpPr>
          <p:nvPr/>
        </p:nvSpPr>
        <p:spPr bwMode="auto">
          <a:xfrm>
            <a:off x="3924300" y="4221163"/>
            <a:ext cx="1727200" cy="822325"/>
          </a:xfrm>
          <a:prstGeom prst="rect">
            <a:avLst/>
          </a:prstGeom>
          <a:solidFill>
            <a:srgbClr val="9966FF"/>
          </a:solidFill>
          <a:ln>
            <a:noFill/>
          </a:ln>
          <a:effectLst>
            <a:outerShdw dist="129515" dir="16878596"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it-IT" sz="2400">
                <a:solidFill>
                  <a:schemeClr val="bg1"/>
                </a:solidFill>
              </a:rPr>
              <a:t>Giudizio  voto</a:t>
            </a:r>
          </a:p>
        </p:txBody>
      </p:sp>
      <p:cxnSp>
        <p:nvCxnSpPr>
          <p:cNvPr id="50184" name="AutoShape 8"/>
          <p:cNvCxnSpPr>
            <a:cxnSpLocks noChangeShapeType="1"/>
          </p:cNvCxnSpPr>
          <p:nvPr/>
        </p:nvCxnSpPr>
        <p:spPr bwMode="auto">
          <a:xfrm rot="5400000">
            <a:off x="1763713" y="2852738"/>
            <a:ext cx="1223962" cy="1223962"/>
          </a:xfrm>
          <a:prstGeom prst="bentConnector3">
            <a:avLst>
              <a:gd name="adj1" fmla="val 49935"/>
            </a:avLst>
          </a:prstGeom>
          <a:noFill/>
          <a:ln w="38100">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185" name="Line 9"/>
          <p:cNvSpPr>
            <a:spLocks noChangeShapeType="1"/>
          </p:cNvSpPr>
          <p:nvPr/>
        </p:nvSpPr>
        <p:spPr bwMode="auto">
          <a:xfrm>
            <a:off x="2771775" y="4508500"/>
            <a:ext cx="936625"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pic>
        <p:nvPicPr>
          <p:cNvPr id="50186" name="Picture 10" descr="930"/>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435600" y="4221163"/>
            <a:ext cx="1331913" cy="1331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21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683568" y="442912"/>
            <a:ext cx="8229600" cy="1143000"/>
          </a:xfrm>
        </p:spPr>
        <p:txBody>
          <a:bodyPr/>
          <a:lstStyle/>
          <a:p>
            <a:r>
              <a:rPr lang="it-IT" sz="3600" dirty="0"/>
              <a:t>Statuto delle studentesse e degli studenti (</a:t>
            </a:r>
            <a:r>
              <a:rPr lang="it-IT" sz="3600" dirty="0" err="1"/>
              <a:t>d.P.R.</a:t>
            </a:r>
            <a:r>
              <a:rPr lang="it-IT" sz="3600" dirty="0"/>
              <a:t> 24.06.1998, n. 249)</a:t>
            </a:r>
          </a:p>
        </p:txBody>
      </p:sp>
      <p:sp>
        <p:nvSpPr>
          <p:cNvPr id="176131" name="Rectangle 3"/>
          <p:cNvSpPr>
            <a:spLocks noGrp="1" noChangeArrowheads="1"/>
          </p:cNvSpPr>
          <p:nvPr>
            <p:ph type="body" idx="1"/>
          </p:nvPr>
        </p:nvSpPr>
        <p:spPr/>
        <p:txBody>
          <a:bodyPr/>
          <a:lstStyle/>
          <a:p>
            <a:pPr>
              <a:lnSpc>
                <a:spcPct val="80000"/>
              </a:lnSpc>
              <a:buFontTx/>
              <a:buNone/>
            </a:pPr>
            <a:r>
              <a:rPr lang="it-IT" sz="2400"/>
              <a:t>Art. 2 – Diritti</a:t>
            </a:r>
          </a:p>
          <a:p>
            <a:pPr>
              <a:lnSpc>
                <a:spcPct val="80000"/>
              </a:lnSpc>
            </a:pPr>
            <a:r>
              <a:rPr lang="it-IT" sz="2400"/>
              <a:t>4. Lo studente ha diritto alla partecipazione attiva e responsabile alla vita della scuola. I dirigenti scolastici e i docenti, con le modalità previste dal regolamento di istituto, attivano con gli studenti un dialogo costruttivo sulle scelte di loro competenza in tema di programmazione e definizione degli obiettivi didattici, di organizzazione della scuola, di criteri di valutazione, di scelta dei libri e del materiale didattico. </a:t>
            </a:r>
            <a:r>
              <a:rPr lang="it-IT" sz="2400" b="1"/>
              <a:t>Lo studente ha inoltre diritto a una valutazione trasparente e tempestiva</a:t>
            </a:r>
            <a:r>
              <a:rPr lang="it-IT" sz="2400"/>
              <a:t>, volta ad attivare un processo di autovalutazione che lo conduca a individuare i propri punti di forza e di debolezza e a migliorare il proprio rendimento.</a:t>
            </a:r>
          </a:p>
        </p:txBody>
      </p:sp>
    </p:spTree>
    <p:extLst>
      <p:ext uri="{BB962C8B-B14F-4D97-AF65-F5344CB8AC3E}">
        <p14:creationId xmlns:p14="http://schemas.microsoft.com/office/powerpoint/2010/main" val="511031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Effect transition="in" filter="fade">
                                      <p:cBhvr>
                                        <p:cTn id="7" dur="2000"/>
                                        <p:tgtEl>
                                          <p:spTgt spid="176131">
                                            <p:txEl>
                                              <p:pRg st="0" end="0"/>
                                            </p:txEl>
                                          </p:spTgt>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76131">
                                            <p:txEl>
                                              <p:pRg st="1" end="1"/>
                                            </p:txEl>
                                          </p:spTgt>
                                        </p:tgtEl>
                                        <p:attrNameLst>
                                          <p:attrName>style.visibility</p:attrName>
                                        </p:attrNameLst>
                                      </p:cBhvr>
                                      <p:to>
                                        <p:strVal val="visible"/>
                                      </p:to>
                                    </p:set>
                                    <p:animEffect transition="in" filter="fade">
                                      <p:cBhvr>
                                        <p:cTn id="11" dur="2000"/>
                                        <p:tgtEl>
                                          <p:spTgt spid="1761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ChangeArrowheads="1"/>
          </p:cNvSpPr>
          <p:nvPr/>
        </p:nvSpPr>
        <p:spPr bwMode="auto">
          <a:xfrm>
            <a:off x="0" y="2057400"/>
            <a:ext cx="9144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it-IT">
                <a:latin typeface="Verdana" pitchFamily="34" charset="0"/>
                <a:cs typeface="Arial" charset="0"/>
              </a:rPr>
              <a:t>5. La scelta, l'adozione e l'utilizzazione delle metodologie e degli strumenti didattici, ivi compresi i libri di testo, sono coerenti con il Piano dell'offerta formativa di cui all'articolo 3 e sono attuate con criteri di trasparenza e tempestività. Esse favoriscono l'introduzione e l'utilizzazione di tecnologie innovative.</a:t>
            </a:r>
          </a:p>
          <a:p>
            <a:pPr eaLnBrk="0" hangingPunct="0"/>
            <a:endParaRPr lang="it-IT">
              <a:latin typeface="Times New Roman" pitchFamily="18" charset="0"/>
              <a:cs typeface="Arial" charset="0"/>
            </a:endParaRPr>
          </a:p>
        </p:txBody>
      </p:sp>
      <p:sp>
        <p:nvSpPr>
          <p:cNvPr id="174083" name="Rectangle 3"/>
          <p:cNvSpPr>
            <a:spLocks noChangeArrowheads="1"/>
          </p:cNvSpPr>
          <p:nvPr/>
        </p:nvSpPr>
        <p:spPr bwMode="auto">
          <a:xfrm>
            <a:off x="228600" y="1196975"/>
            <a:ext cx="6324600" cy="396875"/>
          </a:xfrm>
          <a:prstGeom prst="rect">
            <a:avLst/>
          </a:prstGeom>
          <a:solidFill>
            <a:srgbClr val="F5F5F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it-IT" sz="2000">
                <a:solidFill>
                  <a:srgbClr val="000000"/>
                </a:solidFill>
                <a:latin typeface="Verdana" pitchFamily="34" charset="0"/>
                <a:cs typeface="Arial" charset="0"/>
              </a:rPr>
              <a:t>d.p.r. n. 275/1999 Art. 4 - Autonomia didattica</a:t>
            </a:r>
            <a:endParaRPr lang="it-IT" sz="2000">
              <a:latin typeface="Times New Roman" pitchFamily="18" charset="0"/>
              <a:cs typeface="Arial" charset="0"/>
            </a:endParaRPr>
          </a:p>
        </p:txBody>
      </p:sp>
      <p:sp>
        <p:nvSpPr>
          <p:cNvPr id="174084" name="Rectangle 4"/>
          <p:cNvSpPr>
            <a:spLocks noChangeArrowheads="1"/>
          </p:cNvSpPr>
          <p:nvPr/>
        </p:nvSpPr>
        <p:spPr bwMode="auto">
          <a:xfrm>
            <a:off x="2743200" y="3733800"/>
            <a:ext cx="2514600" cy="762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174085" name="Rectangle 5"/>
          <p:cNvSpPr>
            <a:spLocks noChangeArrowheads="1"/>
          </p:cNvSpPr>
          <p:nvPr/>
        </p:nvSpPr>
        <p:spPr bwMode="auto">
          <a:xfrm>
            <a:off x="2743200" y="4953000"/>
            <a:ext cx="2514600" cy="762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it-IT" b="1">
                <a:latin typeface="Verdana" pitchFamily="34" charset="0"/>
                <a:cs typeface="Arial" charset="0"/>
              </a:rPr>
              <a:t>strumenti didattici</a:t>
            </a:r>
          </a:p>
        </p:txBody>
      </p:sp>
      <p:sp>
        <p:nvSpPr>
          <p:cNvPr id="174086" name="Rectangle 6"/>
          <p:cNvSpPr>
            <a:spLocks noChangeArrowheads="1"/>
          </p:cNvSpPr>
          <p:nvPr/>
        </p:nvSpPr>
        <p:spPr bwMode="auto">
          <a:xfrm>
            <a:off x="3124200" y="3962400"/>
            <a:ext cx="17827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b="1">
                <a:latin typeface="Verdana" pitchFamily="34" charset="0"/>
                <a:cs typeface="Arial" charset="0"/>
              </a:rPr>
              <a:t>metodologie</a:t>
            </a:r>
          </a:p>
        </p:txBody>
      </p:sp>
      <p:pic>
        <p:nvPicPr>
          <p:cNvPr id="174087" name="Picture 7" descr="93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962400"/>
            <a:ext cx="365125" cy="365125"/>
          </a:xfrm>
          <a:prstGeom prst="rect">
            <a:avLst/>
          </a:prstGeom>
          <a:noFill/>
          <a:extLst>
            <a:ext uri="{909E8E84-426E-40DD-AFC4-6F175D3DCCD1}">
              <a14:hiddenFill xmlns:a14="http://schemas.microsoft.com/office/drawing/2010/main">
                <a:solidFill>
                  <a:srgbClr val="FFFFFF"/>
                </a:solidFill>
              </a14:hiddenFill>
            </a:ext>
          </a:extLst>
        </p:spPr>
      </p:pic>
      <p:pic>
        <p:nvPicPr>
          <p:cNvPr id="174088" name="Picture 8" descr="93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5181600"/>
            <a:ext cx="288925" cy="365125"/>
          </a:xfrm>
          <a:prstGeom prst="rect">
            <a:avLst/>
          </a:prstGeom>
          <a:noFill/>
          <a:extLst>
            <a:ext uri="{909E8E84-426E-40DD-AFC4-6F175D3DCCD1}">
              <a14:hiddenFill xmlns:a14="http://schemas.microsoft.com/office/drawing/2010/main">
                <a:solidFill>
                  <a:srgbClr val="FFFFFF"/>
                </a:solidFill>
              </a14:hiddenFill>
            </a:ext>
          </a:extLst>
        </p:spPr>
      </p:pic>
      <p:sp>
        <p:nvSpPr>
          <p:cNvPr id="174089" name="Rectangle 9"/>
          <p:cNvSpPr>
            <a:spLocks noChangeArrowheads="1"/>
          </p:cNvSpPr>
          <p:nvPr/>
        </p:nvSpPr>
        <p:spPr bwMode="auto">
          <a:xfrm>
            <a:off x="2743200" y="6096000"/>
            <a:ext cx="2514600" cy="762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it-IT" b="1">
                <a:latin typeface="Verdana" pitchFamily="34" charset="0"/>
                <a:cs typeface="Arial" charset="0"/>
              </a:rPr>
              <a:t>Libri di testo</a:t>
            </a:r>
          </a:p>
        </p:txBody>
      </p:sp>
      <p:pic>
        <p:nvPicPr>
          <p:cNvPr id="174090" name="Picture 10" descr="93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6324600"/>
            <a:ext cx="288925" cy="365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6119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4082"/>
                                        </p:tgtEl>
                                        <p:attrNameLst>
                                          <p:attrName>style.visibility</p:attrName>
                                        </p:attrNameLst>
                                      </p:cBhvr>
                                      <p:to>
                                        <p:strVal val="visible"/>
                                      </p:to>
                                    </p:set>
                                    <p:animEffect transition="in" filter="fade">
                                      <p:cBhvr>
                                        <p:cTn id="7" dur="2000"/>
                                        <p:tgtEl>
                                          <p:spTgt spid="1740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74087"/>
                                        </p:tgtEl>
                                        <p:attrNameLst>
                                          <p:attrName>style.visibility</p:attrName>
                                        </p:attrNameLst>
                                      </p:cBhvr>
                                      <p:to>
                                        <p:strVal val="visible"/>
                                      </p:to>
                                    </p:set>
                                    <p:animEffect transition="in" filter="fade">
                                      <p:cBhvr>
                                        <p:cTn id="12" dur="2000"/>
                                        <p:tgtEl>
                                          <p:spTgt spid="174087"/>
                                        </p:tgtEl>
                                      </p:cBhvr>
                                    </p:animEffect>
                                  </p:childTnLst>
                                </p:cTn>
                              </p:par>
                            </p:childTnLst>
                          </p:cTn>
                        </p:par>
                        <p:par>
                          <p:cTn id="13" fill="hold" nodeType="afterGroup">
                            <p:stCondLst>
                              <p:cond delay="2000"/>
                            </p:stCondLst>
                            <p:childTnLst>
                              <p:par>
                                <p:cTn id="14" presetID="4" presetClass="entr" presetSubtype="16" fill="hold" grpId="0" nodeType="afterEffect">
                                  <p:stCondLst>
                                    <p:cond delay="0"/>
                                  </p:stCondLst>
                                  <p:childTnLst>
                                    <p:set>
                                      <p:cBhvr>
                                        <p:cTn id="15" dur="1" fill="hold">
                                          <p:stCondLst>
                                            <p:cond delay="0"/>
                                          </p:stCondLst>
                                        </p:cTn>
                                        <p:tgtEl>
                                          <p:spTgt spid="174084"/>
                                        </p:tgtEl>
                                        <p:attrNameLst>
                                          <p:attrName>style.visibility</p:attrName>
                                        </p:attrNameLst>
                                      </p:cBhvr>
                                      <p:to>
                                        <p:strVal val="visible"/>
                                      </p:to>
                                    </p:set>
                                    <p:animEffect transition="in" filter="box(in)">
                                      <p:cBhvr>
                                        <p:cTn id="16" dur="2000"/>
                                        <p:tgtEl>
                                          <p:spTgt spid="174084"/>
                                        </p:tgtEl>
                                      </p:cBhvr>
                                    </p:animEffect>
                                  </p:childTnLst>
                                </p:cTn>
                              </p:par>
                            </p:childTnLst>
                          </p:cTn>
                        </p:par>
                        <p:par>
                          <p:cTn id="17" fill="hold" nodeType="afterGroup">
                            <p:stCondLst>
                              <p:cond delay="4000"/>
                            </p:stCondLst>
                            <p:childTnLst>
                              <p:par>
                                <p:cTn id="18" presetID="10" presetClass="entr" presetSubtype="0" fill="hold" grpId="0" nodeType="afterEffect">
                                  <p:stCondLst>
                                    <p:cond delay="0"/>
                                  </p:stCondLst>
                                  <p:childTnLst>
                                    <p:set>
                                      <p:cBhvr>
                                        <p:cTn id="19" dur="1" fill="hold">
                                          <p:stCondLst>
                                            <p:cond delay="0"/>
                                          </p:stCondLst>
                                        </p:cTn>
                                        <p:tgtEl>
                                          <p:spTgt spid="174086"/>
                                        </p:tgtEl>
                                        <p:attrNameLst>
                                          <p:attrName>style.visibility</p:attrName>
                                        </p:attrNameLst>
                                      </p:cBhvr>
                                      <p:to>
                                        <p:strVal val="visible"/>
                                      </p:to>
                                    </p:set>
                                    <p:animEffect transition="in" filter="fade">
                                      <p:cBhvr>
                                        <p:cTn id="20" dur="2000"/>
                                        <p:tgtEl>
                                          <p:spTgt spid="174086"/>
                                        </p:tgtEl>
                                      </p:cBhvr>
                                    </p:animEffect>
                                  </p:childTnLst>
                                </p:cTn>
                              </p:par>
                            </p:childTnLst>
                          </p:cTn>
                        </p:par>
                        <p:par>
                          <p:cTn id="21" fill="hold" nodeType="afterGroup">
                            <p:stCondLst>
                              <p:cond delay="6000"/>
                            </p:stCondLst>
                            <p:childTnLst>
                              <p:par>
                                <p:cTn id="22" presetID="10" presetClass="entr" presetSubtype="0" fill="hold" nodeType="afterEffect">
                                  <p:stCondLst>
                                    <p:cond delay="0"/>
                                  </p:stCondLst>
                                  <p:childTnLst>
                                    <p:set>
                                      <p:cBhvr>
                                        <p:cTn id="23" dur="1" fill="hold">
                                          <p:stCondLst>
                                            <p:cond delay="0"/>
                                          </p:stCondLst>
                                        </p:cTn>
                                        <p:tgtEl>
                                          <p:spTgt spid="174088"/>
                                        </p:tgtEl>
                                        <p:attrNameLst>
                                          <p:attrName>style.visibility</p:attrName>
                                        </p:attrNameLst>
                                      </p:cBhvr>
                                      <p:to>
                                        <p:strVal val="visible"/>
                                      </p:to>
                                    </p:set>
                                    <p:animEffect transition="in" filter="fade">
                                      <p:cBhvr>
                                        <p:cTn id="24" dur="2000"/>
                                        <p:tgtEl>
                                          <p:spTgt spid="174088"/>
                                        </p:tgtEl>
                                      </p:cBhvr>
                                    </p:animEffect>
                                  </p:childTnLst>
                                </p:cTn>
                              </p:par>
                            </p:childTnLst>
                          </p:cTn>
                        </p:par>
                        <p:par>
                          <p:cTn id="25" fill="hold" nodeType="afterGroup">
                            <p:stCondLst>
                              <p:cond delay="8000"/>
                            </p:stCondLst>
                            <p:childTnLst>
                              <p:par>
                                <p:cTn id="26" presetID="10" presetClass="entr" presetSubtype="0" fill="hold" grpId="0" nodeType="afterEffect">
                                  <p:stCondLst>
                                    <p:cond delay="0"/>
                                  </p:stCondLst>
                                  <p:childTnLst>
                                    <p:set>
                                      <p:cBhvr>
                                        <p:cTn id="27" dur="1" fill="hold">
                                          <p:stCondLst>
                                            <p:cond delay="0"/>
                                          </p:stCondLst>
                                        </p:cTn>
                                        <p:tgtEl>
                                          <p:spTgt spid="174085"/>
                                        </p:tgtEl>
                                        <p:attrNameLst>
                                          <p:attrName>style.visibility</p:attrName>
                                        </p:attrNameLst>
                                      </p:cBhvr>
                                      <p:to>
                                        <p:strVal val="visible"/>
                                      </p:to>
                                    </p:set>
                                    <p:animEffect transition="in" filter="fade">
                                      <p:cBhvr>
                                        <p:cTn id="28" dur="2000"/>
                                        <p:tgtEl>
                                          <p:spTgt spid="174085"/>
                                        </p:tgtEl>
                                      </p:cBhvr>
                                    </p:animEffect>
                                  </p:childTnLst>
                                </p:cTn>
                              </p:par>
                            </p:childTnLst>
                          </p:cTn>
                        </p:par>
                        <p:par>
                          <p:cTn id="29" fill="hold" nodeType="afterGroup">
                            <p:stCondLst>
                              <p:cond delay="10000"/>
                            </p:stCondLst>
                            <p:childTnLst>
                              <p:par>
                                <p:cTn id="30" presetID="10" presetClass="entr" presetSubtype="0" fill="hold" nodeType="afterEffect">
                                  <p:stCondLst>
                                    <p:cond delay="0"/>
                                  </p:stCondLst>
                                  <p:childTnLst>
                                    <p:set>
                                      <p:cBhvr>
                                        <p:cTn id="31" dur="1" fill="hold">
                                          <p:stCondLst>
                                            <p:cond delay="0"/>
                                          </p:stCondLst>
                                        </p:cTn>
                                        <p:tgtEl>
                                          <p:spTgt spid="174090"/>
                                        </p:tgtEl>
                                        <p:attrNameLst>
                                          <p:attrName>style.visibility</p:attrName>
                                        </p:attrNameLst>
                                      </p:cBhvr>
                                      <p:to>
                                        <p:strVal val="visible"/>
                                      </p:to>
                                    </p:set>
                                    <p:animEffect transition="in" filter="fade">
                                      <p:cBhvr>
                                        <p:cTn id="32" dur="2000"/>
                                        <p:tgtEl>
                                          <p:spTgt spid="174090"/>
                                        </p:tgtEl>
                                      </p:cBhvr>
                                    </p:animEffect>
                                  </p:childTnLst>
                                </p:cTn>
                              </p:par>
                            </p:childTnLst>
                          </p:cTn>
                        </p:par>
                        <p:par>
                          <p:cTn id="33" fill="hold" nodeType="afterGroup">
                            <p:stCondLst>
                              <p:cond delay="12000"/>
                            </p:stCondLst>
                            <p:childTnLst>
                              <p:par>
                                <p:cTn id="34" presetID="4" presetClass="entr" presetSubtype="16" fill="hold" grpId="0" nodeType="afterEffect">
                                  <p:stCondLst>
                                    <p:cond delay="0"/>
                                  </p:stCondLst>
                                  <p:childTnLst>
                                    <p:set>
                                      <p:cBhvr>
                                        <p:cTn id="35" dur="1" fill="hold">
                                          <p:stCondLst>
                                            <p:cond delay="0"/>
                                          </p:stCondLst>
                                        </p:cTn>
                                        <p:tgtEl>
                                          <p:spTgt spid="174089"/>
                                        </p:tgtEl>
                                        <p:attrNameLst>
                                          <p:attrName>style.visibility</p:attrName>
                                        </p:attrNameLst>
                                      </p:cBhvr>
                                      <p:to>
                                        <p:strVal val="visible"/>
                                      </p:to>
                                    </p:set>
                                    <p:animEffect transition="in" filter="box(in)">
                                      <p:cBhvr>
                                        <p:cTn id="36" dur="2000"/>
                                        <p:tgtEl>
                                          <p:spTgt spid="1740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2" grpId="0"/>
      <p:bldP spid="174084" grpId="0" animBg="1"/>
      <p:bldP spid="174085" grpId="0" animBg="1"/>
      <p:bldP spid="174086" grpId="0"/>
      <p:bldP spid="17408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d.p.r. n. 122/2009</a:t>
            </a:r>
            <a:endParaRPr lang="it-IT" dirty="0"/>
          </a:p>
        </p:txBody>
      </p:sp>
      <p:sp>
        <p:nvSpPr>
          <p:cNvPr id="3" name="CasellaDiTesto 2"/>
          <p:cNvSpPr txBox="1"/>
          <p:nvPr/>
        </p:nvSpPr>
        <p:spPr>
          <a:xfrm>
            <a:off x="467544" y="2564904"/>
            <a:ext cx="8208912" cy="1815882"/>
          </a:xfrm>
          <a:prstGeom prst="rect">
            <a:avLst/>
          </a:prstGeom>
          <a:noFill/>
        </p:spPr>
        <p:txBody>
          <a:bodyPr wrap="square" rtlCol="0">
            <a:spAutoFit/>
          </a:bodyPr>
          <a:lstStyle/>
          <a:p>
            <a:r>
              <a:rPr lang="it-IT" sz="2800" dirty="0" smtClean="0"/>
              <a:t>Il Collegio definisce le </a:t>
            </a:r>
            <a:r>
              <a:rPr lang="it-IT" sz="2800" dirty="0"/>
              <a:t>modalità e i criteri per la valutazione (art. 1, c. 5), per assicurare omogeneità, equità e trasparenza della valutazione</a:t>
            </a:r>
          </a:p>
        </p:txBody>
      </p:sp>
    </p:spTree>
    <p:extLst>
      <p:ext uri="{BB962C8B-B14F-4D97-AF65-F5344CB8AC3E}">
        <p14:creationId xmlns:p14="http://schemas.microsoft.com/office/powerpoint/2010/main" val="3812403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755576" y="260648"/>
            <a:ext cx="8229600" cy="1143000"/>
          </a:xfrm>
        </p:spPr>
        <p:txBody>
          <a:bodyPr/>
          <a:lstStyle/>
          <a:p>
            <a:r>
              <a:rPr lang="it-IT" sz="2400" b="1" dirty="0"/>
              <a:t>C.M. 07.08.1998, n. 349</a:t>
            </a:r>
            <a:r>
              <a:rPr lang="it-IT" sz="2400" dirty="0"/>
              <a:t>: Snellimento attività amministrativa - Applicazione legge 15 maggio 1997, n. 127 modificata e integrata dalla legge 16 giugno 1998, n. 191. Indicazioni operative sulle certificazioni.</a:t>
            </a:r>
          </a:p>
        </p:txBody>
      </p:sp>
      <p:sp>
        <p:nvSpPr>
          <p:cNvPr id="138243" name="Rectangle 3"/>
          <p:cNvSpPr>
            <a:spLocks noGrp="1" noChangeArrowheads="1"/>
          </p:cNvSpPr>
          <p:nvPr>
            <p:ph type="body" idx="1"/>
          </p:nvPr>
        </p:nvSpPr>
        <p:spPr/>
        <p:txBody>
          <a:bodyPr/>
          <a:lstStyle/>
          <a:p>
            <a:pPr>
              <a:lnSpc>
                <a:spcPct val="90000"/>
              </a:lnSpc>
            </a:pPr>
            <a:r>
              <a:rPr lang="it-IT"/>
              <a:t>Occorre, ovviamente, fare salvo il principio inderogabile di apprestare nella scuola una documentazione che offra possibilità di ricostruire gli iter procedurali e decisionali seguiti nello svolgimento dell’attività didattica, al fine di rispondere ai principi di </a:t>
            </a:r>
            <a:r>
              <a:rPr lang="it-IT" b="1"/>
              <a:t>trasparenza</a:t>
            </a:r>
            <a:r>
              <a:rPr lang="it-IT"/>
              <a:t> e visibilità dell’azione sanciti dalla legge 241/90.</a:t>
            </a:r>
          </a:p>
        </p:txBody>
      </p:sp>
    </p:spTree>
    <p:extLst>
      <p:ext uri="{BB962C8B-B14F-4D97-AF65-F5344CB8AC3E}">
        <p14:creationId xmlns:p14="http://schemas.microsoft.com/office/powerpoint/2010/main" val="2306461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8243">
                                            <p:txEl>
                                              <p:pRg st="0" end="0"/>
                                            </p:txEl>
                                          </p:spTgt>
                                        </p:tgtEl>
                                        <p:attrNameLst>
                                          <p:attrName>style.visibility</p:attrName>
                                        </p:attrNameLst>
                                      </p:cBhvr>
                                      <p:to>
                                        <p:strVal val="visible"/>
                                      </p:to>
                                    </p:set>
                                    <p:animEffect transition="in" filter="fade">
                                      <p:cBhvr>
                                        <p:cTn id="7" dur="2000"/>
                                        <p:tgtEl>
                                          <p:spTgt spid="1382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755576" y="335409"/>
            <a:ext cx="8229600" cy="1143000"/>
          </a:xfrm>
        </p:spPr>
        <p:txBody>
          <a:bodyPr/>
          <a:lstStyle/>
          <a:p>
            <a:r>
              <a:rPr lang="it-IT" sz="2400" b="1" dirty="0"/>
              <a:t>C.M. 24.11.2000, </a:t>
            </a:r>
            <a:r>
              <a:rPr lang="it-IT" sz="2400" b="1" dirty="0" err="1"/>
              <a:t>prot</a:t>
            </a:r>
            <a:r>
              <a:rPr lang="it-IT" sz="2400" b="1" dirty="0"/>
              <a:t>. n. 4210/ESC/10: </a:t>
            </a:r>
            <a:r>
              <a:rPr lang="it-IT" sz="2400" i="1" dirty="0"/>
              <a:t>Linee guida per l’attuazione dell’obbligo formativo (Legge 17 maggio 1999, n. 144, art. 68 – D.P.R. 12 luglio 2000, n. 257 pubblicato sulla G.U. 15.09.2000, n. 216).</a:t>
            </a:r>
            <a:r>
              <a:rPr lang="it-IT" sz="2400" dirty="0"/>
              <a:t> </a:t>
            </a:r>
          </a:p>
        </p:txBody>
      </p:sp>
      <p:sp>
        <p:nvSpPr>
          <p:cNvPr id="186371" name="Rectangle 3"/>
          <p:cNvSpPr>
            <a:spLocks noGrp="1" noChangeArrowheads="1"/>
          </p:cNvSpPr>
          <p:nvPr>
            <p:ph type="body" idx="1"/>
          </p:nvPr>
        </p:nvSpPr>
        <p:spPr/>
        <p:txBody>
          <a:bodyPr/>
          <a:lstStyle/>
          <a:p>
            <a:pPr>
              <a:lnSpc>
                <a:spcPct val="90000"/>
              </a:lnSpc>
            </a:pPr>
            <a:r>
              <a:rPr lang="it-IT"/>
              <a:t>Le certificazioni costituiscono momenti importanti nel sistema dell’obbligo formativo in quanto assicurano la trasparente descrizione del percorso svolto e delle competenze acquisite allo scopo di consentirne la leggibilità, la riconoscibilità e la valutabilità anche come crediti in successivi percorsi di istruzione e formazione.</a:t>
            </a:r>
          </a:p>
        </p:txBody>
      </p:sp>
    </p:spTree>
    <p:extLst>
      <p:ext uri="{BB962C8B-B14F-4D97-AF65-F5344CB8AC3E}">
        <p14:creationId xmlns:p14="http://schemas.microsoft.com/office/powerpoint/2010/main" val="1116370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6371">
                                            <p:txEl>
                                              <p:pRg st="0" end="0"/>
                                            </p:txEl>
                                          </p:spTgt>
                                        </p:tgtEl>
                                        <p:attrNameLst>
                                          <p:attrName>style.visibility</p:attrName>
                                        </p:attrNameLst>
                                      </p:cBhvr>
                                      <p:to>
                                        <p:strVal val="visible"/>
                                      </p:to>
                                    </p:set>
                                    <p:animEffect transition="in" filter="fade">
                                      <p:cBhvr>
                                        <p:cTn id="7" dur="2000"/>
                                        <p:tgtEl>
                                          <p:spTgt spid="1863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it-IT" sz="3200">
                <a:latin typeface="Comic Sans MS" pitchFamily="66" charset="0"/>
              </a:rPr>
              <a:t>Tar Sicilia - Sez. II - sent. n. 554 del 13.06.1995 </a:t>
            </a:r>
          </a:p>
        </p:txBody>
      </p:sp>
      <p:sp>
        <p:nvSpPr>
          <p:cNvPr id="47107" name="Rectangle 3"/>
          <p:cNvSpPr>
            <a:spLocks noGrp="1" noChangeArrowheads="1"/>
          </p:cNvSpPr>
          <p:nvPr>
            <p:ph type="body" idx="1"/>
          </p:nvPr>
        </p:nvSpPr>
        <p:spPr/>
        <p:txBody>
          <a:bodyPr/>
          <a:lstStyle/>
          <a:p>
            <a:pPr>
              <a:lnSpc>
                <a:spcPct val="80000"/>
              </a:lnSpc>
            </a:pPr>
            <a:r>
              <a:rPr lang="it-IT" sz="1800">
                <a:latin typeface="Comic Sans MS" pitchFamily="66" charset="0"/>
              </a:rPr>
              <a:t>i </a:t>
            </a:r>
            <a:r>
              <a:rPr lang="it-IT" sz="1800" i="1">
                <a:latin typeface="Comic Sans MS" pitchFamily="66" charset="0"/>
              </a:rPr>
              <a:t>genitori o esercenti potestà parentale,</a:t>
            </a:r>
            <a:r>
              <a:rPr lang="it-IT" sz="1800">
                <a:latin typeface="Comic Sans MS" pitchFamily="66" charset="0"/>
              </a:rPr>
              <a:t> in ossequio ai principi della trasparenza amministrativa (di cui alla legge n. 241/1990), della tutela della funzione educativa (da intendere quale diritto-dovere di istruire ed educare i figli, sancito dall'art. 30 della Costituzione e dall'articolo 147 del codice civile) e della tutela della potestà parentale (il cui esercizio costituisce anch'esso un diritto-dovere, assoluto e irrinunciabile, sancito dall'art. 316 del codice civile) hanno la facoltà di valutare personalmente (e cioè con proprio autonomo ed insindacabile metro di giudizio) il grado di maturità e di sviluppo culturale ed intellettuale del proprio figlio, anche in relazione a quello raggiunto (o asseritamente conseguito) dai suoi compagni; di verificare se le valutazioni dei docenti, i criteri di giudizio e la metodologia didattica incontrino il loro gradimento o siano quantomeno condivisibili (se non proprio condivise); di vigilare affinché l'operato dei docenti sia ed appaia conforme ai principi dell'imparzialità ed esente da vizi di legittimità, essendo e apparendo comunque sempre improntato a correttezza anche sotto il profilo etico e deontologico; di vigilare affinché nell'esercizio della funzione didattica i docenti non commettano reati, né (se pur involontariamente) abusi/o errori metodologici che possano finire con il compromettere la personalità e l'equilibrato sviluppo dei minori affidati alle loro cure </a:t>
            </a:r>
          </a:p>
        </p:txBody>
      </p:sp>
    </p:spTree>
    <p:extLst>
      <p:ext uri="{BB962C8B-B14F-4D97-AF65-F5344CB8AC3E}">
        <p14:creationId xmlns:p14="http://schemas.microsoft.com/office/powerpoint/2010/main" val="2419860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536" y="1959421"/>
            <a:ext cx="8229600" cy="861923"/>
          </a:xfrm>
        </p:spPr>
        <p:txBody>
          <a:bodyPr/>
          <a:lstStyle/>
          <a:p>
            <a:r>
              <a:rPr lang="it-IT" sz="2400" b="1" dirty="0"/>
              <a:t>C.M. Pubblica Istruzione 19.12.2006, n. 72: </a:t>
            </a:r>
            <a:r>
              <a:rPr lang="it-IT" sz="2400" i="1" dirty="0"/>
              <a:t>Procedimenti e sanzioni disciplinari nel comparto scuola. Linee di indirizzo generali</a:t>
            </a:r>
          </a:p>
        </p:txBody>
      </p:sp>
      <p:sp>
        <p:nvSpPr>
          <p:cNvPr id="43011" name="Rectangle 3"/>
          <p:cNvSpPr>
            <a:spLocks noGrp="1" noChangeArrowheads="1"/>
          </p:cNvSpPr>
          <p:nvPr>
            <p:ph type="body" idx="1"/>
          </p:nvPr>
        </p:nvSpPr>
        <p:spPr>
          <a:xfrm>
            <a:off x="395536" y="3284984"/>
            <a:ext cx="8229600" cy="3412976"/>
          </a:xfrm>
        </p:spPr>
        <p:txBody>
          <a:bodyPr/>
          <a:lstStyle/>
          <a:p>
            <a:pPr>
              <a:lnSpc>
                <a:spcPct val="80000"/>
              </a:lnSpc>
              <a:buFontTx/>
              <a:buNone/>
            </a:pPr>
            <a:r>
              <a:rPr lang="it-IT" sz="2400" b="1">
                <a:latin typeface="Comic Sans MS" pitchFamily="66" charset="0"/>
              </a:rPr>
              <a:t>A) Premessa</a:t>
            </a:r>
          </a:p>
          <a:p>
            <a:pPr>
              <a:lnSpc>
                <a:spcPct val="80000"/>
              </a:lnSpc>
            </a:pPr>
            <a:r>
              <a:rPr lang="it-IT" sz="2400" b="1">
                <a:latin typeface="Comic Sans MS" pitchFamily="66" charset="0"/>
              </a:rPr>
              <a:t>La scuola dell'autonomia, com'è noto, assume l'impegno e la responsabilità dell'apprendimento di ciascuno studente e informa il suo operato alle regole della trasparenza, della partecipazione e del rispetto dei singoli per sviluppare o rafforzare in ognuno dei suoi attori - dal dirigente scolastico al personale amministrativo, tecnico ed ausiliario, dai docenti agli alunni e alle loro famiglie – il senso dell'appartenenza ad una comunità</a:t>
            </a:r>
          </a:p>
        </p:txBody>
      </p:sp>
      <p:sp>
        <p:nvSpPr>
          <p:cNvPr id="2" name="CasellaDiTesto 1"/>
          <p:cNvSpPr txBox="1"/>
          <p:nvPr/>
        </p:nvSpPr>
        <p:spPr>
          <a:xfrm>
            <a:off x="467544" y="404664"/>
            <a:ext cx="7992888" cy="830997"/>
          </a:xfrm>
          <a:prstGeom prst="rect">
            <a:avLst/>
          </a:prstGeom>
          <a:noFill/>
        </p:spPr>
        <p:txBody>
          <a:bodyPr wrap="square" rtlCol="0">
            <a:spAutoFit/>
          </a:bodyPr>
          <a:lstStyle/>
          <a:p>
            <a:pPr algn="ctr"/>
            <a:r>
              <a:rPr lang="it-IT" sz="2400" b="1" dirty="0" smtClean="0"/>
              <a:t>La trasparenza nel comportamento amministrativo e organizzativo</a:t>
            </a:r>
            <a:endParaRPr lang="it-IT" sz="2400" b="1" dirty="0"/>
          </a:p>
        </p:txBody>
      </p:sp>
    </p:spTree>
    <p:extLst>
      <p:ext uri="{BB962C8B-B14F-4D97-AF65-F5344CB8AC3E}">
        <p14:creationId xmlns:p14="http://schemas.microsoft.com/office/powerpoint/2010/main" val="236155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395536" y="1844824"/>
            <a:ext cx="8229600" cy="1143000"/>
          </a:xfrm>
        </p:spPr>
        <p:txBody>
          <a:bodyPr/>
          <a:lstStyle/>
          <a:p>
            <a:r>
              <a:rPr lang="it-IT" sz="2400" b="1" dirty="0"/>
              <a:t>C.M. 02.09.1998, n. 371:</a:t>
            </a:r>
            <a:r>
              <a:rPr lang="it-IT" sz="2400" dirty="0"/>
              <a:t> Applicazione dello Statuto delle studentesse e degli studenti della scuola secondaria.</a:t>
            </a:r>
          </a:p>
        </p:txBody>
      </p:sp>
      <p:sp>
        <p:nvSpPr>
          <p:cNvPr id="178179" name="Rectangle 3"/>
          <p:cNvSpPr>
            <a:spLocks noGrp="1" noChangeArrowheads="1"/>
          </p:cNvSpPr>
          <p:nvPr>
            <p:ph type="body" idx="1"/>
          </p:nvPr>
        </p:nvSpPr>
        <p:spPr>
          <a:xfrm>
            <a:off x="251520" y="3140968"/>
            <a:ext cx="8229600" cy="3631753"/>
          </a:xfrm>
        </p:spPr>
        <p:txBody>
          <a:bodyPr/>
          <a:lstStyle/>
          <a:p>
            <a:pPr>
              <a:lnSpc>
                <a:spcPct val="90000"/>
              </a:lnSpc>
            </a:pPr>
            <a:r>
              <a:rPr lang="it-IT" sz="2800" dirty="0"/>
              <a:t>La scuola dello Statuto e dell’autonomia è un’istituzione che costruisce con gli studenti, con le loro famiglie, e con il territorio un rapporto forte, responsabile e trasparente, nell’intento di venire incontro alla domanda sociale di formazione e di sviluppare percorsi capaci di rispondere in modo differenziato ai bisogni individuali </a:t>
            </a:r>
          </a:p>
        </p:txBody>
      </p:sp>
      <p:sp>
        <p:nvSpPr>
          <p:cNvPr id="6" name="CasellaDiTesto 5"/>
          <p:cNvSpPr txBox="1"/>
          <p:nvPr/>
        </p:nvSpPr>
        <p:spPr>
          <a:xfrm>
            <a:off x="467544" y="404664"/>
            <a:ext cx="7992888" cy="830997"/>
          </a:xfrm>
          <a:prstGeom prst="rect">
            <a:avLst/>
          </a:prstGeom>
          <a:noFill/>
        </p:spPr>
        <p:txBody>
          <a:bodyPr wrap="square" rtlCol="0">
            <a:spAutoFit/>
          </a:bodyPr>
          <a:lstStyle/>
          <a:p>
            <a:pPr algn="ctr"/>
            <a:r>
              <a:rPr lang="it-IT" sz="2400" b="1" dirty="0" smtClean="0"/>
              <a:t>La trasparenza nel comportamento amministrativo e organizzativo</a:t>
            </a:r>
            <a:endParaRPr lang="it-IT" sz="2400" b="1" dirty="0"/>
          </a:p>
        </p:txBody>
      </p:sp>
    </p:spTree>
    <p:extLst>
      <p:ext uri="{BB962C8B-B14F-4D97-AF65-F5344CB8AC3E}">
        <p14:creationId xmlns:p14="http://schemas.microsoft.com/office/powerpoint/2010/main" val="251644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8179">
                                            <p:txEl>
                                              <p:pRg st="0" end="0"/>
                                            </p:txEl>
                                          </p:spTgt>
                                        </p:tgtEl>
                                        <p:attrNameLst>
                                          <p:attrName>style.visibility</p:attrName>
                                        </p:attrNameLst>
                                      </p:cBhvr>
                                      <p:to>
                                        <p:strVal val="visible"/>
                                      </p:to>
                                    </p:set>
                                    <p:animEffect transition="in" filter="fade">
                                      <p:cBhvr>
                                        <p:cTn id="7" dur="2000"/>
                                        <p:tgtEl>
                                          <p:spTgt spid="1781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95796" y="59610"/>
            <a:ext cx="8229600" cy="1143000"/>
          </a:xfrm>
        </p:spPr>
        <p:txBody>
          <a:bodyPr/>
          <a:lstStyle/>
          <a:p>
            <a:r>
              <a:rPr lang="it-IT" dirty="0" smtClean="0"/>
              <a:t>Le case della trasparenza</a:t>
            </a:r>
            <a:endParaRPr lang="it-IT" dirty="0"/>
          </a:p>
        </p:txBody>
      </p:sp>
      <p:sp>
        <p:nvSpPr>
          <p:cNvPr id="3" name="Segnaposto contenuto 2"/>
          <p:cNvSpPr>
            <a:spLocks noGrp="1"/>
          </p:cNvSpPr>
          <p:nvPr>
            <p:ph idx="1"/>
          </p:nvPr>
        </p:nvSpPr>
        <p:spPr>
          <a:xfrm>
            <a:off x="179512" y="908720"/>
            <a:ext cx="4176464" cy="1756791"/>
          </a:xfrm>
        </p:spPr>
        <p:txBody>
          <a:bodyPr/>
          <a:lstStyle/>
          <a:p>
            <a:pPr marL="0" indent="0">
              <a:buNone/>
            </a:pPr>
            <a:r>
              <a:rPr lang="it-IT" sz="1800" dirty="0">
                <a:latin typeface="+mj-lt"/>
              </a:rPr>
              <a:t> </a:t>
            </a:r>
            <a:r>
              <a:rPr lang="it-IT" sz="1800" dirty="0" smtClean="0">
                <a:latin typeface="+mj-lt"/>
              </a:rPr>
              <a:t>    Art. 1 l. 241/1990</a:t>
            </a:r>
          </a:p>
          <a:p>
            <a:r>
              <a:rPr lang="it-IT" sz="1800" dirty="0" smtClean="0">
                <a:latin typeface="+mj-lt"/>
              </a:rPr>
              <a:t>L’attività </a:t>
            </a:r>
            <a:r>
              <a:rPr lang="it-IT" sz="1800" dirty="0">
                <a:latin typeface="+mj-lt"/>
              </a:rPr>
              <a:t>amministrativa persegue i fini determinati dalla legge ed è retta da criteri di economicità, di efficacia, di imparzialità, di pubblicità e di trasparenza </a:t>
            </a:r>
          </a:p>
        </p:txBody>
      </p:sp>
      <p:sp>
        <p:nvSpPr>
          <p:cNvPr id="4" name="Ovale 3"/>
          <p:cNvSpPr/>
          <p:nvPr/>
        </p:nvSpPr>
        <p:spPr>
          <a:xfrm>
            <a:off x="395535" y="2382540"/>
            <a:ext cx="1584176"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2591641" y="2847712"/>
            <a:ext cx="2232248" cy="369332"/>
          </a:xfrm>
          <a:prstGeom prst="rect">
            <a:avLst/>
          </a:prstGeom>
          <a:noFill/>
        </p:spPr>
        <p:txBody>
          <a:bodyPr wrap="square" rtlCol="0">
            <a:spAutoFit/>
          </a:bodyPr>
          <a:lstStyle/>
          <a:p>
            <a:pPr algn="ctr"/>
            <a:r>
              <a:rPr lang="it-IT" dirty="0" smtClean="0"/>
              <a:t>Diritto all’accesso</a:t>
            </a:r>
            <a:endParaRPr lang="it-IT" dirty="0"/>
          </a:p>
        </p:txBody>
      </p:sp>
      <p:sp>
        <p:nvSpPr>
          <p:cNvPr id="6" name="CasellaDiTesto 5"/>
          <p:cNvSpPr txBox="1"/>
          <p:nvPr/>
        </p:nvSpPr>
        <p:spPr>
          <a:xfrm>
            <a:off x="4746972" y="908720"/>
            <a:ext cx="4104456" cy="2308324"/>
          </a:xfrm>
          <a:prstGeom prst="rect">
            <a:avLst/>
          </a:prstGeom>
          <a:noFill/>
        </p:spPr>
        <p:txBody>
          <a:bodyPr wrap="square" rtlCol="0">
            <a:spAutoFit/>
          </a:bodyPr>
          <a:lstStyle/>
          <a:p>
            <a:r>
              <a:rPr lang="it-IT" dirty="0" smtClean="0">
                <a:latin typeface="+mj-lt"/>
              </a:rPr>
              <a:t>Art. 26 . 241/1990</a:t>
            </a:r>
          </a:p>
          <a:p>
            <a:r>
              <a:rPr lang="it-IT" dirty="0" smtClean="0">
                <a:latin typeface="+mj-lt"/>
              </a:rPr>
              <a:t>sono </a:t>
            </a:r>
            <a:r>
              <a:rPr lang="it-IT" dirty="0">
                <a:latin typeface="+mj-lt"/>
              </a:rPr>
              <a:t>pubblicati, secondo le modalità previste dai singoli ordinamenti, le direttive, i programmi, le istruzioni, le circolari e ogni atto che dispone in generale sulla organizzazione, sulle funzioni, sugli obiettivi, sui procedimenti di una pubblica </a:t>
            </a:r>
            <a:r>
              <a:rPr lang="it-IT" dirty="0" smtClean="0">
                <a:latin typeface="+mj-lt"/>
              </a:rPr>
              <a:t>amministrazione………...</a:t>
            </a:r>
            <a:endParaRPr lang="it-IT" dirty="0">
              <a:latin typeface="+mj-lt"/>
            </a:endParaRPr>
          </a:p>
        </p:txBody>
      </p:sp>
      <p:sp>
        <p:nvSpPr>
          <p:cNvPr id="7" name="Freccia in giù 6"/>
          <p:cNvSpPr/>
          <p:nvPr/>
        </p:nvSpPr>
        <p:spPr>
          <a:xfrm rot="18976376">
            <a:off x="2033089" y="2484447"/>
            <a:ext cx="1152128" cy="5307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p:cNvSpPr txBox="1"/>
          <p:nvPr/>
        </p:nvSpPr>
        <p:spPr>
          <a:xfrm>
            <a:off x="251520" y="3339800"/>
            <a:ext cx="8430120" cy="2862322"/>
          </a:xfrm>
          <a:prstGeom prst="rect">
            <a:avLst/>
          </a:prstGeom>
          <a:noFill/>
        </p:spPr>
        <p:txBody>
          <a:bodyPr wrap="square" rtlCol="0">
            <a:spAutoFit/>
          </a:bodyPr>
          <a:lstStyle/>
          <a:p>
            <a:r>
              <a:rPr lang="it-IT" b="1" dirty="0" smtClean="0">
                <a:latin typeface="+mj-lt"/>
              </a:rPr>
              <a:t>d.lgs. 150/2009</a:t>
            </a:r>
          </a:p>
          <a:p>
            <a:r>
              <a:rPr lang="it-IT" dirty="0" smtClean="0">
                <a:latin typeface="+mj-lt"/>
              </a:rPr>
              <a:t>Art. 1 Le </a:t>
            </a:r>
            <a:r>
              <a:rPr lang="it-IT" dirty="0">
                <a:latin typeface="+mj-lt"/>
              </a:rPr>
              <a:t>disposizioni del presente decreto </a:t>
            </a:r>
            <a:r>
              <a:rPr lang="it-IT" dirty="0" smtClean="0">
                <a:latin typeface="+mj-lt"/>
              </a:rPr>
              <a:t>assicurano……….., nonché </a:t>
            </a:r>
            <a:r>
              <a:rPr lang="it-IT" dirty="0">
                <a:latin typeface="+mj-lt"/>
              </a:rPr>
              <a:t>la trasparenza dell'operato delle amministrazioni pubbliche anche a garanzia della legalità. </a:t>
            </a:r>
            <a:endParaRPr lang="it-IT" dirty="0" smtClean="0">
              <a:latin typeface="+mj-lt"/>
            </a:endParaRPr>
          </a:p>
          <a:p>
            <a:r>
              <a:rPr lang="it-IT" dirty="0" smtClean="0">
                <a:latin typeface="+mj-lt"/>
              </a:rPr>
              <a:t>Art</a:t>
            </a:r>
            <a:r>
              <a:rPr lang="it-IT" dirty="0">
                <a:latin typeface="+mj-lt"/>
              </a:rPr>
              <a:t>. 11La trasparenza </a:t>
            </a:r>
            <a:r>
              <a:rPr lang="it-IT" dirty="0" err="1">
                <a:latin typeface="+mj-lt"/>
              </a:rPr>
              <a:t>é</a:t>
            </a:r>
            <a:r>
              <a:rPr lang="it-IT" dirty="0" smtClean="0">
                <a:latin typeface="+mj-lt"/>
              </a:rPr>
              <a:t> </a:t>
            </a:r>
            <a:r>
              <a:rPr lang="it-IT" dirty="0">
                <a:latin typeface="+mj-lt"/>
              </a:rPr>
              <a:t>intesa come accessibilità totale, anche attraverso lo strumento della pubblicazione sui siti istituzionali delle amministrazioni pubbliche, delle informazioni concernenti ogni aspetto dell'organizzazione, degli indicatori relativi agli andamenti gestionali e all'utilizzo delle risorse per il perseguimento delle funzioni istituzionali, dei risultati dell'attività di misurazione e valutazione svolta dagli organi competenti, allo scopo di favorire forme diffuse di controllo del rispetto dei principi di buon andamento e imparzialità.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895"/>
            <a:ext cx="9144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5972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23528" y="1484784"/>
            <a:ext cx="8229600" cy="1143000"/>
          </a:xfrm>
        </p:spPr>
        <p:txBody>
          <a:bodyPr/>
          <a:lstStyle/>
          <a:p>
            <a:r>
              <a:rPr lang="it-IT" sz="2400" b="1"/>
              <a:t>CM. 25.10.1993, n. 302: </a:t>
            </a:r>
            <a:r>
              <a:rPr lang="it-IT" sz="2400"/>
              <a:t>Educazione alla legalità.</a:t>
            </a:r>
          </a:p>
        </p:txBody>
      </p:sp>
      <p:sp>
        <p:nvSpPr>
          <p:cNvPr id="15363" name="Rectangle 3"/>
          <p:cNvSpPr>
            <a:spLocks noGrp="1" noChangeArrowheads="1"/>
          </p:cNvSpPr>
          <p:nvPr>
            <p:ph type="body" idx="1"/>
          </p:nvPr>
        </p:nvSpPr>
        <p:spPr>
          <a:xfrm>
            <a:off x="323528" y="2810346"/>
            <a:ext cx="8229600" cy="4525963"/>
          </a:xfrm>
        </p:spPr>
        <p:txBody>
          <a:bodyPr/>
          <a:lstStyle/>
          <a:p>
            <a:pPr>
              <a:lnSpc>
                <a:spcPct val="80000"/>
              </a:lnSpc>
            </a:pPr>
            <a:r>
              <a:rPr lang="it-IT" sz="2400" dirty="0"/>
              <a:t>È necessario allora che la scuola offra ai giovani l'immagine coerente di " luogo " dove i diritti e le libertà di tutti, nel reciproco rispetto, trovano spazio di realizzazione, dove le aspettative dei ragazzi ad un equilibrato sviluppo culturale e civile non vengono frustrate.</a:t>
            </a:r>
          </a:p>
          <a:p>
            <a:pPr>
              <a:lnSpc>
                <a:spcPct val="80000"/>
              </a:lnSpc>
            </a:pPr>
            <a:r>
              <a:rPr lang="it-IT" sz="2400" dirty="0"/>
              <a:t>In questa prospettiva vanno particolarmente sottolineati i rapporti che si instaurano all'interno della comunità classe. Una valutazione del rendimento scolastico ispirata a criteri di trasparenza, coerenza, equità e solidarietà può, ad esempio, costituire in molti casi una lezione di legalità più efficace di tante parole.</a:t>
            </a:r>
          </a:p>
        </p:txBody>
      </p:sp>
      <p:sp>
        <p:nvSpPr>
          <p:cNvPr id="5" name="CasellaDiTesto 4"/>
          <p:cNvSpPr txBox="1"/>
          <p:nvPr/>
        </p:nvSpPr>
        <p:spPr>
          <a:xfrm>
            <a:off x="467544" y="404664"/>
            <a:ext cx="7992888" cy="830997"/>
          </a:xfrm>
          <a:prstGeom prst="rect">
            <a:avLst/>
          </a:prstGeom>
          <a:noFill/>
        </p:spPr>
        <p:txBody>
          <a:bodyPr wrap="square" rtlCol="0">
            <a:spAutoFit/>
          </a:bodyPr>
          <a:lstStyle/>
          <a:p>
            <a:pPr algn="ctr"/>
            <a:r>
              <a:rPr lang="it-IT" sz="2400" b="1" dirty="0" smtClean="0"/>
              <a:t>La trasparenza nel comportamento amministrativo e organizzativo</a:t>
            </a:r>
            <a:endParaRPr lang="it-IT" sz="2400" b="1" dirty="0"/>
          </a:p>
        </p:txBody>
      </p:sp>
    </p:spTree>
    <p:extLst>
      <p:ext uri="{BB962C8B-B14F-4D97-AF65-F5344CB8AC3E}">
        <p14:creationId xmlns:p14="http://schemas.microsoft.com/office/powerpoint/2010/main" val="2036081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fade">
                                      <p:cBhvr>
                                        <p:cTn id="7" dur="2000"/>
                                        <p:tgtEl>
                                          <p:spTgt spid="15363">
                                            <p:txEl>
                                              <p:pRg st="0" end="0"/>
                                            </p:txEl>
                                          </p:spTgt>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5363">
                                            <p:txEl>
                                              <p:pRg st="1" end="1"/>
                                            </p:txEl>
                                          </p:spTgt>
                                        </p:tgtEl>
                                        <p:attrNameLst>
                                          <p:attrName>style.visibility</p:attrName>
                                        </p:attrNameLst>
                                      </p:cBhvr>
                                      <p:to>
                                        <p:strVal val="visible"/>
                                      </p:to>
                                    </p:set>
                                    <p:animEffect transition="in" filter="fade">
                                      <p:cBhvr>
                                        <p:cTn id="11" dur="2000"/>
                                        <p:tgtEl>
                                          <p:spTgt spid="153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323528" y="1355105"/>
            <a:ext cx="8229600" cy="1143000"/>
          </a:xfrm>
        </p:spPr>
        <p:txBody>
          <a:bodyPr/>
          <a:lstStyle/>
          <a:p>
            <a:r>
              <a:rPr lang="it-IT" sz="2800" dirty="0"/>
              <a:t>Nota MIUR 07.11.2003, </a:t>
            </a:r>
            <a:r>
              <a:rPr lang="it-IT" sz="2800" dirty="0" err="1"/>
              <a:t>prot</a:t>
            </a:r>
            <a:r>
              <a:rPr lang="it-IT" sz="2800" dirty="0"/>
              <a:t>. n. 2794: </a:t>
            </a:r>
            <a:r>
              <a:rPr lang="it-IT" sz="2800" b="1" i="1" dirty="0"/>
              <a:t>Nuove linee guida per una scuola di Qualità</a:t>
            </a:r>
          </a:p>
        </p:txBody>
      </p:sp>
      <p:sp>
        <p:nvSpPr>
          <p:cNvPr id="182275" name="Rectangle 3"/>
          <p:cNvSpPr>
            <a:spLocks noGrp="1" noChangeArrowheads="1"/>
          </p:cNvSpPr>
          <p:nvPr>
            <p:ph type="body" idx="1"/>
          </p:nvPr>
        </p:nvSpPr>
        <p:spPr>
          <a:xfrm>
            <a:off x="385192" y="2334617"/>
            <a:ext cx="8229600" cy="4525963"/>
          </a:xfrm>
        </p:spPr>
        <p:txBody>
          <a:bodyPr/>
          <a:lstStyle/>
          <a:p>
            <a:pPr>
              <a:lnSpc>
                <a:spcPct val="80000"/>
              </a:lnSpc>
            </a:pPr>
            <a:endParaRPr lang="it-IT" sz="2800" dirty="0">
              <a:latin typeface="Comic Sans MS" pitchFamily="66" charset="0"/>
            </a:endParaRPr>
          </a:p>
          <a:p>
            <a:pPr>
              <a:lnSpc>
                <a:spcPct val="80000"/>
              </a:lnSpc>
            </a:pPr>
            <a:r>
              <a:rPr lang="it-IT" sz="2800" dirty="0">
                <a:latin typeface="Comic Sans MS" pitchFamily="66" charset="0"/>
              </a:rPr>
              <a:t>Fondamentale nella gestione di un tale sistema si rivela la documentazione che permette di formalizzare chi fa - che cosa - quando, di stabilire cioè le responsabilità per ogni attività, la sequenza rigorosa delle operazioni, i controlli e le misurazioni necessari. ……………</a:t>
            </a:r>
          </a:p>
          <a:p>
            <a:pPr>
              <a:lnSpc>
                <a:spcPct val="80000"/>
              </a:lnSpc>
            </a:pPr>
            <a:r>
              <a:rPr lang="it-IT" sz="2800" dirty="0">
                <a:latin typeface="Comic Sans MS" pitchFamily="66" charset="0"/>
              </a:rPr>
              <a:t>………La raccolta, sistematica ed organizzata di materiale documentale garantisce, peraltro, la trasparenza e sostiene la comunicazione, il confronto e la collaborazione in una dimensione locale, nazionale, europea</a:t>
            </a:r>
          </a:p>
        </p:txBody>
      </p:sp>
      <p:sp>
        <p:nvSpPr>
          <p:cNvPr id="5" name="CasellaDiTesto 4"/>
          <p:cNvSpPr txBox="1"/>
          <p:nvPr/>
        </p:nvSpPr>
        <p:spPr>
          <a:xfrm>
            <a:off x="467544" y="404664"/>
            <a:ext cx="7992888" cy="830997"/>
          </a:xfrm>
          <a:prstGeom prst="rect">
            <a:avLst/>
          </a:prstGeom>
          <a:noFill/>
        </p:spPr>
        <p:txBody>
          <a:bodyPr wrap="square" rtlCol="0">
            <a:spAutoFit/>
          </a:bodyPr>
          <a:lstStyle/>
          <a:p>
            <a:pPr algn="ctr"/>
            <a:r>
              <a:rPr lang="it-IT" sz="2400" b="1" dirty="0" smtClean="0"/>
              <a:t>La trasparenza nel comportamento amministrativo e organizzativo</a:t>
            </a:r>
            <a:endParaRPr lang="it-IT" sz="2400" b="1" dirty="0"/>
          </a:p>
        </p:txBody>
      </p:sp>
    </p:spTree>
    <p:extLst>
      <p:ext uri="{BB962C8B-B14F-4D97-AF65-F5344CB8AC3E}">
        <p14:creationId xmlns:p14="http://schemas.microsoft.com/office/powerpoint/2010/main" val="2001755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11560" y="1844824"/>
            <a:ext cx="8229600" cy="1143000"/>
          </a:xfrm>
        </p:spPr>
        <p:txBody>
          <a:bodyPr/>
          <a:lstStyle/>
          <a:p>
            <a:r>
              <a:rPr lang="it-IT" sz="2800" dirty="0"/>
              <a:t>C.M. Pubblica Istruzione 21.12.2006, n. 74: </a:t>
            </a:r>
            <a:r>
              <a:rPr lang="it-IT" sz="2800" b="1" i="1" dirty="0"/>
              <a:t>Iscrizioni alle scuole dell'infanzia e alle classi delle scuole di ogni ordine e grado relative all'anno scolastico 2007/2008</a:t>
            </a:r>
          </a:p>
        </p:txBody>
      </p:sp>
      <p:sp>
        <p:nvSpPr>
          <p:cNvPr id="41987" name="Rectangle 3"/>
          <p:cNvSpPr>
            <a:spLocks noGrp="1" noChangeArrowheads="1"/>
          </p:cNvSpPr>
          <p:nvPr>
            <p:ph type="body" idx="1"/>
          </p:nvPr>
        </p:nvSpPr>
        <p:spPr>
          <a:xfrm>
            <a:off x="457200" y="2965253"/>
            <a:ext cx="8229600" cy="2840012"/>
          </a:xfrm>
        </p:spPr>
        <p:txBody>
          <a:bodyPr/>
          <a:lstStyle/>
          <a:p>
            <a:pPr>
              <a:buFontTx/>
              <a:buNone/>
            </a:pPr>
            <a:endParaRPr lang="it-IT" sz="2800" dirty="0"/>
          </a:p>
          <a:p>
            <a:r>
              <a:rPr lang="it-IT" sz="2800" dirty="0"/>
              <a:t>Particolare attenzione va riservata alla gestione delle liste d'attesa al fine di assicurare pari condizioni, trasparenza nelle procedure e funzionalità del servizio</a:t>
            </a:r>
          </a:p>
        </p:txBody>
      </p:sp>
      <p:sp>
        <p:nvSpPr>
          <p:cNvPr id="5" name="CasellaDiTesto 4"/>
          <p:cNvSpPr txBox="1"/>
          <p:nvPr/>
        </p:nvSpPr>
        <p:spPr>
          <a:xfrm>
            <a:off x="467544" y="404664"/>
            <a:ext cx="7992888" cy="830997"/>
          </a:xfrm>
          <a:prstGeom prst="rect">
            <a:avLst/>
          </a:prstGeom>
          <a:noFill/>
        </p:spPr>
        <p:txBody>
          <a:bodyPr wrap="square" rtlCol="0">
            <a:spAutoFit/>
          </a:bodyPr>
          <a:lstStyle/>
          <a:p>
            <a:pPr algn="ctr"/>
            <a:r>
              <a:rPr lang="it-IT" sz="2400" b="1" dirty="0" smtClean="0"/>
              <a:t>La trasparenza nel comportamento amministrativo e organizzativo</a:t>
            </a:r>
            <a:endParaRPr lang="it-IT" sz="2400" b="1" dirty="0"/>
          </a:p>
        </p:txBody>
      </p:sp>
    </p:spTree>
    <p:extLst>
      <p:ext uri="{BB962C8B-B14F-4D97-AF65-F5344CB8AC3E}">
        <p14:creationId xmlns:p14="http://schemas.microsoft.com/office/powerpoint/2010/main" val="69451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539552" y="2492896"/>
            <a:ext cx="8229600" cy="1143000"/>
          </a:xfrm>
        </p:spPr>
        <p:txBody>
          <a:bodyPr/>
          <a:lstStyle/>
          <a:p>
            <a:r>
              <a:rPr lang="it-IT" sz="2400" dirty="0"/>
              <a:t>Adunanza Pubblica Istruzione 13.12.2006, </a:t>
            </a:r>
            <a:r>
              <a:rPr lang="it-IT" sz="2400" dirty="0" err="1"/>
              <a:t>prot</a:t>
            </a:r>
            <a:r>
              <a:rPr lang="it-IT" sz="2400" dirty="0"/>
              <a:t>. n. 11360: </a:t>
            </a:r>
            <a:r>
              <a:rPr lang="it-IT" sz="2400" b="1" i="1" dirty="0"/>
              <a:t>Documento di contributo sulla materia disciplinare</a:t>
            </a:r>
          </a:p>
        </p:txBody>
      </p:sp>
      <p:sp>
        <p:nvSpPr>
          <p:cNvPr id="44035" name="Rectangle 3"/>
          <p:cNvSpPr>
            <a:spLocks noGrp="1" noChangeArrowheads="1"/>
          </p:cNvSpPr>
          <p:nvPr>
            <p:ph type="body" idx="1"/>
          </p:nvPr>
        </p:nvSpPr>
        <p:spPr>
          <a:xfrm>
            <a:off x="467544" y="3861048"/>
            <a:ext cx="8229600" cy="2836912"/>
          </a:xfrm>
        </p:spPr>
        <p:txBody>
          <a:bodyPr/>
          <a:lstStyle/>
          <a:p>
            <a:pPr>
              <a:buFontTx/>
              <a:buNone/>
            </a:pPr>
            <a:r>
              <a:rPr lang="it-IT" sz="2400" dirty="0"/>
              <a:t>   L'operare degli insegnanti si realizza, infatti, in tre grandi ambiti: costituzionale-legislativo, contrattuale e deontologico. In questo intreccio è auspicabile una opportuna rivisitazione della normativa disciplinare dei docenti al fine di promuovere la qualità dell'azione educativa, </a:t>
            </a:r>
            <a:r>
              <a:rPr lang="it-IT" sz="2400" b="1" dirty="0"/>
              <a:t>trasparenza</a:t>
            </a:r>
            <a:r>
              <a:rPr lang="it-IT" sz="2400" dirty="0"/>
              <a:t> e funzionalità delle procedure, tutela della libertà culturale e dell'autonomia professionale degli insegnanti.</a:t>
            </a:r>
          </a:p>
        </p:txBody>
      </p:sp>
      <p:sp>
        <p:nvSpPr>
          <p:cNvPr id="5" name="CasellaDiTesto 4"/>
          <p:cNvSpPr txBox="1"/>
          <p:nvPr/>
        </p:nvSpPr>
        <p:spPr>
          <a:xfrm>
            <a:off x="467544" y="404664"/>
            <a:ext cx="7992888" cy="830997"/>
          </a:xfrm>
          <a:prstGeom prst="rect">
            <a:avLst/>
          </a:prstGeom>
          <a:noFill/>
        </p:spPr>
        <p:txBody>
          <a:bodyPr wrap="square" rtlCol="0">
            <a:spAutoFit/>
          </a:bodyPr>
          <a:lstStyle/>
          <a:p>
            <a:pPr algn="ctr"/>
            <a:r>
              <a:rPr lang="it-IT" sz="2400" b="1" dirty="0" smtClean="0"/>
              <a:t>La trasparenza nel comportamento amministrativo e organizzativo</a:t>
            </a:r>
            <a:endParaRPr lang="it-IT" sz="2400" b="1" dirty="0"/>
          </a:p>
        </p:txBody>
      </p:sp>
    </p:spTree>
    <p:extLst>
      <p:ext uri="{BB962C8B-B14F-4D97-AF65-F5344CB8AC3E}">
        <p14:creationId xmlns:p14="http://schemas.microsoft.com/office/powerpoint/2010/main" val="326687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95536" y="1628800"/>
            <a:ext cx="8229600" cy="1143000"/>
          </a:xfrm>
        </p:spPr>
        <p:txBody>
          <a:bodyPr/>
          <a:lstStyle/>
          <a:p>
            <a:r>
              <a:rPr lang="it-IT" sz="2800" dirty="0">
                <a:latin typeface="Comic Sans MS" pitchFamily="66" charset="0"/>
              </a:rPr>
              <a:t>Carta dei servizi scolastici</a:t>
            </a:r>
          </a:p>
        </p:txBody>
      </p:sp>
      <p:sp>
        <p:nvSpPr>
          <p:cNvPr id="49155" name="Rectangle 3"/>
          <p:cNvSpPr>
            <a:spLocks noGrp="1" noChangeArrowheads="1"/>
          </p:cNvSpPr>
          <p:nvPr>
            <p:ph type="body" idx="1"/>
          </p:nvPr>
        </p:nvSpPr>
        <p:spPr>
          <a:xfrm>
            <a:off x="395536" y="2924944"/>
            <a:ext cx="8229600" cy="3629000"/>
          </a:xfrm>
        </p:spPr>
        <p:txBody>
          <a:bodyPr/>
          <a:lstStyle/>
          <a:p>
            <a:pPr>
              <a:lnSpc>
                <a:spcPct val="90000"/>
              </a:lnSpc>
            </a:pPr>
            <a:r>
              <a:rPr lang="it-IT" sz="2400" dirty="0">
                <a:latin typeface="Comic Sans MS" pitchFamily="66" charset="0"/>
              </a:rPr>
              <a:t>8. SERVIZI AMMINISTRATIVI</a:t>
            </a:r>
          </a:p>
          <a:p>
            <a:pPr>
              <a:lnSpc>
                <a:spcPct val="90000"/>
              </a:lnSpc>
            </a:pPr>
            <a:r>
              <a:rPr lang="it-IT" sz="2400" dirty="0">
                <a:latin typeface="Comic Sans MS" pitchFamily="66" charset="0"/>
              </a:rPr>
              <a:t>8.1 La scuola individua, fissandone e pubblicandone gli standard e garantendone altresì l’osservanza ed il rispetto, i seguenti fattori di qualità dei servizi amministrativi: celerità delle procedure; </a:t>
            </a:r>
            <a:r>
              <a:rPr lang="it-IT" sz="2400" b="1" dirty="0">
                <a:latin typeface="Comic Sans MS" pitchFamily="66" charset="0"/>
              </a:rPr>
              <a:t>trasparenza</a:t>
            </a:r>
            <a:r>
              <a:rPr lang="it-IT" sz="2400" dirty="0">
                <a:latin typeface="Comic Sans MS" pitchFamily="66" charset="0"/>
              </a:rPr>
              <a:t>; informatizzazione dei servizi di segreteria; tempi di attesa agli sportelli; flessibilità degli orari degli uffici a contatto con il pubblico.</a:t>
            </a:r>
          </a:p>
          <a:p>
            <a:pPr>
              <a:lnSpc>
                <a:spcPct val="90000"/>
              </a:lnSpc>
            </a:pPr>
            <a:r>
              <a:rPr lang="it-IT" sz="2400" dirty="0">
                <a:latin typeface="Comic Sans MS" pitchFamily="66" charset="0"/>
              </a:rPr>
              <a:t>8.2 Ai fini di un miglior servizio per l’utenza, si può derogare dagli standard fissati.</a:t>
            </a:r>
          </a:p>
        </p:txBody>
      </p:sp>
      <p:sp>
        <p:nvSpPr>
          <p:cNvPr id="5" name="CasellaDiTesto 4"/>
          <p:cNvSpPr txBox="1"/>
          <p:nvPr/>
        </p:nvSpPr>
        <p:spPr>
          <a:xfrm>
            <a:off x="467544" y="404664"/>
            <a:ext cx="7992888" cy="830997"/>
          </a:xfrm>
          <a:prstGeom prst="rect">
            <a:avLst/>
          </a:prstGeom>
          <a:noFill/>
        </p:spPr>
        <p:txBody>
          <a:bodyPr wrap="square" rtlCol="0">
            <a:spAutoFit/>
          </a:bodyPr>
          <a:lstStyle/>
          <a:p>
            <a:pPr algn="ctr"/>
            <a:r>
              <a:rPr lang="it-IT" sz="2400" b="1" dirty="0" smtClean="0"/>
              <a:t>La trasparenza nel comportamento amministrativo e organizzativo</a:t>
            </a:r>
            <a:endParaRPr lang="it-IT" sz="2400" b="1" dirty="0"/>
          </a:p>
        </p:txBody>
      </p:sp>
    </p:spTree>
    <p:extLst>
      <p:ext uri="{BB962C8B-B14F-4D97-AF65-F5344CB8AC3E}">
        <p14:creationId xmlns:p14="http://schemas.microsoft.com/office/powerpoint/2010/main" val="2672255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611560" y="2420888"/>
            <a:ext cx="8229600" cy="792088"/>
          </a:xfrm>
        </p:spPr>
        <p:txBody>
          <a:bodyPr/>
          <a:lstStyle/>
          <a:p>
            <a:r>
              <a:rPr lang="it-IT" sz="2400" dirty="0">
                <a:latin typeface="Comic Sans MS" pitchFamily="66" charset="0"/>
              </a:rPr>
              <a:t>Il diritto all’accesso della documentazione scolastica</a:t>
            </a:r>
          </a:p>
        </p:txBody>
      </p:sp>
      <p:sp>
        <p:nvSpPr>
          <p:cNvPr id="145411" name="Rectangle 3"/>
          <p:cNvSpPr>
            <a:spLocks noGrp="1" noChangeArrowheads="1"/>
          </p:cNvSpPr>
          <p:nvPr>
            <p:ph type="body" idx="1"/>
          </p:nvPr>
        </p:nvSpPr>
        <p:spPr>
          <a:xfrm>
            <a:off x="539552" y="3789040"/>
            <a:ext cx="8229600" cy="2764904"/>
          </a:xfrm>
        </p:spPr>
        <p:txBody>
          <a:bodyPr/>
          <a:lstStyle/>
          <a:p>
            <a:r>
              <a:rPr lang="it-IT" sz="2400" dirty="0">
                <a:latin typeface="Comic Sans MS" pitchFamily="66" charset="0"/>
              </a:rPr>
              <a:t>Sono accessibili tanto i documenti formati dall’Amministrazione scolastica (registri, verbali, etc.), quanto da terzi, ma utilizzati dall’Amministrazione stessa nell’esercizio delle funzioni istituzionali (tal è, ad es., il compito dell’alunno che è documento di matrice privata, ma utilizzato nell’esercizio della funzione valutativa). </a:t>
            </a:r>
          </a:p>
        </p:txBody>
      </p:sp>
      <p:sp>
        <p:nvSpPr>
          <p:cNvPr id="2" name="CasellaDiTesto 1"/>
          <p:cNvSpPr txBox="1"/>
          <p:nvPr/>
        </p:nvSpPr>
        <p:spPr>
          <a:xfrm>
            <a:off x="467544" y="1052736"/>
            <a:ext cx="8208912" cy="830997"/>
          </a:xfrm>
          <a:prstGeom prst="rect">
            <a:avLst/>
          </a:prstGeom>
          <a:noFill/>
        </p:spPr>
        <p:txBody>
          <a:bodyPr wrap="square" rtlCol="0">
            <a:spAutoFit/>
          </a:bodyPr>
          <a:lstStyle/>
          <a:p>
            <a:pPr algn="ctr"/>
            <a:r>
              <a:rPr lang="it-IT" sz="2400" b="1" dirty="0" smtClean="0"/>
              <a:t>Il primo effetto della trasparenza: l’accesso ai documenti amministrativi</a:t>
            </a:r>
            <a:endParaRPr lang="it-IT" sz="2400" b="1" dirty="0"/>
          </a:p>
        </p:txBody>
      </p:sp>
    </p:spTree>
    <p:extLst>
      <p:ext uri="{BB962C8B-B14F-4D97-AF65-F5344CB8AC3E}">
        <p14:creationId xmlns:p14="http://schemas.microsoft.com/office/powerpoint/2010/main" val="155143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descr="sf45"/>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763713" y="1412875"/>
            <a:ext cx="6048375" cy="4608513"/>
          </a:xfrm>
          <a:prstGeom prst="rect">
            <a:avLst/>
          </a:prstGeom>
          <a:noFill/>
          <a:extLst>
            <a:ext uri="{909E8E84-426E-40DD-AFC4-6F175D3DCCD1}">
              <a14:hiddenFill xmlns:a14="http://schemas.microsoft.com/office/drawing/2010/main">
                <a:solidFill>
                  <a:srgbClr val="FFFFFF"/>
                </a:solidFill>
              </a14:hiddenFill>
            </a:ext>
          </a:extLst>
        </p:spPr>
      </p:pic>
      <p:sp>
        <p:nvSpPr>
          <p:cNvPr id="151555" name="Rectangle 3"/>
          <p:cNvSpPr>
            <a:spLocks noGrp="1" noChangeArrowheads="1"/>
          </p:cNvSpPr>
          <p:nvPr>
            <p:ph type="title"/>
          </p:nvPr>
        </p:nvSpPr>
        <p:spPr/>
        <p:txBody>
          <a:bodyPr/>
          <a:lstStyle/>
          <a:p>
            <a:r>
              <a:rPr lang="it-IT" sz="3200">
                <a:solidFill>
                  <a:schemeClr val="tx1"/>
                </a:solidFill>
                <a:latin typeface="Comic Sans MS" pitchFamily="66" charset="0"/>
              </a:rPr>
              <a:t>Accesso: livello delle fonti</a:t>
            </a:r>
          </a:p>
        </p:txBody>
      </p:sp>
      <p:sp>
        <p:nvSpPr>
          <p:cNvPr id="151556" name="Text Box 4"/>
          <p:cNvSpPr txBox="1">
            <a:spLocks noChangeArrowheads="1"/>
          </p:cNvSpPr>
          <p:nvPr/>
        </p:nvSpPr>
        <p:spPr bwMode="auto">
          <a:xfrm>
            <a:off x="1906588" y="2420938"/>
            <a:ext cx="3889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2400">
                <a:solidFill>
                  <a:schemeClr val="bg1"/>
                </a:solidFill>
                <a:latin typeface="Comic Sans MS" pitchFamily="66" charset="0"/>
              </a:rPr>
              <a:t>Legge 241/1990</a:t>
            </a:r>
          </a:p>
        </p:txBody>
      </p:sp>
      <p:sp>
        <p:nvSpPr>
          <p:cNvPr id="151557" name="Text Box 5"/>
          <p:cNvSpPr txBox="1">
            <a:spLocks noChangeArrowheads="1"/>
          </p:cNvSpPr>
          <p:nvPr/>
        </p:nvSpPr>
        <p:spPr bwMode="auto">
          <a:xfrm>
            <a:off x="1835150" y="3789363"/>
            <a:ext cx="3960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2400">
                <a:solidFill>
                  <a:schemeClr val="bg1"/>
                </a:solidFill>
                <a:latin typeface="Comic Sans MS" pitchFamily="66" charset="0"/>
              </a:rPr>
              <a:t>d.p.r.  184/2006</a:t>
            </a:r>
          </a:p>
        </p:txBody>
      </p:sp>
      <p:sp>
        <p:nvSpPr>
          <p:cNvPr id="151558" name="Text Box 6"/>
          <p:cNvSpPr txBox="1">
            <a:spLocks noChangeArrowheads="1"/>
          </p:cNvSpPr>
          <p:nvPr/>
        </p:nvSpPr>
        <p:spPr bwMode="auto">
          <a:xfrm>
            <a:off x="1763713" y="4700588"/>
            <a:ext cx="684053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2400" dirty="0">
                <a:solidFill>
                  <a:schemeClr val="bg1"/>
                </a:solidFill>
                <a:latin typeface="Comic Sans MS" pitchFamily="66" charset="0"/>
              </a:rPr>
              <a:t>Regolamenti delle singole </a:t>
            </a:r>
            <a:r>
              <a:rPr lang="it-IT" sz="2400" dirty="0" smtClean="0">
                <a:solidFill>
                  <a:schemeClr val="bg1"/>
                </a:solidFill>
                <a:latin typeface="Comic Sans MS" pitchFamily="66" charset="0"/>
              </a:rPr>
              <a:t>amministrazioni</a:t>
            </a:r>
          </a:p>
          <a:p>
            <a:pPr>
              <a:spcBef>
                <a:spcPct val="50000"/>
              </a:spcBef>
            </a:pPr>
            <a:r>
              <a:rPr lang="it-IT" sz="2400" dirty="0" err="1" smtClean="0">
                <a:solidFill>
                  <a:schemeClr val="bg1"/>
                </a:solidFill>
                <a:latin typeface="Comic Sans MS" pitchFamily="66" charset="0"/>
              </a:rPr>
              <a:t>d.m.</a:t>
            </a:r>
            <a:r>
              <a:rPr lang="it-IT" sz="2400" dirty="0" smtClean="0">
                <a:solidFill>
                  <a:schemeClr val="bg1"/>
                </a:solidFill>
                <a:latin typeface="Comic Sans MS" pitchFamily="66" charset="0"/>
              </a:rPr>
              <a:t> 60/1996</a:t>
            </a:r>
            <a:endParaRPr lang="it-IT" sz="2400" dirty="0">
              <a:solidFill>
                <a:schemeClr val="bg1"/>
              </a:solidFill>
              <a:latin typeface="Comic Sans MS" pitchFamily="66" charset="0"/>
            </a:endParaRPr>
          </a:p>
        </p:txBody>
      </p:sp>
    </p:spTree>
    <p:extLst>
      <p:ext uri="{BB962C8B-B14F-4D97-AF65-F5344CB8AC3E}">
        <p14:creationId xmlns:p14="http://schemas.microsoft.com/office/powerpoint/2010/main" val="4000909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p:txBody>
          <a:bodyPr/>
          <a:lstStyle/>
          <a:p>
            <a:r>
              <a:rPr lang="it-IT" sz="3200">
                <a:latin typeface="Comic Sans MS" pitchFamily="66" charset="0"/>
              </a:rPr>
              <a:t>L’interesse all’accesso</a:t>
            </a:r>
          </a:p>
        </p:txBody>
      </p:sp>
      <p:sp>
        <p:nvSpPr>
          <p:cNvPr id="153603" name="Text Box 3"/>
          <p:cNvSpPr txBox="1">
            <a:spLocks noChangeArrowheads="1"/>
          </p:cNvSpPr>
          <p:nvPr/>
        </p:nvSpPr>
        <p:spPr bwMode="auto">
          <a:xfrm>
            <a:off x="755650" y="1628775"/>
            <a:ext cx="7561263" cy="1616075"/>
          </a:xfrm>
          <a:prstGeom prst="rect">
            <a:avLst/>
          </a:prstGeom>
          <a:solidFill>
            <a:srgbClr val="DDDDDD"/>
          </a:solidFill>
          <a:ln>
            <a:noFill/>
          </a:ln>
          <a:effectLst>
            <a:prstShdw prst="shdw13" dist="53882" dir="13500000">
              <a:schemeClr val="bg2">
                <a:alpha val="50000"/>
              </a:scheme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it-IT" sz="2000">
                <a:latin typeface="Comic Sans MS" pitchFamily="66" charset="0"/>
              </a:rPr>
              <a:t>Sono interessati all’accesso </a:t>
            </a:r>
            <a:r>
              <a:rPr lang="it-IT" altLang="zh-CN" sz="2000">
                <a:latin typeface="Comic Sans MS" pitchFamily="66" charset="0"/>
                <a:ea typeface="宋体" charset="-122"/>
              </a:rPr>
              <a:t> tutti i soggetti privati, compresi quelli portatori di interessi pubblici o diffusi, che abbiano un interesse diretto, concreto e attuale, corrispondente ad una situazione giuridicamente tutelata e collegata al documento al quale è chiesto l'accesso </a:t>
            </a:r>
            <a:endParaRPr lang="it-IT" sz="2000">
              <a:latin typeface="Comic Sans MS" pitchFamily="66" charset="0"/>
            </a:endParaRPr>
          </a:p>
        </p:txBody>
      </p:sp>
      <p:sp>
        <p:nvSpPr>
          <p:cNvPr id="153604" name="Text Box 4"/>
          <p:cNvSpPr txBox="1">
            <a:spLocks noChangeArrowheads="1"/>
          </p:cNvSpPr>
          <p:nvPr/>
        </p:nvSpPr>
        <p:spPr bwMode="auto">
          <a:xfrm>
            <a:off x="2051050" y="3716338"/>
            <a:ext cx="6192838" cy="1006475"/>
          </a:xfrm>
          <a:prstGeom prst="rect">
            <a:avLst/>
          </a:prstGeom>
          <a:solidFill>
            <a:schemeClr val="accent1"/>
          </a:solidFill>
          <a:ln>
            <a:noFill/>
          </a:ln>
          <a:effectLst>
            <a:prstShdw prst="shdw13" dist="53882" dir="13500000">
              <a:schemeClr val="bg2">
                <a:alpha val="50000"/>
              </a:schemeClr>
            </a:prst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it-IT" sz="2000">
                <a:latin typeface="Comic Sans MS" pitchFamily="66" charset="0"/>
              </a:rPr>
              <a:t>Necessità per l’istante di motivare adeguatamente  la richiesta e di circostanziare i documenti collegati alla situazione giuridica da tutelare</a:t>
            </a:r>
          </a:p>
        </p:txBody>
      </p:sp>
      <p:sp>
        <p:nvSpPr>
          <p:cNvPr id="153605" name="Text Box 5"/>
          <p:cNvSpPr txBox="1">
            <a:spLocks noChangeArrowheads="1"/>
          </p:cNvSpPr>
          <p:nvPr/>
        </p:nvSpPr>
        <p:spPr bwMode="auto">
          <a:xfrm>
            <a:off x="898525" y="5157788"/>
            <a:ext cx="7345363"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zh-CN" i="1">
                <a:latin typeface="Comic Sans MS" pitchFamily="66" charset="0"/>
                <a:ea typeface="宋体" charset="-122"/>
              </a:rPr>
              <a:t>Ai sensi della nota ministeriale n. 7657 del 20.12.2005 deve essere  favorito l'esercizio del diritto-dovere del genitore separato o divorziato non affidatario, (articoli 155 e 317 c.c.) di vigilare sull'istruzione ed educazione dei figli e, di conseguenza, l'esercizio del diritto di accedere alla documentazione scolastica degli stessi  </a:t>
            </a:r>
            <a:endParaRPr lang="it-IT" i="1">
              <a:latin typeface="Comic Sans MS" pitchFamily="66" charset="0"/>
            </a:endParaRPr>
          </a:p>
        </p:txBody>
      </p:sp>
    </p:spTree>
    <p:extLst>
      <p:ext uri="{BB962C8B-B14F-4D97-AF65-F5344CB8AC3E}">
        <p14:creationId xmlns:p14="http://schemas.microsoft.com/office/powerpoint/2010/main" val="153657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r>
              <a:rPr lang="it-IT" sz="3200">
                <a:latin typeface="Comic Sans MS" pitchFamily="66" charset="0"/>
              </a:rPr>
              <a:t>Accesso: le modalità di esercizio</a:t>
            </a:r>
          </a:p>
        </p:txBody>
      </p:sp>
      <p:sp>
        <p:nvSpPr>
          <p:cNvPr id="155651" name="Rectangle 3"/>
          <p:cNvSpPr>
            <a:spLocks noGrp="1" noChangeArrowheads="1"/>
          </p:cNvSpPr>
          <p:nvPr>
            <p:ph type="body" idx="1"/>
          </p:nvPr>
        </p:nvSpPr>
        <p:spPr/>
        <p:txBody>
          <a:bodyPr/>
          <a:lstStyle/>
          <a:p>
            <a:r>
              <a:rPr lang="it-IT" altLang="zh-CN" sz="2800">
                <a:latin typeface="Comic Sans MS" pitchFamily="66" charset="0"/>
                <a:ea typeface="宋体" charset="-122"/>
              </a:rPr>
              <a:t>Se sulla base del documento richiesto non risultano esservi dei controinteressati, il diritto di accesso può essere esercitato in </a:t>
            </a:r>
            <a:r>
              <a:rPr lang="it-IT" altLang="zh-CN" sz="2800" b="1">
                <a:latin typeface="Comic Sans MS" pitchFamily="66" charset="0"/>
                <a:ea typeface="宋体" charset="-122"/>
              </a:rPr>
              <a:t>via informale</a:t>
            </a:r>
            <a:r>
              <a:rPr lang="it-IT" altLang="zh-CN" sz="2800">
                <a:latin typeface="Comic Sans MS" pitchFamily="66" charset="0"/>
                <a:ea typeface="宋体" charset="-122"/>
              </a:rPr>
              <a:t> mediante richiesta, anche verbale, rivolta all'amministrazione che ha formato il documento o che lo detiene stabilmente</a:t>
            </a:r>
          </a:p>
          <a:p>
            <a:r>
              <a:rPr lang="it-IT" altLang="zh-CN" sz="2800">
                <a:latin typeface="Comic Sans MS" pitchFamily="66" charset="0"/>
                <a:ea typeface="宋体" charset="-122"/>
              </a:rPr>
              <a:t>Se sulla base del contenuto del documento si riscontra l’esistenza di controinteressati, la richiesta d’accesso deve essere </a:t>
            </a:r>
            <a:r>
              <a:rPr lang="it-IT" altLang="zh-CN" sz="2800" b="1">
                <a:latin typeface="Comic Sans MS" pitchFamily="66" charset="0"/>
                <a:ea typeface="宋体" charset="-122"/>
              </a:rPr>
              <a:t>formale </a:t>
            </a:r>
            <a:r>
              <a:rPr lang="it-IT" altLang="zh-CN" sz="2800">
                <a:latin typeface="Comic Sans MS" pitchFamily="66" charset="0"/>
                <a:ea typeface="宋体" charset="-122"/>
              </a:rPr>
              <a:t>(d.p.r. 184/2006).</a:t>
            </a:r>
            <a:endParaRPr lang="it-IT" sz="2800">
              <a:latin typeface="Comic Sans MS" pitchFamily="66" charset="0"/>
            </a:endParaRPr>
          </a:p>
        </p:txBody>
      </p:sp>
    </p:spTree>
    <p:extLst>
      <p:ext uri="{BB962C8B-B14F-4D97-AF65-F5344CB8AC3E}">
        <p14:creationId xmlns:p14="http://schemas.microsoft.com/office/powerpoint/2010/main" val="4263971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olo 1"/>
          <p:cNvSpPr>
            <a:spLocks noGrp="1"/>
          </p:cNvSpPr>
          <p:nvPr>
            <p:ph type="title"/>
          </p:nvPr>
        </p:nvSpPr>
        <p:spPr/>
        <p:txBody>
          <a:bodyPr/>
          <a:lstStyle/>
          <a:p>
            <a:pPr eaLnBrk="1" hangingPunct="1"/>
            <a:r>
              <a:rPr lang="it-IT" sz="3200" smtClean="0">
                <a:latin typeface="Comic Sans MS" pitchFamily="66" charset="0"/>
              </a:rPr>
              <a:t>Accesso ai documenti degli alunni</a:t>
            </a:r>
          </a:p>
        </p:txBody>
      </p:sp>
      <p:sp>
        <p:nvSpPr>
          <p:cNvPr id="4" name="Segnaposto piè di pagina 3"/>
          <p:cNvSpPr>
            <a:spLocks noGrp="1"/>
          </p:cNvSpPr>
          <p:nvPr>
            <p:ph type="ftr" sz="quarter" idx="11"/>
          </p:nvPr>
        </p:nvSpPr>
        <p:spPr/>
        <p:txBody>
          <a:bodyPr/>
          <a:lstStyle/>
          <a:p>
            <a:pPr>
              <a:defRPr/>
            </a:pPr>
            <a:r>
              <a:rPr lang="it-IT"/>
              <a:t>Anna armone</a:t>
            </a:r>
          </a:p>
        </p:txBody>
      </p:sp>
      <p:sp>
        <p:nvSpPr>
          <p:cNvPr id="5" name="Segnaposto numero diapositiva 4"/>
          <p:cNvSpPr>
            <a:spLocks noGrp="1"/>
          </p:cNvSpPr>
          <p:nvPr>
            <p:ph type="sldNum" sz="quarter" idx="12"/>
          </p:nvPr>
        </p:nvSpPr>
        <p:spPr/>
        <p:txBody>
          <a:bodyPr/>
          <a:lstStyle/>
          <a:p>
            <a:pPr>
              <a:defRPr/>
            </a:pPr>
            <a:fld id="{C751E008-9F72-4415-81FB-A86170AC9DF2}" type="slidenum">
              <a:rPr lang="it-IT"/>
              <a:pPr>
                <a:defRPr/>
              </a:pPr>
              <a:t>29</a:t>
            </a:fld>
            <a:endParaRPr lang="it-IT"/>
          </a:p>
        </p:txBody>
      </p:sp>
      <p:sp>
        <p:nvSpPr>
          <p:cNvPr id="87045" name="CasellaDiTesto 5"/>
          <p:cNvSpPr txBox="1">
            <a:spLocks noChangeArrowheads="1"/>
          </p:cNvSpPr>
          <p:nvPr/>
        </p:nvSpPr>
        <p:spPr bwMode="auto">
          <a:xfrm>
            <a:off x="755650" y="1700213"/>
            <a:ext cx="763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it-IT"/>
              <a:t>Fino  al 2005 l’indirizzo giurisprudenziale sull’accesso agli elaborati degli altri studenti è stato restrittivo </a:t>
            </a:r>
          </a:p>
        </p:txBody>
      </p:sp>
      <p:sp>
        <p:nvSpPr>
          <p:cNvPr id="87046" name="CasellaDiTesto 6"/>
          <p:cNvSpPr txBox="1">
            <a:spLocks noChangeArrowheads="1"/>
          </p:cNvSpPr>
          <p:nvPr/>
        </p:nvSpPr>
        <p:spPr bwMode="auto">
          <a:xfrm>
            <a:off x="868363" y="2595563"/>
            <a:ext cx="76327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it-IT"/>
              <a:t>Nel 2006 il Consiglio di stato rileva come «i genitori non possono considerare e valutare il trattamento riservato al figlio se non in comparazione con quello riservato agli alunni della classe»</a:t>
            </a:r>
          </a:p>
        </p:txBody>
      </p:sp>
      <p:sp>
        <p:nvSpPr>
          <p:cNvPr id="87047" name="CasellaDiTesto 7"/>
          <p:cNvSpPr txBox="1">
            <a:spLocks noChangeArrowheads="1"/>
          </p:cNvSpPr>
          <p:nvPr/>
        </p:nvSpPr>
        <p:spPr bwMode="auto">
          <a:xfrm>
            <a:off x="3851275" y="3819525"/>
            <a:ext cx="45370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it-IT"/>
              <a:t>Cautela a garanzia della riservatezza: oscurare i dati relativi ad alunni diversi dal proprio figlio</a:t>
            </a:r>
          </a:p>
        </p:txBody>
      </p:sp>
      <p:sp>
        <p:nvSpPr>
          <p:cNvPr id="10" name="Freeform 129"/>
          <p:cNvSpPr>
            <a:spLocks noChangeAspect="1"/>
          </p:cNvSpPr>
          <p:nvPr/>
        </p:nvSpPr>
        <p:spPr bwMode="auto">
          <a:xfrm rot="9848130">
            <a:off x="2773363" y="3481388"/>
            <a:ext cx="687387" cy="1693862"/>
          </a:xfrm>
          <a:custGeom>
            <a:avLst/>
            <a:gdLst>
              <a:gd name="T0" fmla="*/ 1971 w 3328"/>
              <a:gd name="T1" fmla="*/ 0 h 2278"/>
              <a:gd name="T2" fmla="*/ 1637 w 3328"/>
              <a:gd name="T3" fmla="*/ 239 h 2278"/>
              <a:gd name="T4" fmla="*/ 2133 w 3328"/>
              <a:gd name="T5" fmla="*/ 290 h 2278"/>
              <a:gd name="T6" fmla="*/ 2656 w 3328"/>
              <a:gd name="T7" fmla="*/ 437 h 2278"/>
              <a:gd name="T8" fmla="*/ 3047 w 3328"/>
              <a:gd name="T9" fmla="*/ 648 h 2278"/>
              <a:gd name="T10" fmla="*/ 3276 w 3328"/>
              <a:gd name="T11" fmla="*/ 915 h 2278"/>
              <a:gd name="T12" fmla="*/ 3328 w 3328"/>
              <a:gd name="T13" fmla="*/ 1108 h 2278"/>
              <a:gd name="T14" fmla="*/ 3275 w 3328"/>
              <a:gd name="T15" fmla="*/ 1415 h 2278"/>
              <a:gd name="T16" fmla="*/ 3087 w 3328"/>
              <a:gd name="T17" fmla="*/ 1681 h 2278"/>
              <a:gd name="T18" fmla="*/ 2587 w 3328"/>
              <a:gd name="T19" fmla="*/ 1987 h 2278"/>
              <a:gd name="T20" fmla="*/ 1689 w 3328"/>
              <a:gd name="T21" fmla="*/ 2278 h 2278"/>
              <a:gd name="T22" fmla="*/ 2377 w 3328"/>
              <a:gd name="T23" fmla="*/ 1987 h 2278"/>
              <a:gd name="T24" fmla="*/ 2831 w 3328"/>
              <a:gd name="T25" fmla="*/ 1652 h 2278"/>
              <a:gd name="T26" fmla="*/ 3008 w 3328"/>
              <a:gd name="T27" fmla="*/ 1386 h 2278"/>
              <a:gd name="T28" fmla="*/ 3054 w 3328"/>
              <a:gd name="T29" fmla="*/ 1119 h 2278"/>
              <a:gd name="T30" fmla="*/ 2983 w 3328"/>
              <a:gd name="T31" fmla="*/ 885 h 2278"/>
              <a:gd name="T32" fmla="*/ 2649 w 3328"/>
              <a:gd name="T33" fmla="*/ 636 h 2278"/>
              <a:gd name="T34" fmla="*/ 2101 w 3328"/>
              <a:gd name="T35" fmla="*/ 454 h 2278"/>
              <a:gd name="T36" fmla="*/ 1343 w 3328"/>
              <a:gd name="T37" fmla="*/ 398 h 2278"/>
              <a:gd name="T38" fmla="*/ 625 w 3328"/>
              <a:gd name="T39" fmla="*/ 494 h 2278"/>
              <a:gd name="T40" fmla="*/ 1298 w 3328"/>
              <a:gd name="T41" fmla="*/ 579 h 2278"/>
              <a:gd name="T42" fmla="*/ 1682 w 3328"/>
              <a:gd name="T43" fmla="*/ 648 h 2278"/>
              <a:gd name="T44" fmla="*/ 2074 w 3328"/>
              <a:gd name="T45" fmla="*/ 772 h 2278"/>
              <a:gd name="T46" fmla="*/ 2355 w 3328"/>
              <a:gd name="T47" fmla="*/ 927 h 2278"/>
              <a:gd name="T48" fmla="*/ 2466 w 3328"/>
              <a:gd name="T49" fmla="*/ 1045 h 2278"/>
              <a:gd name="T50" fmla="*/ 2478 w 3328"/>
              <a:gd name="T51" fmla="*/ 1165 h 2278"/>
              <a:gd name="T52" fmla="*/ 2377 w 3328"/>
              <a:gd name="T53" fmla="*/ 1349 h 2278"/>
              <a:gd name="T54" fmla="*/ 2127 w 3328"/>
              <a:gd name="T55" fmla="*/ 1505 h 2278"/>
              <a:gd name="T56" fmla="*/ 1637 w 3328"/>
              <a:gd name="T57" fmla="*/ 1738 h 2278"/>
              <a:gd name="T58" fmla="*/ 2061 w 3328"/>
              <a:gd name="T59" fmla="*/ 1448 h 2278"/>
              <a:gd name="T60" fmla="*/ 2199 w 3328"/>
              <a:gd name="T61" fmla="*/ 1267 h 2278"/>
              <a:gd name="T62" fmla="*/ 2212 w 3328"/>
              <a:gd name="T63" fmla="*/ 1101 h 2278"/>
              <a:gd name="T64" fmla="*/ 2061 w 3328"/>
              <a:gd name="T65" fmla="*/ 955 h 2278"/>
              <a:gd name="T66" fmla="*/ 1742 w 3328"/>
              <a:gd name="T67" fmla="*/ 864 h 2278"/>
              <a:gd name="T68" fmla="*/ 1220 w 3328"/>
              <a:gd name="T69" fmla="*/ 795 h 2278"/>
              <a:gd name="T70" fmla="*/ 888 w 3328"/>
              <a:gd name="T71" fmla="*/ 1192 h 2278"/>
              <a:gd name="T72" fmla="*/ 632 w 3328"/>
              <a:gd name="T73" fmla="*/ 897 h 2278"/>
              <a:gd name="T74" fmla="*/ 377 w 3328"/>
              <a:gd name="T75" fmla="*/ 670 h 2278"/>
              <a:gd name="T76" fmla="*/ 0 w 3328"/>
              <a:gd name="T77" fmla="*/ 472 h 2278"/>
              <a:gd name="T78" fmla="*/ 703 w 3328"/>
              <a:gd name="T79" fmla="*/ 278 h 2278"/>
              <a:gd name="T80" fmla="*/ 1304 w 3328"/>
              <a:gd name="T81" fmla="*/ 136 h 2278"/>
              <a:gd name="T82" fmla="*/ 1971 w 3328"/>
              <a:gd name="T83" fmla="*/ 0 h 2278"/>
              <a:gd name="T84" fmla="*/ 1971 w 3328"/>
              <a:gd name="T85" fmla="*/ 0 h 2278"/>
              <a:gd name="T86" fmla="*/ 1971 w 3328"/>
              <a:gd name="T87" fmla="*/ 0 h 2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28" h="2278">
                <a:moveTo>
                  <a:pt x="1971" y="0"/>
                </a:moveTo>
                <a:lnTo>
                  <a:pt x="1637" y="239"/>
                </a:lnTo>
                <a:lnTo>
                  <a:pt x="2133" y="290"/>
                </a:lnTo>
                <a:lnTo>
                  <a:pt x="2656" y="437"/>
                </a:lnTo>
                <a:lnTo>
                  <a:pt x="3047" y="648"/>
                </a:lnTo>
                <a:lnTo>
                  <a:pt x="3276" y="915"/>
                </a:lnTo>
                <a:lnTo>
                  <a:pt x="3328" y="1108"/>
                </a:lnTo>
                <a:lnTo>
                  <a:pt x="3275" y="1415"/>
                </a:lnTo>
                <a:lnTo>
                  <a:pt x="3087" y="1681"/>
                </a:lnTo>
                <a:lnTo>
                  <a:pt x="2587" y="1987"/>
                </a:lnTo>
                <a:lnTo>
                  <a:pt x="1689" y="2278"/>
                </a:lnTo>
                <a:lnTo>
                  <a:pt x="2377" y="1987"/>
                </a:lnTo>
                <a:lnTo>
                  <a:pt x="2831" y="1652"/>
                </a:lnTo>
                <a:lnTo>
                  <a:pt x="3008" y="1386"/>
                </a:lnTo>
                <a:lnTo>
                  <a:pt x="3054" y="1119"/>
                </a:lnTo>
                <a:lnTo>
                  <a:pt x="2983" y="885"/>
                </a:lnTo>
                <a:lnTo>
                  <a:pt x="2649" y="636"/>
                </a:lnTo>
                <a:lnTo>
                  <a:pt x="2101" y="454"/>
                </a:lnTo>
                <a:lnTo>
                  <a:pt x="1343" y="398"/>
                </a:lnTo>
                <a:lnTo>
                  <a:pt x="625" y="494"/>
                </a:lnTo>
                <a:lnTo>
                  <a:pt x="1298" y="579"/>
                </a:lnTo>
                <a:lnTo>
                  <a:pt x="1682" y="648"/>
                </a:lnTo>
                <a:lnTo>
                  <a:pt x="2074" y="772"/>
                </a:lnTo>
                <a:lnTo>
                  <a:pt x="2355" y="927"/>
                </a:lnTo>
                <a:lnTo>
                  <a:pt x="2466" y="1045"/>
                </a:lnTo>
                <a:lnTo>
                  <a:pt x="2478" y="1165"/>
                </a:lnTo>
                <a:lnTo>
                  <a:pt x="2377" y="1349"/>
                </a:lnTo>
                <a:lnTo>
                  <a:pt x="2127" y="1505"/>
                </a:lnTo>
                <a:lnTo>
                  <a:pt x="1637" y="1738"/>
                </a:lnTo>
                <a:lnTo>
                  <a:pt x="2061" y="1448"/>
                </a:lnTo>
                <a:lnTo>
                  <a:pt x="2199" y="1267"/>
                </a:lnTo>
                <a:lnTo>
                  <a:pt x="2212" y="1101"/>
                </a:lnTo>
                <a:lnTo>
                  <a:pt x="2061" y="955"/>
                </a:lnTo>
                <a:lnTo>
                  <a:pt x="1742" y="864"/>
                </a:lnTo>
                <a:lnTo>
                  <a:pt x="1220" y="795"/>
                </a:lnTo>
                <a:lnTo>
                  <a:pt x="888" y="1192"/>
                </a:lnTo>
                <a:lnTo>
                  <a:pt x="632" y="897"/>
                </a:lnTo>
                <a:lnTo>
                  <a:pt x="377" y="670"/>
                </a:lnTo>
                <a:lnTo>
                  <a:pt x="0" y="472"/>
                </a:lnTo>
                <a:lnTo>
                  <a:pt x="703" y="278"/>
                </a:lnTo>
                <a:lnTo>
                  <a:pt x="1304" y="136"/>
                </a:lnTo>
                <a:lnTo>
                  <a:pt x="1971" y="0"/>
                </a:lnTo>
                <a:lnTo>
                  <a:pt x="1971" y="0"/>
                </a:lnTo>
                <a:lnTo>
                  <a:pt x="1971" y="0"/>
                </a:lnTo>
                <a:close/>
              </a:path>
            </a:pathLst>
          </a:custGeom>
          <a:solidFill>
            <a:srgbClr val="FF3300"/>
          </a:solidFill>
          <a:ln>
            <a:noFill/>
          </a:ln>
          <a:effectLst>
            <a:outerShdw dist="107763" dir="2700000" algn="ctr" rotWithShape="0">
              <a:srgbClr val="000000"/>
            </a:outerShdw>
          </a:effectLst>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it-IT" sz="1800" kern="0">
              <a:solidFill>
                <a:sysClr val="windowText" lastClr="000000"/>
              </a:solidFill>
              <a:latin typeface="Arial" charset="0"/>
            </a:endParaRPr>
          </a:p>
        </p:txBody>
      </p:sp>
      <p:sp>
        <p:nvSpPr>
          <p:cNvPr id="87049" name="CasellaDiTesto 10"/>
          <p:cNvSpPr txBox="1">
            <a:spLocks noChangeArrowheads="1"/>
          </p:cNvSpPr>
          <p:nvPr/>
        </p:nvSpPr>
        <p:spPr bwMode="auto">
          <a:xfrm>
            <a:off x="939800" y="5013325"/>
            <a:ext cx="74882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it-IT"/>
              <a:t>Tendenza confermata dalla Commissione per l’accesso che ribadisce la prevalenza del diritto di accesso sul diritto alla riservatezza nel caso in cui l’istante debba provvedere alla cura in giudizio di un proprio interesse</a:t>
            </a:r>
          </a:p>
        </p:txBody>
      </p:sp>
    </p:spTree>
    <p:extLst>
      <p:ext uri="{BB962C8B-B14F-4D97-AF65-F5344CB8AC3E}">
        <p14:creationId xmlns:p14="http://schemas.microsoft.com/office/powerpoint/2010/main" val="1523568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ou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Legge 69/2009</a:t>
            </a:r>
            <a:endParaRPr lang="it-IT" dirty="0"/>
          </a:p>
        </p:txBody>
      </p:sp>
      <p:sp>
        <p:nvSpPr>
          <p:cNvPr id="3" name="Segnaposto contenuto 2"/>
          <p:cNvSpPr>
            <a:spLocks noGrp="1"/>
          </p:cNvSpPr>
          <p:nvPr>
            <p:ph idx="1"/>
          </p:nvPr>
        </p:nvSpPr>
        <p:spPr/>
        <p:txBody>
          <a:bodyPr/>
          <a:lstStyle/>
          <a:p>
            <a:r>
              <a:rPr lang="it-IT" sz="1800" b="1" dirty="0"/>
              <a:t>Art. 32.</a:t>
            </a:r>
            <a:endParaRPr lang="it-IT" sz="1800" dirty="0"/>
          </a:p>
          <a:p>
            <a:r>
              <a:rPr lang="it-IT" sz="1800" i="1" dirty="0"/>
              <a:t>(Eliminazione degli sprechi relativi al mantenimento di documenti in forma cartacea)</a:t>
            </a:r>
            <a:endParaRPr lang="it-IT" sz="1800" dirty="0"/>
          </a:p>
          <a:p>
            <a:r>
              <a:rPr lang="it-IT" sz="1800" dirty="0"/>
              <a:t>1. A far data dal 1º gennaio 2010, gli obblighi di pubblicazione di atti e provvedimenti amministrativi aventi effetto di pubblicità legale si intendono assolti con la pubblicazione nei propri siti informatici da parte delle amministrazioni e degli enti pubblici obbligati</a:t>
            </a:r>
            <a:r>
              <a:rPr lang="it-IT" sz="1800" dirty="0" smtClean="0"/>
              <a:t>.</a:t>
            </a:r>
          </a:p>
          <a:p>
            <a:r>
              <a:rPr lang="it-IT" sz="1800" dirty="0" smtClean="0"/>
              <a:t>…….</a:t>
            </a:r>
            <a:endParaRPr lang="it-IT" sz="1800" dirty="0"/>
          </a:p>
          <a:p>
            <a:r>
              <a:rPr lang="it-IT" sz="1800" dirty="0" smtClean="0"/>
              <a:t>3</a:t>
            </a:r>
            <a:r>
              <a:rPr lang="it-IT" sz="1800" dirty="0"/>
              <a:t>. Gli adempimenti di cui ai commi 1 e 2 possono essere attuati mediante utilizzo di siti informatici di altre amministrazioni ed enti pubblici obbligati, ovvero di loro associazioni</a:t>
            </a:r>
            <a:r>
              <a:rPr lang="it-IT" sz="1800" dirty="0" smtClean="0"/>
              <a:t>.</a:t>
            </a:r>
          </a:p>
          <a:p>
            <a:r>
              <a:rPr lang="it-IT" sz="1800" dirty="0" smtClean="0"/>
              <a:t>………….</a:t>
            </a:r>
            <a:r>
              <a:rPr lang="it-IT" sz="1800" dirty="0"/>
              <a:t/>
            </a:r>
            <a:br>
              <a:rPr lang="it-IT" sz="1800" dirty="0"/>
            </a:br>
            <a:r>
              <a:rPr lang="it-IT" sz="1800" dirty="0" smtClean="0"/>
              <a:t>5</a:t>
            </a:r>
            <a:r>
              <a:rPr lang="it-IT" sz="1800" dirty="0"/>
              <a:t>. A decorrere dal 1º gennaio 2010 e, nei casi di cui al comma 2, dal 1º gennaio 2013, le pubblicazioni effettuate in forma cartacea non hanno effetto di pubblicità legale, ferma restando la possibilità per le amministrazioni e gli enti pubblici, in via integrativa, di effettuare la pubblicità sui quotidiani a scopo di maggiore diffusione, nei limiti degli ordinari stanziamenti di bilancio.</a:t>
            </a:r>
            <a:br>
              <a:rPr lang="it-IT" sz="1800" dirty="0"/>
            </a:br>
            <a:endParaRPr lang="it-IT" sz="1800" dirty="0"/>
          </a:p>
          <a:p>
            <a:endParaRPr lang="it-IT" sz="1800" dirty="0"/>
          </a:p>
        </p:txBody>
      </p:sp>
    </p:spTree>
    <p:extLst>
      <p:ext uri="{BB962C8B-B14F-4D97-AF65-F5344CB8AC3E}">
        <p14:creationId xmlns:p14="http://schemas.microsoft.com/office/powerpoint/2010/main" val="26897567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p:cNvSpPr>
            <a:spLocks noGrp="1"/>
          </p:cNvSpPr>
          <p:nvPr>
            <p:ph type="ftr" sz="quarter" idx="11"/>
          </p:nvPr>
        </p:nvSpPr>
        <p:spPr/>
        <p:txBody>
          <a:bodyPr/>
          <a:lstStyle/>
          <a:p>
            <a:pPr>
              <a:defRPr/>
            </a:pPr>
            <a:r>
              <a:rPr lang="it-IT"/>
              <a:t>Anna armone</a:t>
            </a:r>
          </a:p>
        </p:txBody>
      </p:sp>
      <p:sp>
        <p:nvSpPr>
          <p:cNvPr id="5" name="Segnaposto numero diapositiva 4"/>
          <p:cNvSpPr>
            <a:spLocks noGrp="1"/>
          </p:cNvSpPr>
          <p:nvPr>
            <p:ph type="sldNum" sz="quarter" idx="12"/>
          </p:nvPr>
        </p:nvSpPr>
        <p:spPr/>
        <p:txBody>
          <a:bodyPr/>
          <a:lstStyle/>
          <a:p>
            <a:pPr>
              <a:defRPr/>
            </a:pPr>
            <a:fld id="{1A50B35D-E890-4FDC-AB00-C330E225636E}" type="slidenum">
              <a:rPr lang="it-IT"/>
              <a:pPr>
                <a:defRPr/>
              </a:pPr>
              <a:t>30</a:t>
            </a:fld>
            <a:endParaRPr lang="it-IT"/>
          </a:p>
        </p:txBody>
      </p:sp>
      <p:sp>
        <p:nvSpPr>
          <p:cNvPr id="88068" name="Titolo 1"/>
          <p:cNvSpPr>
            <a:spLocks noGrp="1"/>
          </p:cNvSpPr>
          <p:nvPr>
            <p:ph type="title"/>
          </p:nvPr>
        </p:nvSpPr>
        <p:spPr/>
        <p:txBody>
          <a:bodyPr/>
          <a:lstStyle/>
          <a:p>
            <a:pPr eaLnBrk="1" hangingPunct="1"/>
            <a:r>
              <a:rPr lang="it-IT" sz="3200" smtClean="0">
                <a:latin typeface="Comic Sans MS" pitchFamily="66" charset="0"/>
              </a:rPr>
              <a:t>Accesso ai documenti degli alunni</a:t>
            </a:r>
          </a:p>
        </p:txBody>
      </p:sp>
      <p:sp>
        <p:nvSpPr>
          <p:cNvPr id="88069" name="CasellaDiTesto 6"/>
          <p:cNvSpPr txBox="1">
            <a:spLocks noChangeArrowheads="1"/>
          </p:cNvSpPr>
          <p:nvPr/>
        </p:nvSpPr>
        <p:spPr bwMode="auto">
          <a:xfrm>
            <a:off x="827088" y="1628775"/>
            <a:ext cx="7345362"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marL="742950" indent="-285750"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eaLnBrk="1" hangingPunct="1"/>
            <a:r>
              <a:rPr lang="it-IT"/>
              <a:t>Si inverte la tendenza.</a:t>
            </a:r>
          </a:p>
          <a:p>
            <a:pPr eaLnBrk="1" hangingPunct="1"/>
            <a:r>
              <a:rPr lang="it-IT"/>
              <a:t>Da ultima la sentenza TAR Emilia Romagna 20 gennaio 2011 n. 37, prevede che </a:t>
            </a:r>
            <a:r>
              <a:rPr lang="it-IT">
                <a:latin typeface="Trebuchet MS, Arial, Helvetica"/>
              </a:rPr>
              <a:t>non sono ammissibili istanze di accesso preordinate ad un controllo generalizzato dell'operato delle pubbliche amministrazioni".Nel caso concreto, la richiesta di accesso agli elaborati di tutti i compagni di classe, rimandati nelle stesse materie della figlia, appare proprio un inammissibile controllo generalizzato, solo che si consideri che la funzione docente non è diretta alla scelta dei più meritevoli secondo una graduatoria di valore, bensì alla formazione dei ragazzi e alla verifica dei risultati da ognuno di essi conseguiti. Non si tratta pertanto di una procedura comparativa, nella quale potrebbe ipotizzarsi una disparità di trattamento ed è, pertanto, insussistente un interesse giuridicamente rilevante a conoscere gli elaborati altrui</a:t>
            </a:r>
            <a:endParaRPr lang="it-IT"/>
          </a:p>
        </p:txBody>
      </p:sp>
    </p:spTree>
    <p:extLst>
      <p:ext uri="{BB962C8B-B14F-4D97-AF65-F5344CB8AC3E}">
        <p14:creationId xmlns:p14="http://schemas.microsoft.com/office/powerpoint/2010/main" val="3543298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b="1" dirty="0" smtClean="0"/>
              <a:t>Definiamo……….(</a:t>
            </a:r>
            <a:r>
              <a:rPr lang="it-IT" sz="3200" b="1" dirty="0"/>
              <a:t>Deliberazione del Garante 2 marzo 2011, n. </a:t>
            </a:r>
            <a:r>
              <a:rPr lang="it-IT" sz="3200" b="1" dirty="0" smtClean="0"/>
              <a:t>88)</a:t>
            </a:r>
            <a:endParaRPr lang="it-IT" sz="3200" b="1" dirty="0"/>
          </a:p>
        </p:txBody>
      </p:sp>
      <p:sp>
        <p:nvSpPr>
          <p:cNvPr id="3" name="Segnaposto contenuto 2"/>
          <p:cNvSpPr>
            <a:spLocks noGrp="1"/>
          </p:cNvSpPr>
          <p:nvPr>
            <p:ph idx="1"/>
          </p:nvPr>
        </p:nvSpPr>
        <p:spPr/>
        <p:txBody>
          <a:bodyPr/>
          <a:lstStyle/>
          <a:p>
            <a:r>
              <a:rPr lang="it-IT" dirty="0" smtClean="0"/>
              <a:t>TRASPARENZA</a:t>
            </a:r>
          </a:p>
          <a:p>
            <a:r>
              <a:rPr lang="it-IT" dirty="0" smtClean="0"/>
              <a:t>PUBBLICITA’</a:t>
            </a:r>
          </a:p>
          <a:p>
            <a:r>
              <a:rPr lang="it-IT" dirty="0" smtClean="0"/>
              <a:t>CONSULTABILITA’</a:t>
            </a:r>
          </a:p>
          <a:p>
            <a:pPr marL="0" indent="0">
              <a:buNone/>
            </a:pPr>
            <a:endParaRPr lang="it-IT" dirty="0"/>
          </a:p>
          <a:p>
            <a:pPr marL="0" indent="0">
              <a:buNone/>
            </a:pPr>
            <a:r>
              <a:rPr lang="it-IT" dirty="0" smtClean="0"/>
              <a:t>		di atti e documenti sui siti istituzionali………..</a:t>
            </a:r>
            <a:endParaRPr lang="it-IT" dirty="0"/>
          </a:p>
        </p:txBody>
      </p:sp>
    </p:spTree>
    <p:extLst>
      <p:ext uri="{BB962C8B-B14F-4D97-AF65-F5344CB8AC3E}">
        <p14:creationId xmlns:p14="http://schemas.microsoft.com/office/powerpoint/2010/main" val="3546160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TRASPARENZA</a:t>
            </a:r>
            <a:endParaRPr lang="it-IT" dirty="0"/>
          </a:p>
        </p:txBody>
      </p:sp>
      <p:sp>
        <p:nvSpPr>
          <p:cNvPr id="3" name="Segnaposto contenuto 2"/>
          <p:cNvSpPr>
            <a:spLocks noGrp="1"/>
          </p:cNvSpPr>
          <p:nvPr>
            <p:ph idx="1"/>
          </p:nvPr>
        </p:nvSpPr>
        <p:spPr/>
        <p:txBody>
          <a:bodyPr/>
          <a:lstStyle/>
          <a:p>
            <a:r>
              <a:rPr lang="it-IT" sz="2400" dirty="0" smtClean="0"/>
              <a:t>La disponibilità sui siti  istituzionali di atti e documenti amministrativi, contenenti dati personali, per finalità di trasparenza è finalizzata a garantire una conoscenza generalizzata  delle informazioni concernenti aspetti dell’organizzazione dell’amministrazione al fine di garantire un ampio controllo sulle capacità delle Amministrazioni di raggiungere gli obiettivi, nonché sulle modalità adottate per la valutazione del lavoro dei dipendenti pubblici</a:t>
            </a:r>
            <a:endParaRPr lang="it-IT" sz="2400" dirty="0"/>
          </a:p>
        </p:txBody>
      </p:sp>
    </p:spTree>
    <p:extLst>
      <p:ext uri="{BB962C8B-B14F-4D97-AF65-F5344CB8AC3E}">
        <p14:creationId xmlns:p14="http://schemas.microsoft.com/office/powerpoint/2010/main" val="340574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PUBBLICITA’</a:t>
            </a:r>
            <a:endParaRPr lang="it-IT" dirty="0"/>
          </a:p>
        </p:txBody>
      </p:sp>
      <p:sp>
        <p:nvSpPr>
          <p:cNvPr id="3" name="Segnaposto contenuto 2"/>
          <p:cNvSpPr>
            <a:spLocks noGrp="1"/>
          </p:cNvSpPr>
          <p:nvPr>
            <p:ph idx="1"/>
          </p:nvPr>
        </p:nvSpPr>
        <p:spPr/>
        <p:txBody>
          <a:bodyPr/>
          <a:lstStyle/>
          <a:p>
            <a:r>
              <a:rPr lang="it-IT" dirty="0" smtClean="0"/>
              <a:t>La disponibilità on line per finalità di pubblicità è finalizzata a far conoscere l’azione amministrativa in relazione al rispetto dei principi di legittimità, correttezza, nonché a garantire che gli atti amministrativi producano effetti legali al fine di favorire eventuali comportamenti conseguenti da parte degli interessati</a:t>
            </a:r>
            <a:endParaRPr lang="it-IT" dirty="0"/>
          </a:p>
        </p:txBody>
      </p:sp>
    </p:spTree>
    <p:extLst>
      <p:ext uri="{BB962C8B-B14F-4D97-AF65-F5344CB8AC3E}">
        <p14:creationId xmlns:p14="http://schemas.microsoft.com/office/powerpoint/2010/main" val="1810575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CONSULTABILITA’</a:t>
            </a:r>
            <a:endParaRPr lang="it-IT" dirty="0"/>
          </a:p>
        </p:txBody>
      </p:sp>
      <p:sp>
        <p:nvSpPr>
          <p:cNvPr id="3" name="Segnaposto contenuto 2"/>
          <p:cNvSpPr>
            <a:spLocks noGrp="1"/>
          </p:cNvSpPr>
          <p:nvPr>
            <p:ph idx="1"/>
          </p:nvPr>
        </p:nvSpPr>
        <p:spPr/>
        <p:txBody>
          <a:bodyPr/>
          <a:lstStyle/>
          <a:p>
            <a:r>
              <a:rPr lang="it-IT" dirty="0" smtClean="0"/>
              <a:t>La disponibilità sui siti istituzionali delle amministrazioni di atti e documenti amministrativi per finalità di </a:t>
            </a:r>
            <a:r>
              <a:rPr lang="it-IT" dirty="0" err="1" smtClean="0"/>
              <a:t>consultabilità</a:t>
            </a:r>
            <a:r>
              <a:rPr lang="it-IT" dirty="0" smtClean="0"/>
              <a:t> è volta a consentire la messa a disposizione degli stessi solo a soggetti determinati – anche per categorie – al fine di garantire in maniera agevolata la partecipazione alle attività e ai procedimenti amministrativi</a:t>
            </a:r>
            <a:endParaRPr lang="it-IT" dirty="0"/>
          </a:p>
        </p:txBody>
      </p:sp>
    </p:spTree>
    <p:extLst>
      <p:ext uri="{BB962C8B-B14F-4D97-AF65-F5344CB8AC3E}">
        <p14:creationId xmlns:p14="http://schemas.microsoft.com/office/powerpoint/2010/main" val="3442604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differenze</a:t>
            </a:r>
            <a:endParaRPr lang="it-IT" dirty="0"/>
          </a:p>
        </p:txBody>
      </p:sp>
      <p:sp>
        <p:nvSpPr>
          <p:cNvPr id="3" name="Segnaposto contenuto 2"/>
          <p:cNvSpPr>
            <a:spLocks noGrp="1"/>
          </p:cNvSpPr>
          <p:nvPr>
            <p:ph idx="1"/>
          </p:nvPr>
        </p:nvSpPr>
        <p:spPr/>
        <p:txBody>
          <a:bodyPr/>
          <a:lstStyle/>
          <a:p>
            <a:r>
              <a:rPr lang="it-IT" dirty="0"/>
              <a:t>Dalle definizioni emerge come trasparenza e pubblicità siano forme di “disponibilità” erga </a:t>
            </a:r>
            <a:r>
              <a:rPr lang="it-IT" dirty="0" err="1"/>
              <a:t>omnes</a:t>
            </a:r>
            <a:r>
              <a:rPr lang="it-IT" dirty="0"/>
              <a:t> e quindi nei confronti di un soggetto indeterminato e generalizzato, mentre la </a:t>
            </a:r>
            <a:r>
              <a:rPr lang="it-IT" dirty="0" err="1" smtClean="0"/>
              <a:t>consultabilità</a:t>
            </a:r>
            <a:r>
              <a:rPr lang="it-IT" dirty="0" smtClean="0"/>
              <a:t> risulta essere </a:t>
            </a:r>
            <a:r>
              <a:rPr lang="it-IT" dirty="0"/>
              <a:t>una forma di “disponibilità” erga </a:t>
            </a:r>
            <a:r>
              <a:rPr lang="it-IT" dirty="0" err="1"/>
              <a:t>partes</a:t>
            </a:r>
            <a:r>
              <a:rPr lang="it-IT" dirty="0"/>
              <a:t>, presumendo quindi un rapporto tra soggetti determinati.</a:t>
            </a:r>
          </a:p>
        </p:txBody>
      </p:sp>
    </p:spTree>
    <p:extLst>
      <p:ext uri="{BB962C8B-B14F-4D97-AF65-F5344CB8AC3E}">
        <p14:creationId xmlns:p14="http://schemas.microsoft.com/office/powerpoint/2010/main" val="1968155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normativa</a:t>
            </a:r>
            <a:endParaRPr lang="it-IT" dirty="0"/>
          </a:p>
        </p:txBody>
      </p:sp>
      <p:sp>
        <p:nvSpPr>
          <p:cNvPr id="3" name="Segnaposto contenuto 2"/>
          <p:cNvSpPr>
            <a:spLocks noGrp="1"/>
          </p:cNvSpPr>
          <p:nvPr>
            <p:ph idx="1"/>
          </p:nvPr>
        </p:nvSpPr>
        <p:spPr>
          <a:xfrm>
            <a:off x="457200" y="1600200"/>
            <a:ext cx="3754760" cy="3628999"/>
          </a:xfrm>
          <a:solidFill>
            <a:schemeClr val="bg2"/>
          </a:solidFill>
        </p:spPr>
        <p:txBody>
          <a:bodyPr/>
          <a:lstStyle/>
          <a:p>
            <a:r>
              <a:rPr lang="it-IT" dirty="0" smtClean="0"/>
              <a:t>Legge n. 241/1990</a:t>
            </a:r>
          </a:p>
          <a:p>
            <a:r>
              <a:rPr lang="it-IT" dirty="0" smtClean="0"/>
              <a:t>D.lgs. N. 82/2005</a:t>
            </a:r>
          </a:p>
          <a:p>
            <a:r>
              <a:rPr lang="it-IT" dirty="0" smtClean="0"/>
              <a:t>Legge n. 69/2009</a:t>
            </a:r>
          </a:p>
          <a:p>
            <a:r>
              <a:rPr lang="it-IT" dirty="0" smtClean="0"/>
              <a:t>D.lgs. N. 150/2009</a:t>
            </a:r>
          </a:p>
          <a:p>
            <a:r>
              <a:rPr lang="it-IT" dirty="0" smtClean="0"/>
              <a:t>Legge 190/2012</a:t>
            </a:r>
          </a:p>
          <a:p>
            <a:r>
              <a:rPr lang="it-IT" dirty="0" smtClean="0"/>
              <a:t>D.lgs. N. 33/2013</a:t>
            </a:r>
          </a:p>
          <a:p>
            <a:endParaRPr lang="it-IT" dirty="0"/>
          </a:p>
        </p:txBody>
      </p:sp>
    </p:spTree>
    <p:extLst>
      <p:ext uri="{BB962C8B-B14F-4D97-AF65-F5344CB8AC3E}">
        <p14:creationId xmlns:p14="http://schemas.microsoft.com/office/powerpoint/2010/main" val="41305721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80920" cy="836712"/>
          </a:xfrm>
        </p:spPr>
        <p:txBody>
          <a:bodyPr/>
          <a:lstStyle/>
          <a:p>
            <a:r>
              <a:rPr lang="it-IT" dirty="0" smtClean="0"/>
              <a:t>La normativa</a:t>
            </a:r>
            <a:endParaRPr lang="it-IT" dirty="0"/>
          </a:p>
        </p:txBody>
      </p:sp>
      <p:graphicFrame>
        <p:nvGraphicFramePr>
          <p:cNvPr id="4" name="Diagramma 3"/>
          <p:cNvGraphicFramePr/>
          <p:nvPr>
            <p:extLst>
              <p:ext uri="{D42A27DB-BD31-4B8C-83A1-F6EECF244321}">
                <p14:modId xmlns:p14="http://schemas.microsoft.com/office/powerpoint/2010/main" val="3653033080"/>
              </p:ext>
            </p:extLst>
          </p:nvPr>
        </p:nvGraphicFramePr>
        <p:xfrm>
          <a:off x="683568" y="764704"/>
          <a:ext cx="7656512"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asellaDiTesto 5"/>
          <p:cNvSpPr txBox="1"/>
          <p:nvPr/>
        </p:nvSpPr>
        <p:spPr>
          <a:xfrm>
            <a:off x="3707904" y="3356992"/>
            <a:ext cx="1656184" cy="830997"/>
          </a:xfrm>
          <a:prstGeom prst="rect">
            <a:avLst/>
          </a:prstGeom>
          <a:noFill/>
        </p:spPr>
        <p:txBody>
          <a:bodyPr wrap="square" rtlCol="0">
            <a:spAutoFit/>
          </a:bodyPr>
          <a:lstStyle/>
          <a:p>
            <a:pPr algn="ctr"/>
            <a:r>
              <a:rPr lang="it-IT" sz="2400" dirty="0" smtClean="0"/>
              <a:t>d.lgs. 33/2013</a:t>
            </a:r>
            <a:endParaRPr lang="it-IT" sz="2400" dirty="0"/>
          </a:p>
        </p:txBody>
      </p:sp>
    </p:spTree>
    <p:extLst>
      <p:ext uri="{BB962C8B-B14F-4D97-AF65-F5344CB8AC3E}">
        <p14:creationId xmlns:p14="http://schemas.microsoft.com/office/powerpoint/2010/main" val="38742617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legge 190/2012</a:t>
            </a:r>
            <a:endParaRPr lang="it-IT" dirty="0"/>
          </a:p>
        </p:txBody>
      </p:sp>
      <p:sp>
        <p:nvSpPr>
          <p:cNvPr id="3" name="Segnaposto contenuto 2"/>
          <p:cNvSpPr>
            <a:spLocks noGrp="1"/>
          </p:cNvSpPr>
          <p:nvPr>
            <p:ph idx="1"/>
          </p:nvPr>
        </p:nvSpPr>
        <p:spPr/>
        <p:txBody>
          <a:bodyPr/>
          <a:lstStyle/>
          <a:p>
            <a:r>
              <a:rPr lang="it-IT" dirty="0" smtClean="0"/>
              <a:t>Cosa non interessa direttamente la scuola</a:t>
            </a:r>
            <a:endParaRPr lang="it-IT" dirty="0"/>
          </a:p>
        </p:txBody>
      </p:sp>
    </p:spTree>
    <p:extLst>
      <p:ext uri="{BB962C8B-B14F-4D97-AF65-F5344CB8AC3E}">
        <p14:creationId xmlns:p14="http://schemas.microsoft.com/office/powerpoint/2010/main" val="27290593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smtClean="0"/>
              <a:t>Legge 190</a:t>
            </a:r>
            <a:endParaRPr lang="it-IT" sz="3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76" y="1412776"/>
            <a:ext cx="7565272" cy="3789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umetto 1 6"/>
          <p:cNvSpPr/>
          <p:nvPr/>
        </p:nvSpPr>
        <p:spPr>
          <a:xfrm>
            <a:off x="6084168" y="5517232"/>
            <a:ext cx="2160240" cy="936104"/>
          </a:xfrm>
          <a:prstGeom prst="wedgeRectCallout">
            <a:avLst>
              <a:gd name="adj1" fmla="val -220718"/>
              <a:gd name="adj2" fmla="val -325512"/>
            </a:avLst>
          </a:prstGeom>
          <a:solidFill>
            <a:srgbClr val="4F81BD">
              <a:alpha val="1411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solidFill>
                  <a:schemeClr val="tx1">
                    <a:lumMod val="65000"/>
                    <a:lumOff val="35000"/>
                  </a:schemeClr>
                </a:solidFill>
              </a:rPr>
              <a:t>ART. 35 D.LGS 33/2013</a:t>
            </a:r>
          </a:p>
        </p:txBody>
      </p:sp>
    </p:spTree>
    <p:extLst>
      <p:ext uri="{BB962C8B-B14F-4D97-AF65-F5344CB8AC3E}">
        <p14:creationId xmlns:p14="http://schemas.microsoft.com/office/powerpoint/2010/main" val="2064029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d.lgs. N. 82/2005 art. 32</a:t>
            </a:r>
            <a:endParaRPr lang="it-IT" dirty="0"/>
          </a:p>
        </p:txBody>
      </p:sp>
      <p:sp>
        <p:nvSpPr>
          <p:cNvPr id="3" name="Segnaposto contenuto 2"/>
          <p:cNvSpPr>
            <a:spLocks noGrp="1"/>
          </p:cNvSpPr>
          <p:nvPr>
            <p:ph idx="1"/>
          </p:nvPr>
        </p:nvSpPr>
        <p:spPr>
          <a:xfrm>
            <a:off x="323528" y="1340768"/>
            <a:ext cx="4690864" cy="3960440"/>
          </a:xfrm>
          <a:solidFill>
            <a:schemeClr val="accent3">
              <a:lumMod val="20000"/>
              <a:lumOff val="80000"/>
            </a:schemeClr>
          </a:solidFill>
        </p:spPr>
        <p:txBody>
          <a:bodyPr/>
          <a:lstStyle/>
          <a:p>
            <a:r>
              <a:rPr lang="it-IT" sz="2000" dirty="0"/>
              <a:t>4. Le pubbliche amministrazioni garantiscono che le informazioni contenute sui siti siano accessibili, </a:t>
            </a:r>
            <a:r>
              <a:rPr lang="it-IT" sz="2000" dirty="0" smtClean="0"/>
              <a:t>conformi </a:t>
            </a:r>
            <a:r>
              <a:rPr lang="it-IT" sz="2000" dirty="0"/>
              <a:t>e corrispondenti alle informazioni contenute nei provvedimenti amministrativi originali dei quali si fornisce comunicazione tramite il sito.</a:t>
            </a:r>
          </a:p>
          <a:p>
            <a:r>
              <a:rPr lang="it-IT" sz="2000" dirty="0"/>
              <a:t>4-bis. La pubblicazione telematica produce effetti di pubblicità legale nei casi e nei modi espressamente previsti dall'ordinamento </a:t>
            </a:r>
          </a:p>
          <a:p>
            <a:endParaRPr lang="it-IT" sz="2000" dirty="0"/>
          </a:p>
        </p:txBody>
      </p:sp>
      <p:sp>
        <p:nvSpPr>
          <p:cNvPr id="4" name="CasellaDiTesto 3"/>
          <p:cNvSpPr txBox="1"/>
          <p:nvPr/>
        </p:nvSpPr>
        <p:spPr>
          <a:xfrm>
            <a:off x="5691460" y="2636912"/>
            <a:ext cx="2952328" cy="3785652"/>
          </a:xfrm>
          <a:prstGeom prst="rect">
            <a:avLst/>
          </a:prstGeom>
          <a:solidFill>
            <a:schemeClr val="bg2"/>
          </a:solidFill>
        </p:spPr>
        <p:txBody>
          <a:bodyPr wrap="square" rtlCol="0">
            <a:spAutoFit/>
          </a:bodyPr>
          <a:lstStyle/>
          <a:p>
            <a:r>
              <a:rPr lang="it-IT" sz="2000" dirty="0"/>
              <a:t>2. Le pubbliche amministrazioni non possono richiedere l'uso di moduli e formulari che non siano stati pubblicati; in caso di omessa pubblicazione, i relativi procedimenti possono essere avviati anche in assenza dei suddetti moduli o formulari. </a:t>
            </a:r>
          </a:p>
        </p:txBody>
      </p:sp>
    </p:spTree>
    <p:extLst>
      <p:ext uri="{BB962C8B-B14F-4D97-AF65-F5344CB8AC3E}">
        <p14:creationId xmlns:p14="http://schemas.microsoft.com/office/powerpoint/2010/main" val="23369482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7260"/>
            <a:ext cx="8229600" cy="719956"/>
          </a:xfrm>
        </p:spPr>
        <p:txBody>
          <a:bodyPr/>
          <a:lstStyle/>
          <a:p>
            <a:r>
              <a:rPr lang="it-IT" sz="3200" dirty="0" smtClean="0"/>
              <a:t>Legge 190/2012</a:t>
            </a:r>
            <a:endParaRPr lang="it-IT" sz="32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144" y="908720"/>
            <a:ext cx="8369088"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Connettore 2 6"/>
          <p:cNvCxnSpPr/>
          <p:nvPr/>
        </p:nvCxnSpPr>
        <p:spPr>
          <a:xfrm>
            <a:off x="2994303" y="4295971"/>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3508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Legge 190/2012</a:t>
            </a:r>
          </a:p>
        </p:txBody>
      </p:sp>
      <p:pic>
        <p:nvPicPr>
          <p:cNvPr id="4"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1772815"/>
            <a:ext cx="8511168" cy="3641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ttangolo 4"/>
          <p:cNvSpPr/>
          <p:nvPr/>
        </p:nvSpPr>
        <p:spPr>
          <a:xfrm>
            <a:off x="5339680" y="5157192"/>
            <a:ext cx="3456384"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245603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908720"/>
          </a:xfrm>
        </p:spPr>
        <p:txBody>
          <a:bodyPr/>
          <a:lstStyle/>
          <a:p>
            <a:r>
              <a:rPr lang="it-IT" sz="3200" dirty="0">
                <a:solidFill>
                  <a:prstClr val="black"/>
                </a:solidFill>
              </a:rPr>
              <a:t>Legge </a:t>
            </a:r>
            <a:r>
              <a:rPr lang="it-IT" sz="3200" dirty="0" smtClean="0">
                <a:solidFill>
                  <a:prstClr val="black"/>
                </a:solidFill>
              </a:rPr>
              <a:t>190/2012 Il regime </a:t>
            </a:r>
            <a:r>
              <a:rPr lang="it-IT" sz="3200" dirty="0" err="1" smtClean="0"/>
              <a:t>autorizzatorio</a:t>
            </a:r>
            <a:r>
              <a:rPr lang="it-IT" sz="3200" dirty="0" smtClean="0">
                <a:solidFill>
                  <a:prstClr val="black"/>
                </a:solidFill>
              </a:rPr>
              <a:t>  </a:t>
            </a:r>
            <a:endParaRPr lang="it-IT"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98600"/>
            <a:ext cx="46386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403600"/>
            <a:ext cx="4695825"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899592" y="764704"/>
            <a:ext cx="7272808" cy="461665"/>
          </a:xfrm>
          <a:prstGeom prst="rect">
            <a:avLst/>
          </a:prstGeom>
          <a:noFill/>
        </p:spPr>
        <p:txBody>
          <a:bodyPr wrap="square" rtlCol="0">
            <a:spAutoFit/>
          </a:bodyPr>
          <a:lstStyle/>
          <a:p>
            <a:pPr algn="ctr"/>
            <a:r>
              <a:rPr lang="it-IT" sz="2400" dirty="0" smtClean="0"/>
              <a:t>Integrazioni all’art. 53 del d.lgs. N. 165/2001</a:t>
            </a:r>
            <a:endParaRPr lang="it-IT" sz="2400" dirty="0"/>
          </a:p>
        </p:txBody>
      </p:sp>
    </p:spTree>
    <p:extLst>
      <p:ext uri="{BB962C8B-B14F-4D97-AF65-F5344CB8AC3E}">
        <p14:creationId xmlns:p14="http://schemas.microsoft.com/office/powerpoint/2010/main" val="8503302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714875"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4" y="4725144"/>
            <a:ext cx="4505325"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olo 1"/>
          <p:cNvSpPr>
            <a:spLocks noGrp="1"/>
          </p:cNvSpPr>
          <p:nvPr>
            <p:ph type="title"/>
          </p:nvPr>
        </p:nvSpPr>
        <p:spPr>
          <a:xfrm rot="5400000">
            <a:off x="4295936" y="3056992"/>
            <a:ext cx="8229600" cy="908720"/>
          </a:xfrm>
        </p:spPr>
        <p:txBody>
          <a:bodyPr/>
          <a:lstStyle/>
          <a:p>
            <a:r>
              <a:rPr lang="it-IT" sz="3200" dirty="0">
                <a:solidFill>
                  <a:prstClr val="black"/>
                </a:solidFill>
              </a:rPr>
              <a:t>Legge </a:t>
            </a:r>
            <a:r>
              <a:rPr lang="it-IT" sz="3200" dirty="0" smtClean="0">
                <a:solidFill>
                  <a:prstClr val="black"/>
                </a:solidFill>
              </a:rPr>
              <a:t>190/2012 Il regime </a:t>
            </a:r>
            <a:r>
              <a:rPr lang="it-IT" sz="3200" dirty="0" err="1" smtClean="0"/>
              <a:t>autorizzatorio</a:t>
            </a:r>
            <a:r>
              <a:rPr lang="it-IT" sz="3200" dirty="0" smtClean="0">
                <a:solidFill>
                  <a:prstClr val="black"/>
                </a:solidFill>
              </a:rPr>
              <a:t>  </a:t>
            </a:r>
            <a:endParaRPr lang="it-IT" dirty="0"/>
          </a:p>
        </p:txBody>
      </p:sp>
    </p:spTree>
    <p:extLst>
      <p:ext uri="{BB962C8B-B14F-4D97-AF65-F5344CB8AC3E}">
        <p14:creationId xmlns:p14="http://schemas.microsoft.com/office/powerpoint/2010/main" val="7975739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556792"/>
            <a:ext cx="4476750"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248" y="3140968"/>
            <a:ext cx="450532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904" y="4829175"/>
            <a:ext cx="4514850"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olo 1"/>
          <p:cNvSpPr>
            <a:spLocks noGrp="1"/>
          </p:cNvSpPr>
          <p:nvPr>
            <p:ph type="title"/>
          </p:nvPr>
        </p:nvSpPr>
        <p:spPr/>
        <p:txBody>
          <a:bodyPr/>
          <a:lstStyle/>
          <a:p>
            <a:r>
              <a:rPr lang="it-IT" sz="3200" dirty="0">
                <a:solidFill>
                  <a:prstClr val="black"/>
                </a:solidFill>
              </a:rPr>
              <a:t>Legge </a:t>
            </a:r>
            <a:r>
              <a:rPr lang="it-IT" sz="3200" dirty="0" smtClean="0">
                <a:solidFill>
                  <a:prstClr val="black"/>
                </a:solidFill>
              </a:rPr>
              <a:t>190/2012 Il regime </a:t>
            </a:r>
            <a:r>
              <a:rPr lang="it-IT" sz="3200" dirty="0" err="1" smtClean="0"/>
              <a:t>autorizzatorio</a:t>
            </a:r>
            <a:r>
              <a:rPr lang="it-IT" sz="3200" dirty="0" smtClean="0">
                <a:solidFill>
                  <a:prstClr val="black"/>
                </a:solidFill>
              </a:rPr>
              <a:t>  </a:t>
            </a:r>
            <a:endParaRPr lang="it-IT" dirty="0"/>
          </a:p>
        </p:txBody>
      </p:sp>
    </p:spTree>
    <p:extLst>
      <p:ext uri="{BB962C8B-B14F-4D97-AF65-F5344CB8AC3E}">
        <p14:creationId xmlns:p14="http://schemas.microsoft.com/office/powerpoint/2010/main" val="12364803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602851"/>
            <a:ext cx="4104456" cy="5674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p:cNvSpPr txBox="1"/>
          <p:nvPr/>
        </p:nvSpPr>
        <p:spPr>
          <a:xfrm>
            <a:off x="467544" y="116632"/>
            <a:ext cx="4032448" cy="369332"/>
          </a:xfrm>
          <a:prstGeom prst="rect">
            <a:avLst/>
          </a:prstGeom>
          <a:noFill/>
        </p:spPr>
        <p:txBody>
          <a:bodyPr wrap="square" rtlCol="0">
            <a:spAutoFit/>
          </a:bodyPr>
          <a:lstStyle/>
          <a:p>
            <a:r>
              <a:rPr lang="it-IT" dirty="0" smtClean="0"/>
              <a:t>c. 14</a:t>
            </a:r>
            <a:endParaRPr lang="it-IT" dirty="0"/>
          </a:p>
        </p:txBody>
      </p:sp>
    </p:spTree>
    <p:extLst>
      <p:ext uri="{BB962C8B-B14F-4D97-AF65-F5344CB8AC3E}">
        <p14:creationId xmlns:p14="http://schemas.microsoft.com/office/powerpoint/2010/main" val="28783388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4"/>
            <a:ext cx="4902473" cy="5309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98070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a:t>
            </a:r>
            <a:r>
              <a:rPr lang="it-IT" dirty="0" err="1" smtClean="0"/>
              <a:t>Pec</a:t>
            </a:r>
            <a:r>
              <a:rPr lang="it-IT" dirty="0" smtClean="0"/>
              <a:t> per comunicare</a:t>
            </a:r>
            <a:endParaRPr lang="it-IT" dirty="0"/>
          </a:p>
        </p:txBody>
      </p:sp>
      <p:sp>
        <p:nvSpPr>
          <p:cNvPr id="3" name="Segnaposto contenuto 2"/>
          <p:cNvSpPr>
            <a:spLocks noGrp="1"/>
          </p:cNvSpPr>
          <p:nvPr>
            <p:ph idx="1"/>
          </p:nvPr>
        </p:nvSpPr>
        <p:spPr/>
        <p:txBody>
          <a:bodyPr/>
          <a:lstStyle/>
          <a:p>
            <a:pPr marL="0" indent="0">
              <a:buNone/>
            </a:pPr>
            <a:r>
              <a:rPr lang="it-IT" sz="2400" dirty="0"/>
              <a:t> </a:t>
            </a:r>
            <a:r>
              <a:rPr lang="it-IT" sz="2400" dirty="0" smtClean="0"/>
              <a:t>     Art. 1, comma 29, legge 190 2012</a:t>
            </a:r>
          </a:p>
          <a:p>
            <a:r>
              <a:rPr lang="it-IT" sz="2400" dirty="0" smtClean="0"/>
              <a:t>Ogni </a:t>
            </a:r>
            <a:r>
              <a:rPr lang="it-IT" sz="2400" dirty="0"/>
              <a:t>amministrazione pubblica rende noto, tramite il proprio sito web istituzionale, almeno un indirizzo di posta elettronica certificata cui il cittadino possa rivolgersi per trasmettere istanze ai sensi dell'articolo 38 del testo unico delle disposizioni legislative e regolamentari in materia di documentazione amministrativa, di cui al decreto del Presidente della Repubblica 28 dicembre 2000, n.445, e successive modificazioni, e ricevere informazioni circa i provvedimenti e i procedimenti amministrativi che lo riguardano. </a:t>
            </a:r>
          </a:p>
        </p:txBody>
      </p:sp>
    </p:spTree>
    <p:extLst>
      <p:ext uri="{BB962C8B-B14F-4D97-AF65-F5344CB8AC3E}">
        <p14:creationId xmlns:p14="http://schemas.microsoft.com/office/powerpoint/2010/main" val="1429533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pubblicità legale</a:t>
            </a:r>
            <a:endParaRPr lang="it-IT" dirty="0"/>
          </a:p>
        </p:txBody>
      </p:sp>
      <p:sp>
        <p:nvSpPr>
          <p:cNvPr id="3" name="Segnaposto contenuto 2"/>
          <p:cNvSpPr>
            <a:spLocks noGrp="1"/>
          </p:cNvSpPr>
          <p:nvPr>
            <p:ph idx="1"/>
          </p:nvPr>
        </p:nvSpPr>
        <p:spPr>
          <a:xfrm>
            <a:off x="323528" y="1772816"/>
            <a:ext cx="8229600" cy="4525963"/>
          </a:xfrm>
        </p:spPr>
        <p:txBody>
          <a:bodyPr/>
          <a:lstStyle/>
          <a:p>
            <a:r>
              <a:rPr lang="it-IT" sz="2000" dirty="0"/>
              <a:t>La </a:t>
            </a:r>
            <a:r>
              <a:rPr lang="it-IT" sz="2000" b="1" dirty="0"/>
              <a:t>Legge n. 69 del 18 giugno 2009</a:t>
            </a:r>
            <a:r>
              <a:rPr lang="it-IT" sz="2000" dirty="0"/>
              <a:t> riconosce l'effetto di pubblicità legale solamente agli atti e ai provvedimenti amministrativi pubblicati dagli Enti Pubblici sui propri siti informatici. </a:t>
            </a:r>
          </a:p>
          <a:p>
            <a:r>
              <a:rPr lang="it-IT" sz="2000" dirty="0"/>
              <a:t>In particolare l’</a:t>
            </a:r>
            <a:r>
              <a:rPr lang="it-IT" sz="2000" b="1" dirty="0"/>
              <a:t>art. 32</a:t>
            </a:r>
            <a:r>
              <a:rPr lang="it-IT" sz="2000" dirty="0"/>
              <a:t>, </a:t>
            </a:r>
            <a:r>
              <a:rPr lang="it-IT" sz="2000" b="1" dirty="0"/>
              <a:t>comma 1</a:t>
            </a:r>
            <a:r>
              <a:rPr lang="it-IT" sz="2000" dirty="0"/>
              <a:t> della legge ha sancito che “a far data dal </a:t>
            </a:r>
            <a:r>
              <a:rPr lang="it-IT" sz="2000" b="1" dirty="0"/>
              <a:t>1 gennaio 2010</a:t>
            </a:r>
            <a:r>
              <a:rPr lang="it-IT" sz="2000" dirty="0"/>
              <a:t> gli obblighi di pubblicazione di atti e provvedimenti amministrativi aventi effetto di pubblicità legale si intendono assolti con la pubblicazione nei propri siti informatici da parte delle amministrazioni e degli enti pubblici obbligati”.</a:t>
            </a:r>
            <a:br>
              <a:rPr lang="it-IT" sz="2000" dirty="0"/>
            </a:br>
            <a:r>
              <a:rPr lang="it-IT" sz="2000" dirty="0"/>
              <a:t>Il successivo </a:t>
            </a:r>
            <a:r>
              <a:rPr lang="it-IT" sz="2000" b="1" dirty="0"/>
              <a:t>comma 5</a:t>
            </a:r>
            <a:r>
              <a:rPr lang="it-IT" sz="2000" dirty="0"/>
              <a:t> dello stesso art. 32 precisa “a decorrere dal 1 gennaio 2010 le pubblicazioni effettuate in forma cartacea non hanno effetto di pubblicità legale”. </a:t>
            </a:r>
            <a:br>
              <a:rPr lang="it-IT" sz="2000" dirty="0"/>
            </a:br>
            <a:endParaRPr lang="it-IT" sz="2000" dirty="0"/>
          </a:p>
          <a:p>
            <a:endParaRPr lang="it-IT" sz="2000" dirty="0"/>
          </a:p>
        </p:txBody>
      </p:sp>
      <p:sp>
        <p:nvSpPr>
          <p:cNvPr id="4" name="Fumetto 2 3"/>
          <p:cNvSpPr/>
          <p:nvPr/>
        </p:nvSpPr>
        <p:spPr>
          <a:xfrm>
            <a:off x="3131840" y="5229200"/>
            <a:ext cx="3888432" cy="1152128"/>
          </a:xfrm>
          <a:prstGeom prst="wedgeRoundRectCallout">
            <a:avLst>
              <a:gd name="adj1" fmla="val -66558"/>
              <a:gd name="adj2" fmla="val -228509"/>
              <a:gd name="adj3" fmla="val 16667"/>
            </a:avLst>
          </a:prstGeom>
          <a:solidFill>
            <a:srgbClr val="4F81BD">
              <a:alpha val="18824"/>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i="1" dirty="0">
                <a:solidFill>
                  <a:schemeClr val="tx1"/>
                </a:solidFill>
              </a:rPr>
              <a:t>(termine prorogato al 1° gennaio 2011 </a:t>
            </a:r>
            <a:r>
              <a:rPr lang="it-IT" i="1" dirty="0" err="1">
                <a:solidFill>
                  <a:schemeClr val="tx1"/>
                </a:solidFill>
              </a:rPr>
              <a:t>n.d.r.</a:t>
            </a:r>
            <a:r>
              <a:rPr lang="it-IT" i="1" dirty="0">
                <a:solidFill>
                  <a:schemeClr val="tx1"/>
                </a:solidFill>
              </a:rPr>
              <a:t>) </a:t>
            </a:r>
            <a:endParaRPr lang="it-IT" dirty="0">
              <a:solidFill>
                <a:schemeClr val="tx1"/>
              </a:solidFill>
            </a:endParaRPr>
          </a:p>
        </p:txBody>
      </p:sp>
    </p:spTree>
    <p:extLst>
      <p:ext uri="{BB962C8B-B14F-4D97-AF65-F5344CB8AC3E}">
        <p14:creationId xmlns:p14="http://schemas.microsoft.com/office/powerpoint/2010/main" val="4000159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900956" y="260648"/>
            <a:ext cx="8229600" cy="6597352"/>
          </a:xfrm>
        </p:spPr>
        <p:txBody>
          <a:bodyPr/>
          <a:lstStyle/>
          <a:p>
            <a:r>
              <a:rPr lang="it-IT" sz="1800" b="1" dirty="0"/>
              <a:t>Art. 32.</a:t>
            </a:r>
            <a:endParaRPr lang="it-IT" sz="1800" dirty="0"/>
          </a:p>
          <a:p>
            <a:r>
              <a:rPr lang="it-IT" sz="1800" i="1" dirty="0"/>
              <a:t>(Eliminazione degli sprechi relativi al mantenimento di documenti in forma cartacea)</a:t>
            </a:r>
            <a:endParaRPr lang="it-IT" sz="1800" dirty="0"/>
          </a:p>
          <a:p>
            <a:r>
              <a:rPr lang="it-IT" sz="1800" dirty="0"/>
              <a:t>1. A far data dal 1º gennaio 2010, gli obblighi di pubblicazione di atti e provvedimenti amministrativi aventi effetto di pubblicità legale si intendono assolti con la pubblicazione nei propri siti informatici da parte delle amministrazioni e degli enti pubblici obbligati.</a:t>
            </a:r>
          </a:p>
          <a:p>
            <a:r>
              <a:rPr lang="it-IT" sz="1800" dirty="0"/>
              <a:t>2. Dalla stessa data del 1º gennaio 2010, al fine di promuovere il progressivo superamento della pubblicazione in forma cartacea, le amministrazioni e gli enti pubblici tenuti a pubblicare sulla stampa quotidiana atti e provvedimenti concernenti procedure ad evidenza pubblica o i propri bilanci, oltre all'adempimento di tale obbligo con le stesse modalità previste dalla legislazione vigente alla data di entrata in vigore della presente legge, ivi compreso il richiamo all'indirizzo elettronico, provvedono altresì alla pubblicazione nei siti informatici, secondo modalità stabilite con decreto del Presidente del Consiglio dei ministri, su proposta del Ministro per la pubblica amministrazione e l'innovazione di concerto con il Ministro delle infrastrutture e dei trasporti per le materie di propria competenza. </a:t>
            </a:r>
          </a:p>
          <a:p>
            <a:r>
              <a:rPr lang="it-IT" sz="1800" dirty="0" smtClean="0"/>
              <a:t>35</a:t>
            </a:r>
            <a:r>
              <a:rPr lang="it-IT" sz="1800" dirty="0"/>
              <a:t>. A decorrere dal 1º gennaio 2010 e, nei casi di cui al comma 2, dal 1º gennaio 2013, le pubblicazioni effettuate in forma cartacea non hanno effetto di pubblicità legale, ferma restando la possibilità per le amministrazioni e gli enti pubblici, in via integrativa, di effettuare la pubblicità sui quotidiani a scopo di maggiore diffusione, nei limiti degli ordinari stanziamenti di bilancio.</a:t>
            </a:r>
          </a:p>
          <a:p>
            <a:endParaRPr lang="it-IT" sz="1800" dirty="0"/>
          </a:p>
        </p:txBody>
      </p:sp>
    </p:spTree>
    <p:extLst>
      <p:ext uri="{BB962C8B-B14F-4D97-AF65-F5344CB8AC3E}">
        <p14:creationId xmlns:p14="http://schemas.microsoft.com/office/powerpoint/2010/main" val="1082669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Legge 190/2012 – art. 1 c. 15</a:t>
            </a:r>
            <a:endParaRPr lang="it-IT" dirty="0"/>
          </a:p>
        </p:txBody>
      </p:sp>
      <p:sp>
        <p:nvSpPr>
          <p:cNvPr id="3" name="Segnaposto contenuto 2"/>
          <p:cNvSpPr>
            <a:spLocks noGrp="1"/>
          </p:cNvSpPr>
          <p:nvPr>
            <p:ph idx="1"/>
          </p:nvPr>
        </p:nvSpPr>
        <p:spPr/>
        <p:txBody>
          <a:bodyPr/>
          <a:lstStyle/>
          <a:p>
            <a:r>
              <a:rPr lang="it-IT" sz="2400" dirty="0"/>
              <a:t>Ai fini della presente legge, la trasparenza </a:t>
            </a:r>
            <a:r>
              <a:rPr lang="it-IT" sz="2400" dirty="0" smtClean="0"/>
              <a:t>dell'attività </a:t>
            </a:r>
            <a:r>
              <a:rPr lang="it-IT" sz="2400" dirty="0"/>
              <a:t>amministrativa, che costituisce livello essenziale delle prestazioni concernenti i diritti sociali e civili ai sensi dell'articolo 117, secondo comma, lettera m), della Costituzione, secondo quanto previsto all'articolo 11 del decreto legislativo 27 ottobre 2009, n.150, </a:t>
            </a:r>
            <a:r>
              <a:rPr lang="it-IT" sz="2400" dirty="0" smtClean="0"/>
              <a:t>è </a:t>
            </a:r>
            <a:r>
              <a:rPr lang="it-IT" sz="2400" dirty="0"/>
              <a:t>assicurata mediante la </a:t>
            </a:r>
            <a:r>
              <a:rPr lang="it-IT" sz="2400" b="1" i="1" dirty="0"/>
              <a:t>pubblicazione, nei siti web istituzionali delle pubbliche amministrazioni</a:t>
            </a:r>
            <a:r>
              <a:rPr lang="it-IT" sz="2400" dirty="0"/>
              <a:t>, delle informazioni relative ai procedimenti amministrativi, secondo criteri di facile </a:t>
            </a:r>
            <a:r>
              <a:rPr lang="it-IT" sz="2400" dirty="0" smtClean="0"/>
              <a:t>accessibilità, </a:t>
            </a:r>
            <a:r>
              <a:rPr lang="it-IT" sz="2400" dirty="0"/>
              <a:t>completezza e </a:t>
            </a:r>
            <a:r>
              <a:rPr lang="it-IT" sz="2400" dirty="0" smtClean="0"/>
              <a:t>semplicità </a:t>
            </a:r>
            <a:r>
              <a:rPr lang="it-IT" sz="2400" dirty="0"/>
              <a:t>di consultazione, nel rispetto delle disposizioni in materia di segreto di Stato, di segreto d'ufficio e di protezione dei dati </a:t>
            </a:r>
            <a:r>
              <a:rPr lang="it-IT" sz="2400" dirty="0" smtClean="0"/>
              <a:t>personali</a:t>
            </a:r>
            <a:endParaRPr lang="it-IT" sz="2400" dirty="0"/>
          </a:p>
        </p:txBody>
      </p:sp>
    </p:spTree>
    <p:extLst>
      <p:ext uri="{BB962C8B-B14F-4D97-AF65-F5344CB8AC3E}">
        <p14:creationId xmlns:p14="http://schemas.microsoft.com/office/powerpoint/2010/main" val="2549552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764704"/>
          </a:xfrm>
        </p:spPr>
        <p:txBody>
          <a:bodyPr/>
          <a:lstStyle/>
          <a:p>
            <a:r>
              <a:rPr lang="it-IT" dirty="0"/>
              <a:t>La pubblicità legale</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96752"/>
            <a:ext cx="8491096" cy="2325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511249"/>
            <a:ext cx="8347080" cy="3230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98" descr="bo70"/>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214214"/>
            <a:ext cx="365125" cy="365125"/>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4867" y="620688"/>
            <a:ext cx="4562475"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24102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45" y="2060848"/>
            <a:ext cx="8822994" cy="2570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olo 1"/>
          <p:cNvSpPr>
            <a:spLocks noGrp="1"/>
          </p:cNvSpPr>
          <p:nvPr>
            <p:ph type="title"/>
          </p:nvPr>
        </p:nvSpPr>
        <p:spPr/>
        <p:txBody>
          <a:bodyPr/>
          <a:lstStyle/>
          <a:p>
            <a:r>
              <a:rPr lang="it-IT" dirty="0"/>
              <a:t>La pubblicità legale</a:t>
            </a: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7195" y="1052736"/>
            <a:ext cx="4562475"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16010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06896" y="116632"/>
            <a:ext cx="8229600" cy="1143000"/>
          </a:xfrm>
        </p:spPr>
        <p:txBody>
          <a:bodyPr/>
          <a:lstStyle/>
          <a:p>
            <a:r>
              <a:rPr lang="it-IT" sz="3200" dirty="0"/>
              <a:t>Modalità di pubblicazione dei documenti all’Albo on line</a:t>
            </a:r>
          </a:p>
        </p:txBody>
      </p:sp>
      <p:sp>
        <p:nvSpPr>
          <p:cNvPr id="3" name="Segnaposto contenuto 2"/>
          <p:cNvSpPr>
            <a:spLocks noGrp="1"/>
          </p:cNvSpPr>
          <p:nvPr>
            <p:ph idx="1"/>
          </p:nvPr>
        </p:nvSpPr>
        <p:spPr>
          <a:xfrm>
            <a:off x="467544" y="1412776"/>
            <a:ext cx="4762872" cy="1468760"/>
          </a:xfrm>
          <a:solidFill>
            <a:schemeClr val="tx2">
              <a:lumMod val="20000"/>
              <a:lumOff val="80000"/>
            </a:schemeClr>
          </a:solidFill>
        </p:spPr>
        <p:txBody>
          <a:bodyPr/>
          <a:lstStyle/>
          <a:p>
            <a:r>
              <a:rPr lang="it-IT" dirty="0" smtClean="0"/>
              <a:t>La pubblicazione online deve garantire:</a:t>
            </a:r>
            <a:endParaRPr lang="it-IT" dirty="0"/>
          </a:p>
        </p:txBody>
      </p:sp>
      <p:sp>
        <p:nvSpPr>
          <p:cNvPr id="4" name="CasellaDiTesto 3"/>
          <p:cNvSpPr txBox="1"/>
          <p:nvPr/>
        </p:nvSpPr>
        <p:spPr>
          <a:xfrm>
            <a:off x="3563888" y="2636912"/>
            <a:ext cx="5472608" cy="3785652"/>
          </a:xfrm>
          <a:prstGeom prst="rect">
            <a:avLst/>
          </a:prstGeom>
          <a:solidFill>
            <a:schemeClr val="bg2"/>
          </a:solidFill>
        </p:spPr>
        <p:txBody>
          <a:bodyPr wrap="square" rtlCol="0">
            <a:spAutoFit/>
          </a:bodyPr>
          <a:lstStyle/>
          <a:p>
            <a:pPr marL="342900" indent="-342900">
              <a:buFont typeface="Arial" pitchFamily="34" charset="0"/>
              <a:buChar char="•"/>
            </a:pPr>
            <a:r>
              <a:rPr lang="it-IT" sz="2000" dirty="0" smtClean="0"/>
              <a:t>Autorevolezza e autenticità del documento pubblicato;</a:t>
            </a:r>
          </a:p>
          <a:p>
            <a:pPr marL="342900" indent="-342900">
              <a:buFont typeface="Arial" pitchFamily="34" charset="0"/>
              <a:buChar char="•"/>
            </a:pPr>
            <a:r>
              <a:rPr lang="it-IT" sz="2000" dirty="0" smtClean="0"/>
              <a:t>Conformità all’originale, cartaceo o informatico;</a:t>
            </a:r>
          </a:p>
          <a:p>
            <a:pPr marL="342900" indent="-342900">
              <a:buFont typeface="Arial" pitchFamily="34" charset="0"/>
              <a:buChar char="•"/>
            </a:pPr>
            <a:r>
              <a:rPr lang="it-IT" sz="2000" dirty="0" smtClean="0"/>
              <a:t>Preservazione del grado di giuridicità dell’atto, cioè non degradazione dei valori giuridici e probatori degli atti pubblicati sul sito web;</a:t>
            </a:r>
          </a:p>
          <a:p>
            <a:pPr marL="342900" indent="-342900">
              <a:buFont typeface="Arial" pitchFamily="34" charset="0"/>
              <a:buChar char="•"/>
            </a:pPr>
            <a:r>
              <a:rPr lang="it-IT" sz="2000" dirty="0" smtClean="0"/>
              <a:t>Inalterabilità del documento pubblicato;</a:t>
            </a:r>
          </a:p>
          <a:p>
            <a:pPr marL="342900" indent="-342900">
              <a:buFont typeface="Arial" pitchFamily="34" charset="0"/>
              <a:buChar char="•"/>
            </a:pPr>
            <a:r>
              <a:rPr lang="it-IT" sz="2000" dirty="0" smtClean="0"/>
              <a:t>Possibilità di conservazione, a norma di legge, del documento nel tempo che ne preservi la validità giuridica e probatoria</a:t>
            </a:r>
            <a:endParaRPr lang="it-IT" sz="2000" dirty="0"/>
          </a:p>
        </p:txBody>
      </p:sp>
    </p:spTree>
    <p:extLst>
      <p:ext uri="{BB962C8B-B14F-4D97-AF65-F5344CB8AC3E}">
        <p14:creationId xmlns:p14="http://schemas.microsoft.com/office/powerpoint/2010/main" val="347599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a:t>Autorevolezza e autenticità del documento pubblicato</a:t>
            </a:r>
          </a:p>
        </p:txBody>
      </p:sp>
      <p:sp>
        <p:nvSpPr>
          <p:cNvPr id="3" name="Segnaposto contenuto 2"/>
          <p:cNvSpPr>
            <a:spLocks noGrp="1"/>
          </p:cNvSpPr>
          <p:nvPr>
            <p:ph idx="1"/>
          </p:nvPr>
        </p:nvSpPr>
        <p:spPr/>
        <p:txBody>
          <a:bodyPr/>
          <a:lstStyle/>
          <a:p>
            <a:r>
              <a:rPr lang="it-IT" dirty="0" smtClean="0"/>
              <a:t>In osservanza ai principi di garanzia della Privacy i dati personali da diffondere devono essere pertinenti e non eccedenti.</a:t>
            </a:r>
          </a:p>
          <a:p>
            <a:r>
              <a:rPr lang="it-IT" dirty="0" smtClean="0"/>
              <a:t>Inoltre, mentre sull’albo cartaceo il trattamento ha carattere locale, sull’albo on line ha carattere ubiquitario. Pertanto, concluso il periodo di affissione è opportuno che i dati spariscano dal web, senza che i motori di ricerca mantengano le informazioni</a:t>
            </a:r>
            <a:endParaRPr lang="it-IT" dirty="0"/>
          </a:p>
        </p:txBody>
      </p:sp>
    </p:spTree>
    <p:extLst>
      <p:ext uri="{BB962C8B-B14F-4D97-AF65-F5344CB8AC3E}">
        <p14:creationId xmlns:p14="http://schemas.microsoft.com/office/powerpoint/2010/main" val="179740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16632"/>
            <a:ext cx="8229600" cy="1143000"/>
          </a:xfrm>
        </p:spPr>
        <p:txBody>
          <a:bodyPr/>
          <a:lstStyle/>
          <a:p>
            <a:r>
              <a:rPr lang="it-IT" sz="3200" dirty="0" smtClean="0"/>
              <a:t>Caratteristiche del processo di pubblicazione</a:t>
            </a:r>
            <a:endParaRPr lang="it-IT" sz="3200" dirty="0"/>
          </a:p>
        </p:txBody>
      </p:sp>
      <p:sp>
        <p:nvSpPr>
          <p:cNvPr id="3" name="Segnaposto contenuto 2"/>
          <p:cNvSpPr>
            <a:spLocks noGrp="1"/>
          </p:cNvSpPr>
          <p:nvPr>
            <p:ph idx="1"/>
          </p:nvPr>
        </p:nvSpPr>
        <p:spPr>
          <a:xfrm>
            <a:off x="179512" y="1052736"/>
            <a:ext cx="8856984" cy="4525963"/>
          </a:xfrm>
        </p:spPr>
        <p:txBody>
          <a:bodyPr/>
          <a:lstStyle/>
          <a:p>
            <a:r>
              <a:rPr lang="it-IT" sz="1800" dirty="0" smtClean="0"/>
              <a:t>I documenti devono essere in formato elettronico;</a:t>
            </a:r>
          </a:p>
          <a:p>
            <a:r>
              <a:rPr lang="it-IT" sz="1800" dirty="0" smtClean="0"/>
              <a:t>Il formato deve garantire l’</a:t>
            </a:r>
            <a:r>
              <a:rPr lang="it-IT" sz="1800" dirty="0" err="1" smtClean="0"/>
              <a:t>immodificabilità</a:t>
            </a:r>
            <a:r>
              <a:rPr lang="it-IT" sz="1800" dirty="0" smtClean="0"/>
              <a:t> del contenuto;</a:t>
            </a:r>
          </a:p>
          <a:p>
            <a:r>
              <a:rPr lang="it-IT" sz="1800" dirty="0" smtClean="0"/>
              <a:t>I documenti devono essere firmati con la firma elettronica o digitale da parte del responsabile del procedimento o dal Responsabile del procedimento di pubblicazione;</a:t>
            </a:r>
          </a:p>
          <a:p>
            <a:r>
              <a:rPr lang="it-IT" sz="1800" dirty="0" smtClean="0"/>
              <a:t>Quando il contenuto degli atti non è compatibile con l’accessibilità, occorre fornire le indicazioni per l’accesso alle informazioni;</a:t>
            </a:r>
          </a:p>
          <a:p>
            <a:r>
              <a:rPr lang="it-IT" sz="1800" dirty="0" smtClean="0"/>
              <a:t>I documenti rimangono pubblicati per tutto il tempo previsto dalla normativa;</a:t>
            </a:r>
          </a:p>
          <a:p>
            <a:r>
              <a:rPr lang="it-IT" sz="1800" dirty="0" smtClean="0"/>
              <a:t>La consultazione dei documenti deve contenere le seguenti informazioni:</a:t>
            </a:r>
          </a:p>
          <a:p>
            <a:pPr marL="457200" indent="-457200">
              <a:buFont typeface="+mj-lt"/>
              <a:buAutoNum type="alphaLcParenR"/>
            </a:pPr>
            <a:r>
              <a:rPr lang="it-IT" sz="1800" dirty="0" smtClean="0"/>
              <a:t>L’ente che ha pubblicato l’atto;</a:t>
            </a:r>
          </a:p>
          <a:p>
            <a:pPr marL="457200" indent="-457200">
              <a:buFont typeface="+mj-lt"/>
              <a:buAutoNum type="alphaLcParenR"/>
            </a:pPr>
            <a:r>
              <a:rPr lang="it-IT" sz="1800" dirty="0" smtClean="0"/>
              <a:t>La data di pubblicazione;</a:t>
            </a:r>
          </a:p>
          <a:p>
            <a:pPr marL="457200" indent="-457200">
              <a:buFont typeface="+mj-lt"/>
              <a:buAutoNum type="alphaLcParenR"/>
            </a:pPr>
            <a:r>
              <a:rPr lang="it-IT" sz="1800" dirty="0" smtClean="0"/>
              <a:t>La scadenza;</a:t>
            </a:r>
          </a:p>
          <a:p>
            <a:pPr marL="457200" indent="-457200">
              <a:buFont typeface="+mj-lt"/>
              <a:buAutoNum type="alphaLcParenR"/>
            </a:pPr>
            <a:r>
              <a:rPr lang="it-IT" sz="1800" dirty="0" smtClean="0"/>
              <a:t>La descrizione;</a:t>
            </a:r>
          </a:p>
          <a:p>
            <a:pPr marL="457200" indent="-457200">
              <a:buFont typeface="+mj-lt"/>
              <a:buAutoNum type="alphaLcParenR"/>
            </a:pPr>
            <a:r>
              <a:rPr lang="it-IT" sz="1800" dirty="0" smtClean="0"/>
              <a:t>La lista degli allegati consultabili</a:t>
            </a:r>
          </a:p>
          <a:p>
            <a:r>
              <a:rPr lang="it-IT" sz="1800" dirty="0"/>
              <a:t>L’albo online deve prevedere i meccanismi per la pubblicazione e la rimozione/archiviazione degli atti;</a:t>
            </a:r>
          </a:p>
          <a:p>
            <a:r>
              <a:rPr lang="it-IT" sz="1800" dirty="0"/>
              <a:t>Tutti i documenti devono essere numerati automaticamente dal sistema in ordine cronologico;</a:t>
            </a:r>
          </a:p>
          <a:p>
            <a:pPr marL="0" indent="0">
              <a:buNone/>
            </a:pPr>
            <a:endParaRPr lang="it-IT" sz="1800" dirty="0" smtClean="0"/>
          </a:p>
          <a:p>
            <a:endParaRPr lang="it-IT" sz="1800" dirty="0"/>
          </a:p>
        </p:txBody>
      </p:sp>
    </p:spTree>
    <p:extLst>
      <p:ext uri="{BB962C8B-B14F-4D97-AF65-F5344CB8AC3E}">
        <p14:creationId xmlns:p14="http://schemas.microsoft.com/office/powerpoint/2010/main" val="128065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a:solidFill>
                  <a:prstClr val="black"/>
                </a:solidFill>
              </a:rPr>
              <a:t>Caratteristiche del processo di pubblicazione</a:t>
            </a:r>
            <a:endParaRPr lang="it-IT" dirty="0"/>
          </a:p>
        </p:txBody>
      </p:sp>
      <p:sp>
        <p:nvSpPr>
          <p:cNvPr id="3" name="Segnaposto contenuto 2"/>
          <p:cNvSpPr>
            <a:spLocks noGrp="1"/>
          </p:cNvSpPr>
          <p:nvPr>
            <p:ph idx="1"/>
          </p:nvPr>
        </p:nvSpPr>
        <p:spPr/>
        <p:txBody>
          <a:bodyPr/>
          <a:lstStyle/>
          <a:p>
            <a:r>
              <a:rPr lang="it-IT" dirty="0" smtClean="0"/>
              <a:t>L’attività dell’Albo consiste nella pubblicazione di tutti quegli atti sui quali viene apposto un referto di pubblicazione, cioè:</a:t>
            </a:r>
          </a:p>
          <a:p>
            <a:r>
              <a:rPr lang="it-IT" dirty="0" smtClean="0"/>
              <a:t>Delibere, </a:t>
            </a:r>
            <a:r>
              <a:rPr lang="it-IT" dirty="0" err="1" smtClean="0"/>
              <a:t>determine</a:t>
            </a:r>
            <a:r>
              <a:rPr lang="it-IT" dirty="0" smtClean="0"/>
              <a:t>, avvisi, gare, concorsi che devono essere portati a conoscenza del pubblico come atti emessi dalla </a:t>
            </a:r>
            <a:r>
              <a:rPr lang="it-IT" dirty="0" smtClean="0"/>
              <a:t>PA</a:t>
            </a:r>
            <a:endParaRPr lang="it-IT" dirty="0"/>
          </a:p>
        </p:txBody>
      </p:sp>
    </p:spTree>
    <p:extLst>
      <p:ext uri="{BB962C8B-B14F-4D97-AF65-F5344CB8AC3E}">
        <p14:creationId xmlns:p14="http://schemas.microsoft.com/office/powerpoint/2010/main" val="2135402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a:solidFill>
                  <a:prstClr val="black"/>
                </a:solidFill>
              </a:rPr>
              <a:t>Caratteristiche del processo di pubblicazione</a:t>
            </a:r>
            <a:endParaRPr lang="it-IT" dirty="0"/>
          </a:p>
        </p:txBody>
      </p:sp>
      <p:sp>
        <p:nvSpPr>
          <p:cNvPr id="3" name="Segnaposto contenuto 2"/>
          <p:cNvSpPr>
            <a:spLocks noGrp="1"/>
          </p:cNvSpPr>
          <p:nvPr>
            <p:ph idx="1"/>
          </p:nvPr>
        </p:nvSpPr>
        <p:spPr>
          <a:xfrm>
            <a:off x="467544" y="1412776"/>
            <a:ext cx="8229600" cy="4525963"/>
          </a:xfrm>
        </p:spPr>
        <p:txBody>
          <a:bodyPr/>
          <a:lstStyle/>
          <a:p>
            <a:pPr marL="0" indent="0">
              <a:buNone/>
            </a:pPr>
            <a:r>
              <a:rPr lang="it-IT" sz="2400" dirty="0"/>
              <a:t> </a:t>
            </a:r>
            <a:r>
              <a:rPr lang="it-IT" sz="2400" dirty="0" smtClean="0"/>
              <a:t>    Art. 14, c. 7 </a:t>
            </a:r>
            <a:r>
              <a:rPr lang="it-IT" sz="2400" dirty="0" err="1" smtClean="0"/>
              <a:t>dpr</a:t>
            </a:r>
            <a:r>
              <a:rPr lang="it-IT" sz="2400" dirty="0" smtClean="0"/>
              <a:t> 275/1999</a:t>
            </a:r>
          </a:p>
          <a:p>
            <a:r>
              <a:rPr lang="it-IT" sz="2400" dirty="0" smtClean="0"/>
              <a:t>I </a:t>
            </a:r>
            <a:r>
              <a:rPr lang="it-IT" sz="2400" dirty="0"/>
              <a:t>provvedimenti adottati dalle istituzioni scolastiche, fatte salve le specifiche disposizioni in materia di disciplina del personale e degli studenti, divengono definitivi il quindicesimo giorno dalla data della loro pubblicazione nell'albo della scuola. Entro tale termine, chiunque abbia interesse può proporre reclamo all'organo che ha adottato l'atto, che deve pronunciarsi sul reclamo stesso nel termine di trenta giorni, decorso il quale l'atto diviene definitivo. Gli atti divengono altresì definitivi a seguito della decisione sul reclamo.</a:t>
            </a:r>
          </a:p>
        </p:txBody>
      </p:sp>
    </p:spTree>
    <p:extLst>
      <p:ext uri="{BB962C8B-B14F-4D97-AF65-F5344CB8AC3E}">
        <p14:creationId xmlns:p14="http://schemas.microsoft.com/office/powerpoint/2010/main" val="2851037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6632"/>
            <a:ext cx="8229600" cy="1143000"/>
          </a:xfrm>
        </p:spPr>
        <p:txBody>
          <a:bodyPr/>
          <a:lstStyle/>
          <a:p>
            <a:r>
              <a:rPr lang="it-IT" dirty="0" smtClean="0"/>
              <a:t>La legge n. 190/2012 e il d.lgs. attuativo</a:t>
            </a:r>
            <a:endParaRPr lang="it-IT" dirty="0"/>
          </a:p>
        </p:txBody>
      </p:sp>
      <p:sp>
        <p:nvSpPr>
          <p:cNvPr id="4" name="CasellaDiTesto 3"/>
          <p:cNvSpPr txBox="1"/>
          <p:nvPr/>
        </p:nvSpPr>
        <p:spPr>
          <a:xfrm>
            <a:off x="539552" y="2060848"/>
            <a:ext cx="2160240" cy="461665"/>
          </a:xfrm>
          <a:prstGeom prst="rect">
            <a:avLst/>
          </a:prstGeom>
          <a:noFill/>
        </p:spPr>
        <p:txBody>
          <a:bodyPr wrap="square" rtlCol="0">
            <a:spAutoFit/>
          </a:bodyPr>
          <a:lstStyle/>
          <a:p>
            <a:r>
              <a:rPr lang="it-IT" sz="2400" dirty="0" smtClean="0"/>
              <a:t>PUBBLICITA’</a:t>
            </a:r>
            <a:endParaRPr lang="it-IT" sz="2400" dirty="0"/>
          </a:p>
        </p:txBody>
      </p:sp>
      <p:sp>
        <p:nvSpPr>
          <p:cNvPr id="5" name="CasellaDiTesto 4"/>
          <p:cNvSpPr txBox="1"/>
          <p:nvPr/>
        </p:nvSpPr>
        <p:spPr>
          <a:xfrm>
            <a:off x="3131840" y="2060848"/>
            <a:ext cx="2952328" cy="461665"/>
          </a:xfrm>
          <a:prstGeom prst="rect">
            <a:avLst/>
          </a:prstGeom>
          <a:noFill/>
        </p:spPr>
        <p:txBody>
          <a:bodyPr wrap="square" rtlCol="0">
            <a:spAutoFit/>
          </a:bodyPr>
          <a:lstStyle/>
          <a:p>
            <a:r>
              <a:rPr lang="it-IT" sz="2400" dirty="0" smtClean="0"/>
              <a:t>TRASPARENZA</a:t>
            </a:r>
            <a:endParaRPr lang="it-IT" sz="2400" dirty="0"/>
          </a:p>
        </p:txBody>
      </p:sp>
      <p:sp>
        <p:nvSpPr>
          <p:cNvPr id="6" name="CasellaDiTesto 5"/>
          <p:cNvSpPr txBox="1"/>
          <p:nvPr/>
        </p:nvSpPr>
        <p:spPr>
          <a:xfrm>
            <a:off x="6228184" y="2060848"/>
            <a:ext cx="2592288" cy="461665"/>
          </a:xfrm>
          <a:prstGeom prst="rect">
            <a:avLst/>
          </a:prstGeom>
          <a:noFill/>
        </p:spPr>
        <p:txBody>
          <a:bodyPr wrap="square" rtlCol="0">
            <a:spAutoFit/>
          </a:bodyPr>
          <a:lstStyle/>
          <a:p>
            <a:r>
              <a:rPr lang="it-IT" sz="2400" dirty="0" smtClean="0"/>
              <a:t>DIFFUSIONE</a:t>
            </a:r>
            <a:endParaRPr lang="it-IT" sz="2400" dirty="0"/>
          </a:p>
        </p:txBody>
      </p:sp>
      <p:sp>
        <p:nvSpPr>
          <p:cNvPr id="7" name="Freccia in giù 6"/>
          <p:cNvSpPr/>
          <p:nvPr/>
        </p:nvSpPr>
        <p:spPr>
          <a:xfrm>
            <a:off x="2267744" y="3068960"/>
            <a:ext cx="3960440" cy="12241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CasellaDiTesto 7"/>
          <p:cNvSpPr txBox="1"/>
          <p:nvPr/>
        </p:nvSpPr>
        <p:spPr>
          <a:xfrm>
            <a:off x="899592" y="5085184"/>
            <a:ext cx="6984776" cy="923330"/>
          </a:xfrm>
          <a:prstGeom prst="rect">
            <a:avLst/>
          </a:prstGeom>
          <a:noFill/>
        </p:spPr>
        <p:txBody>
          <a:bodyPr wrap="square" rtlCol="0">
            <a:spAutoFit/>
          </a:bodyPr>
          <a:lstStyle/>
          <a:p>
            <a:r>
              <a:rPr lang="it-IT" dirty="0" smtClean="0"/>
              <a:t>DECRETO LEGISLATIVO  PER IL RIORDINO DELLA DISCIPLINA RIGUARDANTE GLI OBBLIGHI DI PUBBLICITA’, TRASPARENZA E DIFFUSIONE DI IN FORMAZIONI DA PARTE DELLE PPAA</a:t>
            </a:r>
            <a:endParaRPr lang="it-IT" dirty="0"/>
          </a:p>
        </p:txBody>
      </p:sp>
    </p:spTree>
    <p:extLst>
      <p:ext uri="{BB962C8B-B14F-4D97-AF65-F5344CB8AC3E}">
        <p14:creationId xmlns:p14="http://schemas.microsoft.com/office/powerpoint/2010/main" val="2850109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6632"/>
            <a:ext cx="8229600" cy="1143000"/>
          </a:xfrm>
        </p:spPr>
        <p:txBody>
          <a:bodyPr/>
          <a:lstStyle/>
          <a:p>
            <a:r>
              <a:rPr lang="it-IT" dirty="0" smtClean="0"/>
              <a:t>Il d.lgs. N. 33/2013</a:t>
            </a:r>
            <a:endParaRPr lang="it-IT" dirty="0"/>
          </a:p>
        </p:txBody>
      </p:sp>
      <p:sp>
        <p:nvSpPr>
          <p:cNvPr id="3" name="Segnaposto contenuto 2"/>
          <p:cNvSpPr>
            <a:spLocks noGrp="1"/>
          </p:cNvSpPr>
          <p:nvPr>
            <p:ph idx="1"/>
          </p:nvPr>
        </p:nvSpPr>
        <p:spPr>
          <a:xfrm>
            <a:off x="457200" y="1600201"/>
            <a:ext cx="8229600" cy="2188840"/>
          </a:xfrm>
          <a:solidFill>
            <a:schemeClr val="bg1">
              <a:lumMod val="95000"/>
            </a:schemeClr>
          </a:solidFill>
        </p:spPr>
        <p:txBody>
          <a:bodyPr/>
          <a:lstStyle/>
          <a:p>
            <a:r>
              <a:rPr lang="it-IT" sz="2800" dirty="0" smtClean="0"/>
              <a:t>Oggetto:</a:t>
            </a:r>
          </a:p>
          <a:p>
            <a:r>
              <a:rPr lang="it-IT" sz="2800" dirty="0" smtClean="0"/>
              <a:t>Obblighi di trasparenza concernenti l’organizzazione e l’attività delle pubbliche amministrazioni e le modalità per la sua realizzazione</a:t>
            </a:r>
            <a:endParaRPr lang="it-IT" sz="2800" dirty="0"/>
          </a:p>
        </p:txBody>
      </p:sp>
      <p:sp>
        <p:nvSpPr>
          <p:cNvPr id="4" name="Fumetto 1 3"/>
          <p:cNvSpPr/>
          <p:nvPr/>
        </p:nvSpPr>
        <p:spPr>
          <a:xfrm>
            <a:off x="2051720" y="3861048"/>
            <a:ext cx="5688632" cy="2448272"/>
          </a:xfrm>
          <a:prstGeom prst="wedgeRectCallout">
            <a:avLst>
              <a:gd name="adj1" fmla="val -34005"/>
              <a:gd name="adj2" fmla="val -651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dirty="0" smtClean="0"/>
              <a:t>PUBBLICAZIONE NEI SITI ISTITUZIONALI DEI DOCUMENTI, DELLE INFORMAZIONI E DEI DATI CONCERNENTI L’ORGANIZZAZIONE E L’ATTIVITA’ DELLE PUBBLICHE AMMINISTRAZIONI</a:t>
            </a:r>
            <a:endParaRPr lang="it-IT" sz="2000" dirty="0"/>
          </a:p>
        </p:txBody>
      </p:sp>
    </p:spTree>
    <p:extLst>
      <p:ext uri="{BB962C8B-B14F-4D97-AF65-F5344CB8AC3E}">
        <p14:creationId xmlns:p14="http://schemas.microsoft.com/office/powerpoint/2010/main" val="291230793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79624" y="0"/>
            <a:ext cx="8229600" cy="1143000"/>
          </a:xfrm>
        </p:spPr>
        <p:txBody>
          <a:bodyPr/>
          <a:lstStyle/>
          <a:p>
            <a:r>
              <a:rPr lang="it-IT" sz="3200" dirty="0"/>
              <a:t>Il d.lgs. N. </a:t>
            </a:r>
            <a:r>
              <a:rPr lang="it-IT" sz="3200" dirty="0" smtClean="0"/>
              <a:t>33/2013</a:t>
            </a:r>
            <a:br>
              <a:rPr lang="it-IT" sz="3200" dirty="0" smtClean="0"/>
            </a:br>
            <a:r>
              <a:rPr lang="it-IT" sz="3200" dirty="0" smtClean="0"/>
              <a:t>I limiti alla trasparenza</a:t>
            </a:r>
            <a:endParaRPr lang="it-IT" sz="3200" dirty="0"/>
          </a:p>
        </p:txBody>
      </p:sp>
      <p:sp>
        <p:nvSpPr>
          <p:cNvPr id="3" name="Segnaposto contenuto 2"/>
          <p:cNvSpPr>
            <a:spLocks noGrp="1"/>
          </p:cNvSpPr>
          <p:nvPr>
            <p:ph idx="1"/>
          </p:nvPr>
        </p:nvSpPr>
        <p:spPr>
          <a:xfrm>
            <a:off x="467544" y="1196752"/>
            <a:ext cx="8229600" cy="1972816"/>
          </a:xfrm>
          <a:solidFill>
            <a:schemeClr val="bg1">
              <a:lumMod val="95000"/>
            </a:schemeClr>
          </a:solidFill>
        </p:spPr>
        <p:txBody>
          <a:bodyPr/>
          <a:lstStyle/>
          <a:p>
            <a:r>
              <a:rPr lang="it-IT" sz="2800" dirty="0" smtClean="0"/>
              <a:t>I dati personali che devono obbligatoriamente  essere pubblicati, comportano la possibilità di una </a:t>
            </a:r>
            <a:r>
              <a:rPr lang="it-IT" sz="2800" b="1" dirty="0" smtClean="0"/>
              <a:t>diffusione </a:t>
            </a:r>
            <a:r>
              <a:rPr lang="it-IT" sz="2800" dirty="0" smtClean="0"/>
              <a:t>dei medesimi attraverso i siti istituzionali (art. 4, 1° c.)</a:t>
            </a:r>
            <a:endParaRPr lang="it-IT" sz="2800" dirty="0"/>
          </a:p>
        </p:txBody>
      </p:sp>
      <p:sp>
        <p:nvSpPr>
          <p:cNvPr id="4" name="CasellaDiTesto 3"/>
          <p:cNvSpPr txBox="1"/>
          <p:nvPr/>
        </p:nvSpPr>
        <p:spPr>
          <a:xfrm>
            <a:off x="479252" y="3212976"/>
            <a:ext cx="8208912" cy="1938992"/>
          </a:xfrm>
          <a:prstGeom prst="rect">
            <a:avLst/>
          </a:prstGeom>
          <a:solidFill>
            <a:schemeClr val="bg2"/>
          </a:solidFill>
        </p:spPr>
        <p:txBody>
          <a:bodyPr wrap="square" rtlCol="0">
            <a:spAutoFit/>
          </a:bodyPr>
          <a:lstStyle/>
          <a:p>
            <a:r>
              <a:rPr lang="it-IT" sz="2400" dirty="0" smtClean="0"/>
              <a:t>Nel caso di pubblicazione obbligatoria di atti o documenti, si devono rendere non intellegibili i dati personali non pertinenti o, se sensibili o giudiziari non indispensabili rispetto alle finalità di trasparenza della pubblicazione (art. 4, c. 4)</a:t>
            </a:r>
            <a:endParaRPr lang="it-IT" sz="2400" dirty="0"/>
          </a:p>
        </p:txBody>
      </p:sp>
      <p:sp>
        <p:nvSpPr>
          <p:cNvPr id="5" name="CasellaDiTesto 4"/>
          <p:cNvSpPr txBox="1"/>
          <p:nvPr/>
        </p:nvSpPr>
        <p:spPr>
          <a:xfrm>
            <a:off x="461988" y="5323488"/>
            <a:ext cx="8208912" cy="1569660"/>
          </a:xfrm>
          <a:prstGeom prst="rect">
            <a:avLst/>
          </a:prstGeom>
          <a:solidFill>
            <a:schemeClr val="accent3">
              <a:lumMod val="20000"/>
              <a:lumOff val="80000"/>
            </a:schemeClr>
          </a:solidFill>
        </p:spPr>
        <p:txBody>
          <a:bodyPr wrap="square" rtlCol="0">
            <a:spAutoFit/>
          </a:bodyPr>
          <a:lstStyle/>
          <a:p>
            <a:r>
              <a:rPr lang="it-IT" sz="2400" dirty="0" smtClean="0"/>
              <a:t>Le notizie concernenti lo svolgimento delle prestazioni di chiunque sia addetto a una funzione pubblica e la relativa valutazione sono rese accessibili dall’amministrazione di appartenenza</a:t>
            </a:r>
            <a:endParaRPr lang="it-IT" sz="2400" dirty="0"/>
          </a:p>
        </p:txBody>
      </p:sp>
    </p:spTree>
    <p:extLst>
      <p:ext uri="{BB962C8B-B14F-4D97-AF65-F5344CB8AC3E}">
        <p14:creationId xmlns:p14="http://schemas.microsoft.com/office/powerpoint/2010/main" val="1217733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 cosa parleremo</a:t>
            </a:r>
            <a:endParaRPr lang="it-IT" dirty="0"/>
          </a:p>
        </p:txBody>
      </p:sp>
      <p:sp>
        <p:nvSpPr>
          <p:cNvPr id="3" name="Segnaposto contenuto 2"/>
          <p:cNvSpPr>
            <a:spLocks noGrp="1"/>
          </p:cNvSpPr>
          <p:nvPr>
            <p:ph idx="1"/>
          </p:nvPr>
        </p:nvSpPr>
        <p:spPr>
          <a:xfrm>
            <a:off x="457200" y="1600201"/>
            <a:ext cx="3250704" cy="3917032"/>
          </a:xfrm>
          <a:solidFill>
            <a:schemeClr val="bg2"/>
          </a:solidFill>
        </p:spPr>
        <p:txBody>
          <a:bodyPr/>
          <a:lstStyle/>
          <a:p>
            <a:r>
              <a:rPr lang="it-IT" dirty="0" smtClean="0"/>
              <a:t>Trasparenza nella scuola</a:t>
            </a:r>
          </a:p>
          <a:p>
            <a:pPr marL="0" indent="0">
              <a:buNone/>
            </a:pPr>
            <a:endParaRPr lang="it-IT" dirty="0" smtClean="0"/>
          </a:p>
          <a:p>
            <a:r>
              <a:rPr lang="it-IT" dirty="0" smtClean="0"/>
              <a:t>Gli obblighi di pubblicazione sul sito web istituzionale</a:t>
            </a:r>
          </a:p>
        </p:txBody>
      </p:sp>
      <p:sp>
        <p:nvSpPr>
          <p:cNvPr id="5" name="Callout 1 4"/>
          <p:cNvSpPr/>
          <p:nvPr/>
        </p:nvSpPr>
        <p:spPr>
          <a:xfrm>
            <a:off x="4788024" y="1340768"/>
            <a:ext cx="3456384" cy="648072"/>
          </a:xfrm>
          <a:prstGeom prst="borderCallout1">
            <a:avLst>
              <a:gd name="adj1" fmla="val 18750"/>
              <a:gd name="adj2" fmla="val -8333"/>
              <a:gd name="adj3" fmla="val 104241"/>
              <a:gd name="adj4" fmla="val -387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t>Azione amministrativa</a:t>
            </a:r>
            <a:endParaRPr lang="it-IT" sz="2000" b="1" dirty="0"/>
          </a:p>
        </p:txBody>
      </p:sp>
      <p:sp>
        <p:nvSpPr>
          <p:cNvPr id="6" name="Callout 1 5"/>
          <p:cNvSpPr/>
          <p:nvPr/>
        </p:nvSpPr>
        <p:spPr>
          <a:xfrm>
            <a:off x="5724128" y="2132856"/>
            <a:ext cx="2952328" cy="576064"/>
          </a:xfrm>
          <a:prstGeom prst="borderCallout1">
            <a:avLst>
              <a:gd name="adj1" fmla="val 49615"/>
              <a:gd name="adj2" fmla="val -1450"/>
              <a:gd name="adj3" fmla="val 26520"/>
              <a:gd name="adj4" fmla="val -701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t>Attività didattica</a:t>
            </a:r>
            <a:endParaRPr lang="it-IT" sz="2000" b="1" dirty="0"/>
          </a:p>
        </p:txBody>
      </p:sp>
      <p:sp>
        <p:nvSpPr>
          <p:cNvPr id="8" name="Callout 1 7"/>
          <p:cNvSpPr/>
          <p:nvPr/>
        </p:nvSpPr>
        <p:spPr>
          <a:xfrm>
            <a:off x="4788024" y="4725144"/>
            <a:ext cx="4104456" cy="936104"/>
          </a:xfrm>
          <a:prstGeom prst="borderCallout1">
            <a:avLst>
              <a:gd name="adj1" fmla="val 47240"/>
              <a:gd name="adj2" fmla="val -4620"/>
              <a:gd name="adj3" fmla="val -20455"/>
              <a:gd name="adj4" fmla="val -389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2400" dirty="0"/>
              <a:t>Il d.lgs. N. 33/2013 attuativo della l. 190/2012</a:t>
            </a:r>
          </a:p>
        </p:txBody>
      </p:sp>
      <p:sp>
        <p:nvSpPr>
          <p:cNvPr id="4" name="Callout 1 3"/>
          <p:cNvSpPr/>
          <p:nvPr/>
        </p:nvSpPr>
        <p:spPr>
          <a:xfrm>
            <a:off x="4860032" y="3043808"/>
            <a:ext cx="3816424" cy="792088"/>
          </a:xfrm>
          <a:prstGeom prst="borderCallout1">
            <a:avLst>
              <a:gd name="adj1" fmla="val 36387"/>
              <a:gd name="adj2" fmla="val -5005"/>
              <a:gd name="adj3" fmla="val -70283"/>
              <a:gd name="adj4" fmla="val -37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t>Comportamento amministrativo e organizzativo</a:t>
            </a:r>
            <a:endParaRPr lang="it-IT" sz="2000" b="1" dirty="0"/>
          </a:p>
        </p:txBody>
      </p:sp>
    </p:spTree>
    <p:extLst>
      <p:ext uri="{BB962C8B-B14F-4D97-AF65-F5344CB8AC3E}">
        <p14:creationId xmlns:p14="http://schemas.microsoft.com/office/powerpoint/2010/main" val="2374225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3076"/>
            <a:ext cx="8229600" cy="1143000"/>
          </a:xfrm>
        </p:spPr>
        <p:txBody>
          <a:bodyPr/>
          <a:lstStyle/>
          <a:p>
            <a:r>
              <a:rPr lang="it-IT" dirty="0"/>
              <a:t>I</a:t>
            </a:r>
            <a:r>
              <a:rPr lang="it-IT" dirty="0" smtClean="0"/>
              <a:t>l </a:t>
            </a:r>
            <a:r>
              <a:rPr lang="it-IT" dirty="0"/>
              <a:t>d.lgs. </a:t>
            </a:r>
            <a:r>
              <a:rPr lang="it-IT" dirty="0" smtClean="0"/>
              <a:t>Attuativo della legge n. 190/2012</a:t>
            </a:r>
            <a:endParaRPr lang="it-IT" dirty="0"/>
          </a:p>
        </p:txBody>
      </p:sp>
      <p:sp>
        <p:nvSpPr>
          <p:cNvPr id="4" name="CasellaDiTesto 3"/>
          <p:cNvSpPr txBox="1"/>
          <p:nvPr/>
        </p:nvSpPr>
        <p:spPr>
          <a:xfrm>
            <a:off x="539552" y="1668364"/>
            <a:ext cx="2304256" cy="400110"/>
          </a:xfrm>
          <a:prstGeom prst="rect">
            <a:avLst/>
          </a:prstGeom>
          <a:noFill/>
        </p:spPr>
        <p:txBody>
          <a:bodyPr wrap="square" rtlCol="0">
            <a:spAutoFit/>
          </a:bodyPr>
          <a:lstStyle/>
          <a:p>
            <a:r>
              <a:rPr lang="it-IT" sz="2000" dirty="0" smtClean="0"/>
              <a:t>Principi generali</a:t>
            </a:r>
            <a:endParaRPr lang="it-IT" sz="2000" dirty="0"/>
          </a:p>
        </p:txBody>
      </p:sp>
      <p:sp>
        <p:nvSpPr>
          <p:cNvPr id="5" name="CasellaDiTesto 4"/>
          <p:cNvSpPr txBox="1"/>
          <p:nvPr/>
        </p:nvSpPr>
        <p:spPr>
          <a:xfrm>
            <a:off x="539552" y="2348880"/>
            <a:ext cx="3744416" cy="1015663"/>
          </a:xfrm>
          <a:prstGeom prst="rect">
            <a:avLst/>
          </a:prstGeom>
          <a:noFill/>
        </p:spPr>
        <p:txBody>
          <a:bodyPr wrap="square" rtlCol="0">
            <a:spAutoFit/>
          </a:bodyPr>
          <a:lstStyle/>
          <a:p>
            <a:r>
              <a:rPr lang="it-IT" sz="2000" dirty="0" smtClean="0"/>
              <a:t>Obblighi di pubblicazione concernenti l’organizzazione delle PPAA</a:t>
            </a:r>
            <a:endParaRPr lang="it-IT" sz="2000" dirty="0"/>
          </a:p>
        </p:txBody>
      </p:sp>
      <p:sp>
        <p:nvSpPr>
          <p:cNvPr id="6" name="CasellaDiTesto 5"/>
          <p:cNvSpPr txBox="1"/>
          <p:nvPr/>
        </p:nvSpPr>
        <p:spPr>
          <a:xfrm>
            <a:off x="539552" y="3645024"/>
            <a:ext cx="3600400" cy="1015663"/>
          </a:xfrm>
          <a:prstGeom prst="rect">
            <a:avLst/>
          </a:prstGeom>
          <a:noFill/>
        </p:spPr>
        <p:txBody>
          <a:bodyPr wrap="square" rtlCol="0">
            <a:spAutoFit/>
          </a:bodyPr>
          <a:lstStyle/>
          <a:p>
            <a:r>
              <a:rPr lang="it-IT" sz="2000" dirty="0" smtClean="0"/>
              <a:t>Obblighi di pubblicazione concernenti l’uso delle risorse pubbliche</a:t>
            </a:r>
            <a:endParaRPr lang="it-IT" sz="2000" dirty="0"/>
          </a:p>
        </p:txBody>
      </p:sp>
      <p:sp>
        <p:nvSpPr>
          <p:cNvPr id="7" name="CasellaDiTesto 6"/>
          <p:cNvSpPr txBox="1"/>
          <p:nvPr/>
        </p:nvSpPr>
        <p:spPr>
          <a:xfrm>
            <a:off x="539552" y="5089781"/>
            <a:ext cx="5184576" cy="646331"/>
          </a:xfrm>
          <a:prstGeom prst="rect">
            <a:avLst/>
          </a:prstGeom>
          <a:noFill/>
        </p:spPr>
        <p:txBody>
          <a:bodyPr wrap="square" rtlCol="0">
            <a:spAutoFit/>
          </a:bodyPr>
          <a:lstStyle/>
          <a:p>
            <a:r>
              <a:rPr lang="it-IT" dirty="0" smtClean="0"/>
              <a:t>Obblighi di pubblicazione concernenti le prestazioni offerte e i servizi erogati</a:t>
            </a:r>
            <a:endParaRPr lang="it-IT" dirty="0"/>
          </a:p>
        </p:txBody>
      </p:sp>
      <p:sp>
        <p:nvSpPr>
          <p:cNvPr id="8" name="CasellaDiTesto 7"/>
          <p:cNvSpPr txBox="1"/>
          <p:nvPr/>
        </p:nvSpPr>
        <p:spPr>
          <a:xfrm>
            <a:off x="539552" y="6093296"/>
            <a:ext cx="4320480" cy="707886"/>
          </a:xfrm>
          <a:prstGeom prst="rect">
            <a:avLst/>
          </a:prstGeom>
          <a:noFill/>
        </p:spPr>
        <p:txBody>
          <a:bodyPr wrap="square" rtlCol="0">
            <a:spAutoFit/>
          </a:bodyPr>
          <a:lstStyle/>
          <a:p>
            <a:r>
              <a:rPr lang="it-IT" sz="2000" dirty="0" smtClean="0"/>
              <a:t>Obblighi di pubblicazione in settori speciali</a:t>
            </a:r>
            <a:endParaRPr lang="it-IT" sz="2000" dirty="0"/>
          </a:p>
        </p:txBody>
      </p:sp>
      <p:sp>
        <p:nvSpPr>
          <p:cNvPr id="9" name="CasellaDiTesto 8"/>
          <p:cNvSpPr txBox="1"/>
          <p:nvPr/>
        </p:nvSpPr>
        <p:spPr>
          <a:xfrm>
            <a:off x="5292080" y="3783523"/>
            <a:ext cx="3672408" cy="369332"/>
          </a:xfrm>
          <a:prstGeom prst="rect">
            <a:avLst/>
          </a:prstGeom>
          <a:noFill/>
        </p:spPr>
        <p:txBody>
          <a:bodyPr wrap="square" rtlCol="0">
            <a:spAutoFit/>
          </a:bodyPr>
          <a:lstStyle/>
          <a:p>
            <a:r>
              <a:rPr lang="it-IT" dirty="0" smtClean="0"/>
              <a:t>Dati di gestione del bilancio</a:t>
            </a:r>
            <a:endParaRPr lang="it-IT" dirty="0"/>
          </a:p>
        </p:txBody>
      </p:sp>
      <p:sp>
        <p:nvSpPr>
          <p:cNvPr id="10" name="CasellaDiTesto 9"/>
          <p:cNvSpPr txBox="1"/>
          <p:nvPr/>
        </p:nvSpPr>
        <p:spPr>
          <a:xfrm>
            <a:off x="5292080" y="5089781"/>
            <a:ext cx="3528392" cy="646331"/>
          </a:xfrm>
          <a:prstGeom prst="rect">
            <a:avLst/>
          </a:prstGeom>
          <a:noFill/>
        </p:spPr>
        <p:txBody>
          <a:bodyPr wrap="square" rtlCol="0">
            <a:spAutoFit/>
          </a:bodyPr>
          <a:lstStyle/>
          <a:p>
            <a:r>
              <a:rPr lang="it-IT" dirty="0" smtClean="0"/>
              <a:t>Tempi di pagamento, dati su procedimenti amministrativi</a:t>
            </a:r>
            <a:endParaRPr lang="it-IT" dirty="0"/>
          </a:p>
        </p:txBody>
      </p:sp>
      <p:sp>
        <p:nvSpPr>
          <p:cNvPr id="12" name="CasellaDiTesto 11"/>
          <p:cNvSpPr txBox="1"/>
          <p:nvPr/>
        </p:nvSpPr>
        <p:spPr>
          <a:xfrm>
            <a:off x="5436096" y="6124654"/>
            <a:ext cx="3384376" cy="369332"/>
          </a:xfrm>
          <a:prstGeom prst="rect">
            <a:avLst/>
          </a:prstGeom>
          <a:noFill/>
        </p:spPr>
        <p:txBody>
          <a:bodyPr wrap="square" rtlCol="0">
            <a:spAutoFit/>
          </a:bodyPr>
          <a:lstStyle/>
          <a:p>
            <a:r>
              <a:rPr lang="it-IT" dirty="0" smtClean="0"/>
              <a:t>Dati sui contratti conclusi</a:t>
            </a:r>
            <a:endParaRPr lang="it-IT" dirty="0"/>
          </a:p>
        </p:txBody>
      </p:sp>
      <p:sp>
        <p:nvSpPr>
          <p:cNvPr id="13" name="CasellaDiTesto 12"/>
          <p:cNvSpPr txBox="1"/>
          <p:nvPr/>
        </p:nvSpPr>
        <p:spPr>
          <a:xfrm>
            <a:off x="5292080" y="2492896"/>
            <a:ext cx="3384376" cy="369332"/>
          </a:xfrm>
          <a:prstGeom prst="rect">
            <a:avLst/>
          </a:prstGeom>
          <a:noFill/>
        </p:spPr>
        <p:txBody>
          <a:bodyPr wrap="square" rtlCol="0">
            <a:spAutoFit/>
          </a:bodyPr>
          <a:lstStyle/>
          <a:p>
            <a:r>
              <a:rPr lang="it-IT" dirty="0" smtClean="0"/>
              <a:t>Dati sull’organizzazione</a:t>
            </a:r>
            <a:endParaRPr lang="it-IT" dirty="0"/>
          </a:p>
        </p:txBody>
      </p:sp>
      <p:sp>
        <p:nvSpPr>
          <p:cNvPr id="14" name="CasellaDiTesto 13"/>
          <p:cNvSpPr txBox="1"/>
          <p:nvPr/>
        </p:nvSpPr>
        <p:spPr>
          <a:xfrm>
            <a:off x="5292080" y="1668364"/>
            <a:ext cx="3240360" cy="369332"/>
          </a:xfrm>
          <a:prstGeom prst="rect">
            <a:avLst/>
          </a:prstGeom>
          <a:noFill/>
        </p:spPr>
        <p:txBody>
          <a:bodyPr wrap="square" rtlCol="0">
            <a:spAutoFit/>
          </a:bodyPr>
          <a:lstStyle/>
          <a:p>
            <a:r>
              <a:rPr lang="it-IT" dirty="0" smtClean="0"/>
              <a:t>Accesso civico</a:t>
            </a:r>
            <a:endParaRPr lang="it-IT" dirty="0"/>
          </a:p>
        </p:txBody>
      </p:sp>
    </p:spTree>
    <p:extLst>
      <p:ext uri="{BB962C8B-B14F-4D97-AF65-F5344CB8AC3E}">
        <p14:creationId xmlns:p14="http://schemas.microsoft.com/office/powerpoint/2010/main" val="3953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6632"/>
            <a:ext cx="8229600" cy="1143000"/>
          </a:xfrm>
        </p:spPr>
        <p:txBody>
          <a:bodyPr/>
          <a:lstStyle/>
          <a:p>
            <a:r>
              <a:rPr lang="it-IT" dirty="0" smtClean="0"/>
              <a:t>L’accesso civico</a:t>
            </a:r>
            <a:endParaRPr lang="it-IT" dirty="0"/>
          </a:p>
        </p:txBody>
      </p:sp>
      <p:sp>
        <p:nvSpPr>
          <p:cNvPr id="3" name="Segnaposto contenuto 2"/>
          <p:cNvSpPr>
            <a:spLocks noGrp="1"/>
          </p:cNvSpPr>
          <p:nvPr>
            <p:ph idx="1"/>
          </p:nvPr>
        </p:nvSpPr>
        <p:spPr>
          <a:xfrm>
            <a:off x="457200" y="1600201"/>
            <a:ext cx="8229600" cy="1396751"/>
          </a:xfrm>
          <a:solidFill>
            <a:schemeClr val="accent1">
              <a:lumMod val="20000"/>
              <a:lumOff val="80000"/>
            </a:schemeClr>
          </a:solidFill>
        </p:spPr>
        <p:txBody>
          <a:bodyPr/>
          <a:lstStyle/>
          <a:p>
            <a:r>
              <a:rPr lang="it-IT" sz="2400" dirty="0" smtClean="0"/>
              <a:t>Documenti, informazioni, dati, cui corrisponde il diritto di chiunque di accedere ai siti direttamente ed immediatamente, senza autenticazione ed identificazione</a:t>
            </a:r>
            <a:endParaRPr lang="it-IT" sz="2400" dirty="0"/>
          </a:p>
        </p:txBody>
      </p:sp>
      <p:sp>
        <p:nvSpPr>
          <p:cNvPr id="5" name="CasellaDiTesto 4"/>
          <p:cNvSpPr txBox="1"/>
          <p:nvPr/>
        </p:nvSpPr>
        <p:spPr>
          <a:xfrm>
            <a:off x="395536" y="5013176"/>
            <a:ext cx="2376264" cy="830997"/>
          </a:xfrm>
          <a:prstGeom prst="rect">
            <a:avLst/>
          </a:prstGeom>
          <a:solidFill>
            <a:schemeClr val="accent1">
              <a:lumMod val="40000"/>
              <a:lumOff val="60000"/>
            </a:schemeClr>
          </a:solidFill>
        </p:spPr>
        <p:txBody>
          <a:bodyPr wrap="square" rtlCol="0">
            <a:spAutoFit/>
          </a:bodyPr>
          <a:lstStyle/>
          <a:p>
            <a:pPr algn="ctr"/>
            <a:r>
              <a:rPr lang="it-IT" sz="2400" dirty="0" smtClean="0"/>
              <a:t>ACCESSO CIVICO</a:t>
            </a:r>
            <a:endParaRPr lang="it-IT" sz="2400" dirty="0"/>
          </a:p>
        </p:txBody>
      </p:sp>
      <p:sp>
        <p:nvSpPr>
          <p:cNvPr id="6" name="CasellaDiTesto 5"/>
          <p:cNvSpPr txBox="1"/>
          <p:nvPr/>
        </p:nvSpPr>
        <p:spPr>
          <a:xfrm>
            <a:off x="3275856" y="3429000"/>
            <a:ext cx="5400600" cy="1200329"/>
          </a:xfrm>
          <a:prstGeom prst="rect">
            <a:avLst/>
          </a:prstGeom>
          <a:solidFill>
            <a:schemeClr val="bg2">
              <a:lumMod val="90000"/>
            </a:schemeClr>
          </a:solidFill>
        </p:spPr>
        <p:txBody>
          <a:bodyPr wrap="square" rtlCol="0">
            <a:spAutoFit/>
          </a:bodyPr>
          <a:lstStyle/>
          <a:p>
            <a:r>
              <a:rPr lang="it-IT" dirty="0" smtClean="0"/>
              <a:t>Chiunque ha il diritto di richiedere i documenti che la PA  non ha pubblicato. La richiesta non è sottoposta ad alcuna limitazione, non deve essere motivata, è gratuita.</a:t>
            </a:r>
            <a:endParaRPr lang="it-IT" dirty="0"/>
          </a:p>
        </p:txBody>
      </p:sp>
      <p:sp>
        <p:nvSpPr>
          <p:cNvPr id="7" name="CasellaDiTesto 6"/>
          <p:cNvSpPr txBox="1"/>
          <p:nvPr/>
        </p:nvSpPr>
        <p:spPr>
          <a:xfrm>
            <a:off x="3275856" y="5428674"/>
            <a:ext cx="5400600" cy="923330"/>
          </a:xfrm>
          <a:prstGeom prst="rect">
            <a:avLst/>
          </a:prstGeom>
          <a:solidFill>
            <a:schemeClr val="accent3">
              <a:lumMod val="20000"/>
              <a:lumOff val="80000"/>
            </a:schemeClr>
          </a:solidFill>
        </p:spPr>
        <p:txBody>
          <a:bodyPr wrap="square" rtlCol="0">
            <a:spAutoFit/>
          </a:bodyPr>
          <a:lstStyle/>
          <a:p>
            <a:r>
              <a:rPr lang="it-IT" dirty="0" smtClean="0"/>
              <a:t>L’Amministrazione  ha 30 giorni di tempo per procedere alla pubblicazione e trasmetterlo contestualmente al richiedente.</a:t>
            </a:r>
            <a:endParaRPr lang="it-IT" dirty="0"/>
          </a:p>
        </p:txBody>
      </p:sp>
      <p:sp>
        <p:nvSpPr>
          <p:cNvPr id="4" name="CasellaDiTesto 3"/>
          <p:cNvSpPr txBox="1"/>
          <p:nvPr/>
        </p:nvSpPr>
        <p:spPr>
          <a:xfrm>
            <a:off x="70024" y="1052736"/>
            <a:ext cx="1187624" cy="369332"/>
          </a:xfrm>
          <a:prstGeom prst="rect">
            <a:avLst/>
          </a:prstGeom>
          <a:solidFill>
            <a:schemeClr val="bg2"/>
          </a:solidFill>
        </p:spPr>
        <p:txBody>
          <a:bodyPr wrap="square" rtlCol="0">
            <a:spAutoFit/>
          </a:bodyPr>
          <a:lstStyle/>
          <a:p>
            <a:r>
              <a:rPr lang="it-IT" dirty="0" smtClean="0"/>
              <a:t>PRINCIPI</a:t>
            </a:r>
            <a:endParaRPr lang="it-IT" dirty="0"/>
          </a:p>
        </p:txBody>
      </p:sp>
    </p:spTree>
    <p:extLst>
      <p:ext uri="{BB962C8B-B14F-4D97-AF65-F5344CB8AC3E}">
        <p14:creationId xmlns:p14="http://schemas.microsoft.com/office/powerpoint/2010/main" val="3998511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L’accesso civico</a:t>
            </a:r>
            <a:endParaRPr lang="it-IT" dirty="0"/>
          </a:p>
        </p:txBody>
      </p:sp>
      <p:sp>
        <p:nvSpPr>
          <p:cNvPr id="3" name="Segnaposto contenuto 2"/>
          <p:cNvSpPr>
            <a:spLocks noGrp="1"/>
          </p:cNvSpPr>
          <p:nvPr>
            <p:ph idx="1"/>
          </p:nvPr>
        </p:nvSpPr>
        <p:spPr>
          <a:xfrm>
            <a:off x="457200" y="1600201"/>
            <a:ext cx="8229600" cy="1684783"/>
          </a:xfrm>
          <a:solidFill>
            <a:schemeClr val="accent6">
              <a:lumMod val="20000"/>
              <a:lumOff val="80000"/>
            </a:schemeClr>
          </a:solidFill>
        </p:spPr>
        <p:txBody>
          <a:bodyPr/>
          <a:lstStyle/>
          <a:p>
            <a:r>
              <a:rPr lang="it-IT" sz="2400" dirty="0"/>
              <a:t>P</a:t>
            </a:r>
            <a:r>
              <a:rPr lang="it-IT" sz="2400" dirty="0" smtClean="0"/>
              <a:t>osto </a:t>
            </a:r>
            <a:r>
              <a:rPr lang="it-IT" sz="2400" dirty="0"/>
              <a:t>che le pubbliche amministrazioni sono tenute a pubblicare documenti, informazioni o dati, nel caso in cui la pubblicazione sia stata omessa, chiunque ha diritto di richiedere i medesimi. </a:t>
            </a:r>
          </a:p>
        </p:txBody>
      </p:sp>
      <p:sp>
        <p:nvSpPr>
          <p:cNvPr id="4" name="CasellaDiTesto 3"/>
          <p:cNvSpPr txBox="1"/>
          <p:nvPr/>
        </p:nvSpPr>
        <p:spPr>
          <a:xfrm>
            <a:off x="1835696" y="3140968"/>
            <a:ext cx="6264696" cy="1200329"/>
          </a:xfrm>
          <a:prstGeom prst="rect">
            <a:avLst/>
          </a:prstGeom>
          <a:solidFill>
            <a:schemeClr val="accent4">
              <a:lumMod val="20000"/>
              <a:lumOff val="80000"/>
            </a:schemeClr>
          </a:solidFill>
        </p:spPr>
        <p:txBody>
          <a:bodyPr wrap="square" rtlCol="0">
            <a:spAutoFit/>
          </a:bodyPr>
          <a:lstStyle/>
          <a:p>
            <a:r>
              <a:rPr lang="it-IT" sz="2400" dirty="0"/>
              <a:t>La richiesta è gratuita, non va motivata e non vi sono limiti quanto alla legittimazione soggettiva del richiedente. </a:t>
            </a:r>
          </a:p>
        </p:txBody>
      </p:sp>
      <p:sp>
        <p:nvSpPr>
          <p:cNvPr id="5" name="CasellaDiTesto 4"/>
          <p:cNvSpPr txBox="1"/>
          <p:nvPr/>
        </p:nvSpPr>
        <p:spPr>
          <a:xfrm>
            <a:off x="683568" y="4725144"/>
            <a:ext cx="6120680" cy="1938992"/>
          </a:xfrm>
          <a:prstGeom prst="rect">
            <a:avLst/>
          </a:prstGeom>
          <a:solidFill>
            <a:schemeClr val="accent3">
              <a:lumMod val="20000"/>
              <a:lumOff val="80000"/>
            </a:schemeClr>
          </a:solidFill>
        </p:spPr>
        <p:txBody>
          <a:bodyPr wrap="square" rtlCol="0">
            <a:spAutoFit/>
          </a:bodyPr>
          <a:lstStyle/>
          <a:p>
            <a:r>
              <a:rPr lang="it-IT" sz="2400" dirty="0"/>
              <a:t>Si tratta </a:t>
            </a:r>
            <a:r>
              <a:rPr lang="it-IT" sz="2400" dirty="0" smtClean="0"/>
              <a:t>dell’estensione </a:t>
            </a:r>
            <a:r>
              <a:rPr lang="it-IT" sz="2400" dirty="0"/>
              <a:t>massima del diritto di accesso, svincolato, in questo caso, dall’interesse diretto concreto e attuale e finalizzato ad un vero controllo sociale dell’operato della PA.</a:t>
            </a:r>
          </a:p>
        </p:txBody>
      </p:sp>
    </p:spTree>
    <p:extLst>
      <p:ext uri="{BB962C8B-B14F-4D97-AF65-F5344CB8AC3E}">
        <p14:creationId xmlns:p14="http://schemas.microsoft.com/office/powerpoint/2010/main" val="257649577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tempo della pubblicazione</a:t>
            </a:r>
            <a:endParaRPr lang="it-IT" dirty="0"/>
          </a:p>
        </p:txBody>
      </p:sp>
      <p:sp>
        <p:nvSpPr>
          <p:cNvPr id="3" name="Segnaposto contenuto 2"/>
          <p:cNvSpPr>
            <a:spLocks noGrp="1"/>
          </p:cNvSpPr>
          <p:nvPr>
            <p:ph idx="1"/>
          </p:nvPr>
        </p:nvSpPr>
        <p:spPr>
          <a:xfrm>
            <a:off x="457200" y="1600201"/>
            <a:ext cx="8229600" cy="2476872"/>
          </a:xfrm>
          <a:solidFill>
            <a:schemeClr val="bg2"/>
          </a:solidFill>
        </p:spPr>
        <p:txBody>
          <a:bodyPr/>
          <a:lstStyle/>
          <a:p>
            <a:r>
              <a:rPr lang="it-IT" dirty="0" smtClean="0"/>
              <a:t>I documenti sono pubblicati per 5 anni decorrenti dal 1° gennaio dell’anno successivo a quello da cui decorre l’obbligo di pubblicazione.</a:t>
            </a:r>
            <a:endParaRPr lang="it-IT" dirty="0"/>
          </a:p>
        </p:txBody>
      </p:sp>
      <p:sp>
        <p:nvSpPr>
          <p:cNvPr id="4" name="CasellaDiTesto 3"/>
          <p:cNvSpPr txBox="1"/>
          <p:nvPr/>
        </p:nvSpPr>
        <p:spPr>
          <a:xfrm>
            <a:off x="0" y="980728"/>
            <a:ext cx="1187624" cy="369332"/>
          </a:xfrm>
          <a:prstGeom prst="rect">
            <a:avLst/>
          </a:prstGeom>
          <a:solidFill>
            <a:schemeClr val="bg2"/>
          </a:solidFill>
        </p:spPr>
        <p:txBody>
          <a:bodyPr wrap="square" rtlCol="0">
            <a:spAutoFit/>
          </a:bodyPr>
          <a:lstStyle/>
          <a:p>
            <a:r>
              <a:rPr lang="it-IT" dirty="0" smtClean="0"/>
              <a:t>PRINCIPI</a:t>
            </a:r>
            <a:endParaRPr lang="it-IT" dirty="0"/>
          </a:p>
        </p:txBody>
      </p:sp>
    </p:spTree>
    <p:extLst>
      <p:ext uri="{BB962C8B-B14F-4D97-AF65-F5344CB8AC3E}">
        <p14:creationId xmlns:p14="http://schemas.microsoft.com/office/powerpoint/2010/main" val="350549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si fa</a:t>
            </a:r>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104" y="623888"/>
            <a:ext cx="5219700" cy="598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umetto 1 3"/>
          <p:cNvSpPr/>
          <p:nvPr/>
        </p:nvSpPr>
        <p:spPr>
          <a:xfrm>
            <a:off x="6623720" y="1487984"/>
            <a:ext cx="2520280" cy="1800200"/>
          </a:xfrm>
          <a:prstGeom prst="wedgeRectCallout">
            <a:avLst>
              <a:gd name="adj1" fmla="val -118690"/>
              <a:gd name="adj2" fmla="val 349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t>AMMINISTRAZIONE TRASPARENTE</a:t>
            </a:r>
          </a:p>
          <a:p>
            <a:pPr algn="ctr"/>
            <a:endParaRPr lang="it-IT" sz="2000" b="1" dirty="0"/>
          </a:p>
          <a:p>
            <a:pPr algn="ctr"/>
            <a:endParaRPr lang="it-IT" sz="2000" b="1" dirty="0" smtClean="0"/>
          </a:p>
          <a:p>
            <a:pPr algn="ctr"/>
            <a:endParaRPr lang="it-IT" sz="2000" b="1" dirty="0"/>
          </a:p>
        </p:txBody>
      </p:sp>
      <p:sp>
        <p:nvSpPr>
          <p:cNvPr id="5" name="CasellaDiTesto 4"/>
          <p:cNvSpPr txBox="1"/>
          <p:nvPr/>
        </p:nvSpPr>
        <p:spPr>
          <a:xfrm>
            <a:off x="1403648" y="94664"/>
            <a:ext cx="1187624" cy="369332"/>
          </a:xfrm>
          <a:prstGeom prst="rect">
            <a:avLst/>
          </a:prstGeom>
          <a:solidFill>
            <a:schemeClr val="bg2"/>
          </a:solidFill>
        </p:spPr>
        <p:txBody>
          <a:bodyPr wrap="square" rtlCol="0">
            <a:spAutoFit/>
          </a:bodyPr>
          <a:lstStyle/>
          <a:p>
            <a:r>
              <a:rPr lang="it-IT" dirty="0" smtClean="0"/>
              <a:t>PRINCIPI</a:t>
            </a:r>
            <a:endParaRPr lang="it-IT" dirty="0"/>
          </a:p>
        </p:txBody>
      </p:sp>
    </p:spTree>
    <p:extLst>
      <p:ext uri="{BB962C8B-B14F-4D97-AF65-F5344CB8AC3E}">
        <p14:creationId xmlns:p14="http://schemas.microsoft.com/office/powerpoint/2010/main" val="3174965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dirty="0" smtClean="0"/>
              <a:t>Programma triennale per la trasparenza</a:t>
            </a:r>
            <a:endParaRPr lang="it-IT" sz="3200" dirty="0"/>
          </a:p>
        </p:txBody>
      </p:sp>
      <p:sp>
        <p:nvSpPr>
          <p:cNvPr id="3" name="Segnaposto contenuto 2"/>
          <p:cNvSpPr>
            <a:spLocks noGrp="1"/>
          </p:cNvSpPr>
          <p:nvPr>
            <p:ph idx="1"/>
          </p:nvPr>
        </p:nvSpPr>
        <p:spPr>
          <a:xfrm>
            <a:off x="457200" y="1600201"/>
            <a:ext cx="8229600" cy="1108720"/>
          </a:xfrm>
          <a:solidFill>
            <a:schemeClr val="bg2">
              <a:lumMod val="90000"/>
            </a:schemeClr>
          </a:solidFill>
        </p:spPr>
        <p:txBody>
          <a:bodyPr/>
          <a:lstStyle/>
          <a:p>
            <a:r>
              <a:rPr lang="it-IT" dirty="0" smtClean="0"/>
              <a:t>NON PUO’ RIGUARDARE LA SINGOLA SCUOLA PERCHE’:</a:t>
            </a:r>
            <a:endParaRPr lang="it-IT" dirty="0"/>
          </a:p>
        </p:txBody>
      </p:sp>
      <p:sp>
        <p:nvSpPr>
          <p:cNvPr id="4" name="CasellaDiTesto 3"/>
          <p:cNvSpPr txBox="1"/>
          <p:nvPr/>
        </p:nvSpPr>
        <p:spPr>
          <a:xfrm>
            <a:off x="467544" y="3068960"/>
            <a:ext cx="7776864" cy="1384995"/>
          </a:xfrm>
          <a:prstGeom prst="rect">
            <a:avLst/>
          </a:prstGeom>
          <a:noFill/>
        </p:spPr>
        <p:txBody>
          <a:bodyPr wrap="square" rtlCol="0">
            <a:spAutoFit/>
          </a:bodyPr>
          <a:lstStyle/>
          <a:p>
            <a:r>
              <a:rPr lang="it-IT" sz="2800" dirty="0" smtClean="0"/>
              <a:t>È collegato con la programmazione strategica (che è del MINISTRO) e con il piano della Performance (che per la scuola non è previsto)</a:t>
            </a:r>
            <a:endParaRPr lang="it-IT" sz="2800" dirty="0"/>
          </a:p>
        </p:txBody>
      </p:sp>
      <p:sp>
        <p:nvSpPr>
          <p:cNvPr id="7" name="CasellaDiTesto 6"/>
          <p:cNvSpPr txBox="1"/>
          <p:nvPr/>
        </p:nvSpPr>
        <p:spPr>
          <a:xfrm>
            <a:off x="0" y="44896"/>
            <a:ext cx="1187624" cy="369332"/>
          </a:xfrm>
          <a:prstGeom prst="rect">
            <a:avLst/>
          </a:prstGeom>
          <a:solidFill>
            <a:schemeClr val="bg2"/>
          </a:solidFill>
        </p:spPr>
        <p:txBody>
          <a:bodyPr wrap="square" rtlCol="0">
            <a:spAutoFit/>
          </a:bodyPr>
          <a:lstStyle/>
          <a:p>
            <a:r>
              <a:rPr lang="it-IT" dirty="0" smtClean="0"/>
              <a:t>PRINCIPI</a:t>
            </a:r>
            <a:endParaRPr lang="it-IT" dirty="0"/>
          </a:p>
        </p:txBody>
      </p:sp>
    </p:spTree>
    <p:extLst>
      <p:ext uri="{BB962C8B-B14F-4D97-AF65-F5344CB8AC3E}">
        <p14:creationId xmlns:p14="http://schemas.microsoft.com/office/powerpoint/2010/main" val="343144602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Come si fa</a:t>
            </a:r>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104" y="623888"/>
            <a:ext cx="5219700" cy="598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umetto 1 3"/>
          <p:cNvSpPr/>
          <p:nvPr/>
        </p:nvSpPr>
        <p:spPr>
          <a:xfrm>
            <a:off x="4932040" y="1487984"/>
            <a:ext cx="4211960" cy="2661096"/>
          </a:xfrm>
          <a:prstGeom prst="wedgeRectCallout">
            <a:avLst>
              <a:gd name="adj1" fmla="val -118690"/>
              <a:gd name="adj2" fmla="val 349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t>AMMINISTRAZIONE TRASPARENTE</a:t>
            </a:r>
          </a:p>
          <a:p>
            <a:pPr algn="ctr"/>
            <a:endParaRPr lang="it-IT" sz="2000" b="1" dirty="0"/>
          </a:p>
          <a:p>
            <a:pPr algn="ctr"/>
            <a:endParaRPr lang="it-IT" sz="2000" b="1" dirty="0" smtClean="0"/>
          </a:p>
          <a:p>
            <a:pPr algn="ctr"/>
            <a:endParaRPr lang="it-IT" sz="2000" b="1" dirty="0"/>
          </a:p>
        </p:txBody>
      </p:sp>
      <p:sp>
        <p:nvSpPr>
          <p:cNvPr id="5" name="CasellaDiTesto 4"/>
          <p:cNvSpPr txBox="1"/>
          <p:nvPr/>
        </p:nvSpPr>
        <p:spPr>
          <a:xfrm>
            <a:off x="1403648" y="94664"/>
            <a:ext cx="1187624" cy="369332"/>
          </a:xfrm>
          <a:prstGeom prst="rect">
            <a:avLst/>
          </a:prstGeom>
          <a:solidFill>
            <a:schemeClr val="bg2"/>
          </a:solidFill>
        </p:spPr>
        <p:txBody>
          <a:bodyPr wrap="square" rtlCol="0">
            <a:spAutoFit/>
          </a:bodyPr>
          <a:lstStyle/>
          <a:p>
            <a:r>
              <a:rPr lang="it-IT" dirty="0" smtClean="0"/>
              <a:t>PRINCIPI</a:t>
            </a:r>
            <a:endParaRPr lang="it-IT" dirty="0"/>
          </a:p>
        </p:txBody>
      </p:sp>
      <p:sp>
        <p:nvSpPr>
          <p:cNvPr id="6" name="CasellaDiTesto 5"/>
          <p:cNvSpPr txBox="1"/>
          <p:nvPr/>
        </p:nvSpPr>
        <p:spPr>
          <a:xfrm>
            <a:off x="4967808" y="3153073"/>
            <a:ext cx="4104456" cy="923330"/>
          </a:xfrm>
          <a:prstGeom prst="rect">
            <a:avLst/>
          </a:prstGeom>
          <a:solidFill>
            <a:schemeClr val="tx2">
              <a:lumMod val="75000"/>
            </a:schemeClr>
          </a:solidFill>
        </p:spPr>
        <p:txBody>
          <a:bodyPr wrap="square" rtlCol="0">
            <a:spAutoFit/>
          </a:bodyPr>
          <a:lstStyle/>
          <a:p>
            <a:r>
              <a:rPr lang="it-IT" dirty="0" smtClean="0">
                <a:solidFill>
                  <a:schemeClr val="bg1"/>
                </a:solidFill>
              </a:rPr>
              <a:t>Riferimenti normativi e atti di organizzazione che riguardano l’istituzione</a:t>
            </a:r>
            <a:endParaRPr lang="it-IT" dirty="0">
              <a:solidFill>
                <a:schemeClr val="bg1"/>
              </a:solidFill>
            </a:endParaRPr>
          </a:p>
        </p:txBody>
      </p:sp>
    </p:spTree>
    <p:extLst>
      <p:ext uri="{BB962C8B-B14F-4D97-AF65-F5344CB8AC3E}">
        <p14:creationId xmlns:p14="http://schemas.microsoft.com/office/powerpoint/2010/main" val="272819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08236"/>
            <a:ext cx="8229600" cy="1143000"/>
          </a:xfrm>
          <a:solidFill>
            <a:schemeClr val="accent6">
              <a:lumMod val="20000"/>
              <a:lumOff val="80000"/>
            </a:schemeClr>
          </a:solidFill>
        </p:spPr>
        <p:txBody>
          <a:bodyPr/>
          <a:lstStyle/>
          <a:p>
            <a:r>
              <a:rPr lang="it-IT" sz="3200" dirty="0" smtClean="0"/>
              <a:t>I DATI connessi alla pubblicazione relativa all’organizzazione e all’attività</a:t>
            </a:r>
            <a:endParaRPr lang="it-IT" sz="3200" dirty="0"/>
          </a:p>
        </p:txBody>
      </p:sp>
      <p:sp>
        <p:nvSpPr>
          <p:cNvPr id="3" name="Segnaposto contenuto 2"/>
          <p:cNvSpPr>
            <a:spLocks noGrp="1"/>
          </p:cNvSpPr>
          <p:nvPr>
            <p:ph idx="1"/>
          </p:nvPr>
        </p:nvSpPr>
        <p:spPr/>
        <p:txBody>
          <a:bodyPr/>
          <a:lstStyle/>
          <a:p>
            <a:r>
              <a:rPr lang="it-IT" dirty="0" smtClean="0"/>
              <a:t>Composizione organo di indirizzo e organo di gestione</a:t>
            </a:r>
          </a:p>
          <a:p>
            <a:r>
              <a:rPr lang="it-IT" dirty="0" smtClean="0"/>
              <a:t>Articolazione degli uffici, competenze e risorse assegnate;</a:t>
            </a:r>
          </a:p>
          <a:p>
            <a:r>
              <a:rPr lang="it-IT" dirty="0" smtClean="0"/>
              <a:t>Illustrazione dell’organizzazione dell’amministrazione, mediante organigramma o altre rappresentazioni grafiche</a:t>
            </a:r>
          </a:p>
          <a:p>
            <a:r>
              <a:rPr lang="it-IT" dirty="0" smtClean="0"/>
              <a:t>Elenco completo dei numeri di telefono e caselle di posta elettronica</a:t>
            </a:r>
            <a:endParaRPr lang="it-IT" dirty="0"/>
          </a:p>
        </p:txBody>
      </p:sp>
      <p:sp>
        <p:nvSpPr>
          <p:cNvPr id="6" name="CasellaDiTesto 5"/>
          <p:cNvSpPr txBox="1"/>
          <p:nvPr/>
        </p:nvSpPr>
        <p:spPr>
          <a:xfrm>
            <a:off x="-10368" y="1124744"/>
            <a:ext cx="1421904" cy="369332"/>
          </a:xfrm>
          <a:prstGeom prst="rect">
            <a:avLst/>
          </a:prstGeom>
          <a:solidFill>
            <a:schemeClr val="bg2"/>
          </a:solidFill>
        </p:spPr>
        <p:txBody>
          <a:bodyPr wrap="square" rtlCol="0">
            <a:spAutoFit/>
          </a:bodyPr>
          <a:lstStyle/>
          <a:p>
            <a:r>
              <a:rPr lang="it-IT" dirty="0" smtClean="0"/>
              <a:t>Dati org.ne</a:t>
            </a:r>
            <a:endParaRPr lang="it-IT" dirty="0"/>
          </a:p>
        </p:txBody>
      </p:sp>
    </p:spTree>
    <p:extLst>
      <p:ext uri="{BB962C8B-B14F-4D97-AF65-F5344CB8AC3E}">
        <p14:creationId xmlns:p14="http://schemas.microsoft.com/office/powerpoint/2010/main" val="127344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chemeClr val="accent5">
              <a:lumMod val="20000"/>
              <a:lumOff val="80000"/>
            </a:schemeClr>
          </a:solidFill>
        </p:spPr>
        <p:txBody>
          <a:bodyPr/>
          <a:lstStyle/>
          <a:p>
            <a:r>
              <a:rPr lang="it-IT" sz="3200" dirty="0" smtClean="0"/>
              <a:t>I DATI connessi </a:t>
            </a:r>
            <a:r>
              <a:rPr lang="it-IT" sz="3200" dirty="0"/>
              <a:t>alla pubblicazione relativa all’organizzazione e all’attività</a:t>
            </a:r>
          </a:p>
        </p:txBody>
      </p:sp>
      <p:sp>
        <p:nvSpPr>
          <p:cNvPr id="3" name="Segnaposto contenuto 2"/>
          <p:cNvSpPr>
            <a:spLocks noGrp="1"/>
          </p:cNvSpPr>
          <p:nvPr>
            <p:ph idx="1"/>
          </p:nvPr>
        </p:nvSpPr>
        <p:spPr/>
        <p:txBody>
          <a:bodyPr/>
          <a:lstStyle/>
          <a:p>
            <a:r>
              <a:rPr lang="it-IT" dirty="0" smtClean="0"/>
              <a:t>Tutti </a:t>
            </a:r>
            <a:r>
              <a:rPr lang="it-IT" dirty="0" smtClean="0"/>
              <a:t>i dati relativi agli incarichi conferiti </a:t>
            </a:r>
            <a:r>
              <a:rPr lang="it-IT" dirty="0" smtClean="0"/>
              <a:t>o autorizzati ai propri dipendenti </a:t>
            </a:r>
            <a:r>
              <a:rPr lang="it-IT" dirty="0" smtClean="0"/>
              <a:t>con relativi compensi;</a:t>
            </a:r>
          </a:p>
          <a:p>
            <a:r>
              <a:rPr lang="it-IT" dirty="0" smtClean="0"/>
              <a:t>Tutti i dati relativi alla contrattazione collettiva </a:t>
            </a:r>
            <a:r>
              <a:rPr lang="it-IT" dirty="0" smtClean="0"/>
              <a:t>integrativa: </a:t>
            </a:r>
          </a:p>
          <a:p>
            <a:r>
              <a:rPr lang="it-IT" dirty="0" smtClean="0"/>
              <a:t>Contratti </a:t>
            </a:r>
            <a:r>
              <a:rPr lang="it-IT" dirty="0"/>
              <a:t>integrativi</a:t>
            </a:r>
          </a:p>
          <a:p>
            <a:r>
              <a:rPr lang="it-IT" dirty="0"/>
              <a:t>Relazione tecnico-finanziaria</a:t>
            </a:r>
          </a:p>
          <a:p>
            <a:r>
              <a:rPr lang="it-IT" dirty="0"/>
              <a:t>Relazione illustrativa</a:t>
            </a:r>
          </a:p>
          <a:p>
            <a:pPr marL="0" indent="0">
              <a:buNone/>
            </a:pPr>
            <a:endParaRPr lang="it-IT" dirty="0" smtClean="0"/>
          </a:p>
          <a:p>
            <a:pPr marL="0" indent="0">
              <a:buNone/>
            </a:pPr>
            <a:endParaRPr lang="it-IT" dirty="0"/>
          </a:p>
        </p:txBody>
      </p:sp>
    </p:spTree>
    <p:extLst>
      <p:ext uri="{BB962C8B-B14F-4D97-AF65-F5344CB8AC3E}">
        <p14:creationId xmlns:p14="http://schemas.microsoft.com/office/powerpoint/2010/main" val="2759321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solidFill>
            <a:schemeClr val="accent1">
              <a:lumMod val="20000"/>
              <a:lumOff val="80000"/>
            </a:schemeClr>
          </a:solidFill>
        </p:spPr>
        <p:txBody>
          <a:bodyPr/>
          <a:lstStyle/>
          <a:p>
            <a:r>
              <a:rPr lang="it-IT" sz="3200" dirty="0" smtClean="0"/>
              <a:t>I DATI </a:t>
            </a:r>
            <a:r>
              <a:rPr lang="it-IT" sz="3200" dirty="0"/>
              <a:t>connessi alla pubblicazione relativa all’organizzazione e all’attività</a:t>
            </a:r>
          </a:p>
        </p:txBody>
      </p:sp>
      <p:sp>
        <p:nvSpPr>
          <p:cNvPr id="3" name="Segnaposto contenuto 2"/>
          <p:cNvSpPr>
            <a:spLocks noGrp="1"/>
          </p:cNvSpPr>
          <p:nvPr>
            <p:ph idx="1"/>
          </p:nvPr>
        </p:nvSpPr>
        <p:spPr>
          <a:xfrm>
            <a:off x="457200" y="1600201"/>
            <a:ext cx="8229600" cy="2404864"/>
          </a:xfrm>
          <a:solidFill>
            <a:schemeClr val="bg1">
              <a:lumMod val="95000"/>
            </a:schemeClr>
          </a:solidFill>
        </p:spPr>
        <p:txBody>
          <a:bodyPr/>
          <a:lstStyle/>
          <a:p>
            <a:pPr marL="0" indent="0">
              <a:buNone/>
            </a:pPr>
            <a:r>
              <a:rPr lang="it-IT" sz="2000" dirty="0" smtClean="0"/>
              <a:t>	I PROVVEDIMENTI FINALI DEI PROCEDIMENTI DI:</a:t>
            </a:r>
          </a:p>
          <a:p>
            <a:r>
              <a:rPr lang="it-IT" sz="2000" dirty="0" smtClean="0"/>
              <a:t>Autorizzazione o concessione;</a:t>
            </a:r>
          </a:p>
          <a:p>
            <a:r>
              <a:rPr lang="it-IT" sz="2000" dirty="0" smtClean="0"/>
              <a:t>Scelta del contraente per l’affidamento di lavori, servizi </a:t>
            </a:r>
            <a:r>
              <a:rPr lang="it-IT" sz="2000" dirty="0"/>
              <a:t>e</a:t>
            </a:r>
            <a:r>
              <a:rPr lang="it-IT" sz="2000" dirty="0" smtClean="0"/>
              <a:t> forniture;</a:t>
            </a:r>
          </a:p>
          <a:p>
            <a:r>
              <a:rPr lang="it-IT" sz="2000" dirty="0" smtClean="0"/>
              <a:t>Concessione di sovvenzioni, contributi, sussidi…;</a:t>
            </a:r>
          </a:p>
          <a:p>
            <a:r>
              <a:rPr lang="it-IT" sz="2000" dirty="0" smtClean="0"/>
              <a:t>Concorsi e prove selettive;</a:t>
            </a:r>
          </a:p>
          <a:p>
            <a:r>
              <a:rPr lang="it-IT" sz="2000" dirty="0" smtClean="0"/>
              <a:t>Accordi stipulati dall’amministrazione con soggetti privati o con altre </a:t>
            </a:r>
            <a:r>
              <a:rPr lang="it-IT" sz="2000" dirty="0" smtClean="0"/>
              <a:t>AAPP</a:t>
            </a:r>
            <a:endParaRPr lang="it-IT" sz="2000" dirty="0"/>
          </a:p>
        </p:txBody>
      </p:sp>
      <p:sp>
        <p:nvSpPr>
          <p:cNvPr id="5" name="CasellaDiTesto 4"/>
          <p:cNvSpPr txBox="1"/>
          <p:nvPr/>
        </p:nvSpPr>
        <p:spPr>
          <a:xfrm>
            <a:off x="3635896" y="4221088"/>
            <a:ext cx="4536504" cy="2031325"/>
          </a:xfrm>
          <a:prstGeom prst="rect">
            <a:avLst/>
          </a:prstGeom>
          <a:solidFill>
            <a:schemeClr val="accent1">
              <a:lumMod val="20000"/>
              <a:lumOff val="80000"/>
            </a:schemeClr>
          </a:solidFill>
        </p:spPr>
        <p:txBody>
          <a:bodyPr wrap="square" rtlCol="0">
            <a:spAutoFit/>
          </a:bodyPr>
          <a:lstStyle/>
          <a:p>
            <a:r>
              <a:rPr lang="it-IT" dirty="0" smtClean="0"/>
              <a:t>Scheda sintetica per ogni provvedimento:</a:t>
            </a:r>
          </a:p>
          <a:p>
            <a:r>
              <a:rPr lang="it-IT" dirty="0" smtClean="0"/>
              <a:t>contenuto</a:t>
            </a:r>
          </a:p>
          <a:p>
            <a:r>
              <a:rPr lang="it-IT" dirty="0" smtClean="0"/>
              <a:t>Oggetto</a:t>
            </a:r>
          </a:p>
          <a:p>
            <a:r>
              <a:rPr lang="it-IT" dirty="0" smtClean="0"/>
              <a:t>Eventuale spesa</a:t>
            </a:r>
          </a:p>
          <a:p>
            <a:r>
              <a:rPr lang="it-IT" dirty="0" smtClean="0"/>
              <a:t>Estremi principali documenti del procedimento</a:t>
            </a:r>
          </a:p>
          <a:p>
            <a:endParaRPr lang="it-IT" dirty="0"/>
          </a:p>
        </p:txBody>
      </p:sp>
    </p:spTree>
    <p:extLst>
      <p:ext uri="{BB962C8B-B14F-4D97-AF65-F5344CB8AC3E}">
        <p14:creationId xmlns:p14="http://schemas.microsoft.com/office/powerpoint/2010/main" val="1090505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sz="quarter"/>
          </p:nvPr>
        </p:nvSpPr>
        <p:spPr>
          <a:xfrm>
            <a:off x="457200" y="0"/>
            <a:ext cx="8229600" cy="1143000"/>
          </a:xfrm>
        </p:spPr>
        <p:txBody>
          <a:bodyPr/>
          <a:lstStyle/>
          <a:p>
            <a:r>
              <a:rPr lang="it-IT" sz="3200" dirty="0" smtClean="0">
                <a:latin typeface="Comic Sans MS" pitchFamily="66" charset="0"/>
              </a:rPr>
              <a:t>La </a:t>
            </a:r>
            <a:r>
              <a:rPr lang="it-IT" sz="3200" dirty="0">
                <a:latin typeface="Comic Sans MS" pitchFamily="66" charset="0"/>
              </a:rPr>
              <a:t>trasparenza nell’azione </a:t>
            </a:r>
            <a:r>
              <a:rPr lang="it-IT" sz="3200" dirty="0" smtClean="0">
                <a:latin typeface="Comic Sans MS" pitchFamily="66" charset="0"/>
              </a:rPr>
              <a:t>amministrativa della scuola</a:t>
            </a:r>
            <a:endParaRPr lang="it-IT" sz="3200" dirty="0">
              <a:latin typeface="Comic Sans MS" pitchFamily="66" charset="0"/>
            </a:endParaRPr>
          </a:p>
        </p:txBody>
      </p:sp>
      <p:pic>
        <p:nvPicPr>
          <p:cNvPr id="26633" name="Picture 9" descr="933"/>
          <p:cNvPicPr>
            <a:picLocks noGrp="1" noChangeAspect="1" noChangeArrowheads="1" noCrop="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2916238" y="1557338"/>
            <a:ext cx="304800" cy="30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35" name="Picture 11" descr="933"/>
          <p:cNvPicPr>
            <a:picLocks noGrp="1" noChangeAspect="1" noChangeArrowheads="1" noCrop="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4321175" y="4148138"/>
            <a:ext cx="304800" cy="30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37" name="Picture 13" descr="933"/>
          <p:cNvPicPr>
            <a:picLocks noGrp="1" noChangeAspect="1" noChangeArrowheads="1" noCrop="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385366" y="5768370"/>
            <a:ext cx="304800" cy="304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628" name="Text Box 4"/>
          <p:cNvSpPr txBox="1">
            <a:spLocks noChangeArrowheads="1"/>
          </p:cNvSpPr>
          <p:nvPr/>
        </p:nvSpPr>
        <p:spPr bwMode="auto">
          <a:xfrm>
            <a:off x="250825" y="2781300"/>
            <a:ext cx="3311525" cy="1554163"/>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3200">
                <a:latin typeface="Comic Sans MS" pitchFamily="66" charset="0"/>
              </a:rPr>
              <a:t>1) La documentazione scolastica</a:t>
            </a:r>
          </a:p>
        </p:txBody>
      </p:sp>
      <p:sp>
        <p:nvSpPr>
          <p:cNvPr id="26629" name="Text Box 5"/>
          <p:cNvSpPr txBox="1">
            <a:spLocks noChangeArrowheads="1"/>
          </p:cNvSpPr>
          <p:nvPr/>
        </p:nvSpPr>
        <p:spPr bwMode="auto">
          <a:xfrm>
            <a:off x="3203575" y="1484313"/>
            <a:ext cx="43926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2400">
                <a:latin typeface="Comic Sans MS" pitchFamily="66" charset="0"/>
              </a:rPr>
              <a:t>Atti e provvedimenti di gestione del personale</a:t>
            </a:r>
          </a:p>
        </p:txBody>
      </p:sp>
      <p:sp>
        <p:nvSpPr>
          <p:cNvPr id="26630" name="Text Box 6"/>
          <p:cNvSpPr txBox="1">
            <a:spLocks noChangeArrowheads="1"/>
          </p:cNvSpPr>
          <p:nvPr/>
        </p:nvSpPr>
        <p:spPr bwMode="auto">
          <a:xfrm>
            <a:off x="4572000" y="4076700"/>
            <a:ext cx="41052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2400">
                <a:latin typeface="Comic Sans MS" pitchFamily="66" charset="0"/>
              </a:rPr>
              <a:t>Atti e provvedimenti amministrativo contabili relativi all’acquisizione di beni e servizi</a:t>
            </a:r>
          </a:p>
        </p:txBody>
      </p:sp>
      <p:sp>
        <p:nvSpPr>
          <p:cNvPr id="26632" name="Text Box 8"/>
          <p:cNvSpPr txBox="1">
            <a:spLocks noChangeArrowheads="1"/>
          </p:cNvSpPr>
          <p:nvPr/>
        </p:nvSpPr>
        <p:spPr bwMode="auto">
          <a:xfrm>
            <a:off x="537766" y="5288340"/>
            <a:ext cx="381635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2400" dirty="0" smtClean="0">
                <a:latin typeface="Comic Sans MS" pitchFamily="66" charset="0"/>
              </a:rPr>
              <a:t>documenti </a:t>
            </a:r>
            <a:r>
              <a:rPr lang="it-IT" sz="2400" dirty="0">
                <a:latin typeface="Comic Sans MS" pitchFamily="66" charset="0"/>
              </a:rPr>
              <a:t>del procedimento di insegnamento-apprendimento</a:t>
            </a:r>
          </a:p>
        </p:txBody>
      </p:sp>
      <p:sp>
        <p:nvSpPr>
          <p:cNvPr id="26641" name="Text Box 17"/>
          <p:cNvSpPr txBox="1">
            <a:spLocks noChangeArrowheads="1"/>
          </p:cNvSpPr>
          <p:nvPr/>
        </p:nvSpPr>
        <p:spPr bwMode="auto">
          <a:xfrm>
            <a:off x="4572000" y="2852738"/>
            <a:ext cx="43926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2400">
                <a:latin typeface="Comic Sans MS" pitchFamily="66" charset="0"/>
              </a:rPr>
              <a:t>Atti di decisione sulle istanze degli utenti</a:t>
            </a:r>
          </a:p>
        </p:txBody>
      </p:sp>
      <p:pic>
        <p:nvPicPr>
          <p:cNvPr id="26642" name="Picture 18" descr="93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292417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44" name="Picture 20"/>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a:xfrm>
            <a:off x="971550" y="2305050"/>
            <a:ext cx="1047750" cy="1123950"/>
          </a:xfrm>
          <a:noFill/>
          <a:ln/>
        </p:spPr>
      </p:pic>
    </p:spTree>
    <p:extLst>
      <p:ext uri="{BB962C8B-B14F-4D97-AF65-F5344CB8AC3E}">
        <p14:creationId xmlns:p14="http://schemas.microsoft.com/office/powerpoint/2010/main" val="3426863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nodeType="afterEffect">
                                  <p:stCondLst>
                                    <p:cond delay="0"/>
                                  </p:stCondLst>
                                  <p:childTnLst>
                                    <p:set>
                                      <p:cBhvr>
                                        <p:cTn id="6" dur="1" fill="hold">
                                          <p:stCondLst>
                                            <p:cond delay="0"/>
                                          </p:stCondLst>
                                        </p:cTn>
                                        <p:tgtEl>
                                          <p:spTgt spid="26644"/>
                                        </p:tgtEl>
                                        <p:attrNameLst>
                                          <p:attrName>style.visibility</p:attrName>
                                        </p:attrNameLst>
                                      </p:cBhvr>
                                      <p:to>
                                        <p:strVal val="visible"/>
                                      </p:to>
                                    </p:set>
                                    <p:animEffect transition="in" filter="fade">
                                      <p:cBhvr>
                                        <p:cTn id="7" dur="800" decel="100000"/>
                                        <p:tgtEl>
                                          <p:spTgt spid="26644"/>
                                        </p:tgtEl>
                                      </p:cBhvr>
                                    </p:animEffect>
                                    <p:anim calcmode="lin" valueType="num">
                                      <p:cBhvr>
                                        <p:cTn id="8" dur="800" decel="100000" fill="hold"/>
                                        <p:tgtEl>
                                          <p:spTgt spid="26644"/>
                                        </p:tgtEl>
                                        <p:attrNameLst>
                                          <p:attrName>style.rotation</p:attrName>
                                        </p:attrNameLst>
                                      </p:cBhvr>
                                      <p:tavLst>
                                        <p:tav tm="0">
                                          <p:val>
                                            <p:fltVal val="-90"/>
                                          </p:val>
                                        </p:tav>
                                        <p:tav tm="100000">
                                          <p:val>
                                            <p:fltVal val="0"/>
                                          </p:val>
                                        </p:tav>
                                      </p:tavLst>
                                    </p:anim>
                                    <p:anim calcmode="lin" valueType="num">
                                      <p:cBhvr>
                                        <p:cTn id="9" dur="800" decel="100000" fill="hold"/>
                                        <p:tgtEl>
                                          <p:spTgt spid="26644"/>
                                        </p:tgtEl>
                                        <p:attrNameLst>
                                          <p:attrName>ppt_x</p:attrName>
                                        </p:attrNameLst>
                                      </p:cBhvr>
                                      <p:tavLst>
                                        <p:tav tm="0">
                                          <p:val>
                                            <p:strVal val="#ppt_x+0.4"/>
                                          </p:val>
                                        </p:tav>
                                        <p:tav tm="100000">
                                          <p:val>
                                            <p:strVal val="#ppt_x-0.05"/>
                                          </p:val>
                                        </p:tav>
                                      </p:tavLst>
                                    </p:anim>
                                    <p:anim calcmode="lin" valueType="num">
                                      <p:cBhvr>
                                        <p:cTn id="10" dur="800" decel="100000" fill="hold"/>
                                        <p:tgtEl>
                                          <p:spTgt spid="2664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664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664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04900" y="-5556"/>
            <a:ext cx="8229600" cy="1143000"/>
          </a:xfrm>
          <a:solidFill>
            <a:schemeClr val="bg2"/>
          </a:solidFill>
        </p:spPr>
        <p:txBody>
          <a:bodyPr/>
          <a:lstStyle/>
          <a:p>
            <a:r>
              <a:rPr lang="it-IT" sz="2400" b="1" dirty="0" smtClean="0"/>
              <a:t>I DATI (Pubblicazione relativa a procedimenti amministrativi e controllo sulle dichiarazioni sostitutive) </a:t>
            </a:r>
            <a:endParaRPr lang="it-IT" sz="2400" b="1" dirty="0"/>
          </a:p>
        </p:txBody>
      </p:sp>
      <p:sp>
        <p:nvSpPr>
          <p:cNvPr id="4" name="CasellaDiTesto 3"/>
          <p:cNvSpPr txBox="1"/>
          <p:nvPr/>
        </p:nvSpPr>
        <p:spPr>
          <a:xfrm>
            <a:off x="683568" y="1700808"/>
            <a:ext cx="7920880" cy="3970318"/>
          </a:xfrm>
          <a:prstGeom prst="rect">
            <a:avLst/>
          </a:prstGeom>
          <a:solidFill>
            <a:schemeClr val="tx2">
              <a:lumMod val="20000"/>
              <a:lumOff val="80000"/>
            </a:schemeClr>
          </a:solidFill>
        </p:spPr>
        <p:txBody>
          <a:bodyPr wrap="square" rtlCol="0">
            <a:spAutoFit/>
          </a:bodyPr>
          <a:lstStyle/>
          <a:p>
            <a:r>
              <a:rPr lang="it-IT" dirty="0" smtClean="0"/>
              <a:t>AMMINISTRAZIONE TRASPARENTE</a:t>
            </a:r>
          </a:p>
          <a:p>
            <a:r>
              <a:rPr lang="it-IT" dirty="0" smtClean="0"/>
              <a:t>Es. procedimento </a:t>
            </a:r>
          </a:p>
          <a:p>
            <a:r>
              <a:rPr lang="it-IT" dirty="0" smtClean="0"/>
              <a:t>Breve descrizione</a:t>
            </a:r>
          </a:p>
          <a:p>
            <a:r>
              <a:rPr lang="it-IT" dirty="0" smtClean="0"/>
              <a:t>Unità organizzativa responsabile</a:t>
            </a:r>
          </a:p>
          <a:p>
            <a:r>
              <a:rPr lang="it-IT" dirty="0"/>
              <a:t>N</a:t>
            </a:r>
            <a:r>
              <a:rPr lang="it-IT" dirty="0" smtClean="0"/>
              <a:t>ome responsabile procedimento</a:t>
            </a:r>
          </a:p>
          <a:p>
            <a:r>
              <a:rPr lang="it-IT" dirty="0" smtClean="0"/>
              <a:t>Atti da allegare, modulistica, soggetti ai quali rivolgersi con relativo </a:t>
            </a:r>
            <a:r>
              <a:rPr lang="it-IT" dirty="0" err="1" smtClean="0"/>
              <a:t>num</a:t>
            </a:r>
            <a:r>
              <a:rPr lang="it-IT" dirty="0" smtClean="0"/>
              <a:t> di tel.</a:t>
            </a:r>
          </a:p>
          <a:p>
            <a:r>
              <a:rPr lang="it-IT" dirty="0" smtClean="0"/>
              <a:t>Termini di conclusione del procedimento</a:t>
            </a:r>
          </a:p>
          <a:p>
            <a:r>
              <a:rPr lang="it-IT" dirty="0" smtClean="0"/>
              <a:t>Procedimenti il cui provvedimento finale può essere sostituito da una dichiarazione dell’interessato o che si possono concludere con il silenzio assenso</a:t>
            </a:r>
          </a:p>
          <a:p>
            <a:r>
              <a:rPr lang="it-IT" dirty="0" smtClean="0"/>
              <a:t>Le modalità e gli strumenti di tutela</a:t>
            </a:r>
          </a:p>
          <a:p>
            <a:r>
              <a:rPr lang="it-IT" dirty="0" smtClean="0"/>
              <a:t>………..</a:t>
            </a:r>
          </a:p>
          <a:p>
            <a:endParaRPr lang="it-IT" dirty="0"/>
          </a:p>
        </p:txBody>
      </p:sp>
    </p:spTree>
    <p:extLst>
      <p:ext uri="{BB962C8B-B14F-4D97-AF65-F5344CB8AC3E}">
        <p14:creationId xmlns:p14="http://schemas.microsoft.com/office/powerpoint/2010/main" val="1201702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2096" y="53752"/>
            <a:ext cx="8229600" cy="1143000"/>
          </a:xfrm>
        </p:spPr>
        <p:txBody>
          <a:bodyPr/>
          <a:lstStyle/>
          <a:p>
            <a:r>
              <a:rPr lang="it-IT" dirty="0" smtClean="0"/>
              <a:t>l. 190/2012</a:t>
            </a:r>
            <a:endParaRPr lang="it-IT" dirty="0"/>
          </a:p>
        </p:txBody>
      </p:sp>
      <p:sp>
        <p:nvSpPr>
          <p:cNvPr id="3" name="Segnaposto contenuto 2"/>
          <p:cNvSpPr>
            <a:spLocks noGrp="1"/>
          </p:cNvSpPr>
          <p:nvPr>
            <p:ph idx="1"/>
          </p:nvPr>
        </p:nvSpPr>
        <p:spPr/>
        <p:txBody>
          <a:bodyPr/>
          <a:lstStyle/>
          <a:p>
            <a:endParaRPr lang="it-IT"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602" y="1196752"/>
            <a:ext cx="8658862" cy="5285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431224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348481"/>
            <a:ext cx="8229600" cy="828963"/>
          </a:xfrm>
          <a:solidFill>
            <a:schemeClr val="accent3">
              <a:lumMod val="60000"/>
              <a:lumOff val="40000"/>
            </a:schemeClr>
          </a:solidFill>
        </p:spPr>
        <p:txBody>
          <a:bodyPr/>
          <a:lstStyle/>
          <a:p>
            <a:r>
              <a:rPr lang="it-IT" sz="3200" b="1" dirty="0" smtClean="0"/>
              <a:t>Obblighi di pubblicazione concernenti i contratti</a:t>
            </a:r>
            <a:endParaRPr lang="it-IT" sz="3200" b="1" dirty="0"/>
          </a:p>
        </p:txBody>
      </p:sp>
      <p:sp>
        <p:nvSpPr>
          <p:cNvPr id="3" name="Segnaposto contenuto 2"/>
          <p:cNvSpPr>
            <a:spLocks noGrp="1"/>
          </p:cNvSpPr>
          <p:nvPr>
            <p:ph idx="1"/>
          </p:nvPr>
        </p:nvSpPr>
        <p:spPr>
          <a:xfrm>
            <a:off x="467544" y="1340768"/>
            <a:ext cx="8229600" cy="4525963"/>
          </a:xfrm>
        </p:spPr>
        <p:txBody>
          <a:bodyPr/>
          <a:lstStyle/>
          <a:p>
            <a:r>
              <a:rPr lang="it-IT" sz="2000" dirty="0" smtClean="0"/>
              <a:t>Bando</a:t>
            </a:r>
          </a:p>
          <a:p>
            <a:r>
              <a:rPr lang="it-IT" sz="2000" dirty="0" smtClean="0"/>
              <a:t>Determina aggiudicazione definitiva</a:t>
            </a:r>
          </a:p>
          <a:p>
            <a:pPr marL="0" indent="0">
              <a:buNone/>
            </a:pPr>
            <a:r>
              <a:rPr lang="it-IT" sz="2000" dirty="0" smtClean="0"/>
              <a:t>	</a:t>
            </a:r>
            <a:r>
              <a:rPr lang="it-IT" sz="2000" b="1" dirty="0" smtClean="0"/>
              <a:t>Informazioni su: </a:t>
            </a:r>
          </a:p>
          <a:p>
            <a:r>
              <a:rPr lang="it-IT" sz="2000" dirty="0" smtClean="0"/>
              <a:t>struttura proponente </a:t>
            </a:r>
          </a:p>
          <a:p>
            <a:r>
              <a:rPr lang="it-IT" sz="2000" dirty="0" smtClean="0"/>
              <a:t>oggetto della determina a contrarre</a:t>
            </a:r>
          </a:p>
          <a:p>
            <a:r>
              <a:rPr lang="it-IT" sz="2000" dirty="0" smtClean="0"/>
              <a:t> importo aggiudicazione</a:t>
            </a:r>
          </a:p>
          <a:p>
            <a:r>
              <a:rPr lang="it-IT" sz="2000" dirty="0" smtClean="0"/>
              <a:t>Aggiudicatario</a:t>
            </a:r>
          </a:p>
          <a:p>
            <a:r>
              <a:rPr lang="it-IT" sz="2000" dirty="0" smtClean="0"/>
              <a:t>Eventuale base d’asta</a:t>
            </a:r>
          </a:p>
          <a:p>
            <a:r>
              <a:rPr lang="it-IT" sz="2000" dirty="0" smtClean="0"/>
              <a:t>Procedura di scelta del contraente</a:t>
            </a:r>
          </a:p>
          <a:p>
            <a:r>
              <a:rPr lang="it-IT" sz="2000" dirty="0" err="1" smtClean="0"/>
              <a:t>Num</a:t>
            </a:r>
            <a:r>
              <a:rPr lang="it-IT" sz="2000" dirty="0" smtClean="0"/>
              <a:t>. offerenti che hanno partecipato alla gara</a:t>
            </a:r>
          </a:p>
          <a:p>
            <a:r>
              <a:rPr lang="it-IT" sz="2000" dirty="0" smtClean="0"/>
              <a:t>Tempi </a:t>
            </a:r>
          </a:p>
          <a:p>
            <a:r>
              <a:rPr lang="it-IT" sz="2000" dirty="0" smtClean="0"/>
              <a:t>Importo somme liquidate</a:t>
            </a:r>
          </a:p>
          <a:p>
            <a:r>
              <a:rPr lang="it-IT" sz="2000" dirty="0" smtClean="0"/>
              <a:t>Eventuali modifiche contrattuali</a:t>
            </a:r>
          </a:p>
          <a:p>
            <a:r>
              <a:rPr lang="it-IT" sz="2000" dirty="0" smtClean="0"/>
              <a:t>Decisioni di ritiro e recesso contratti</a:t>
            </a:r>
            <a:endParaRPr lang="it-IT" sz="2000" dirty="0"/>
          </a:p>
        </p:txBody>
      </p:sp>
      <p:sp>
        <p:nvSpPr>
          <p:cNvPr id="5" name="CasellaDiTesto 4"/>
          <p:cNvSpPr txBox="1"/>
          <p:nvPr/>
        </p:nvSpPr>
        <p:spPr>
          <a:xfrm>
            <a:off x="914400" y="864493"/>
            <a:ext cx="1960612" cy="369332"/>
          </a:xfrm>
          <a:prstGeom prst="rect">
            <a:avLst/>
          </a:prstGeom>
          <a:solidFill>
            <a:schemeClr val="bg2"/>
          </a:solidFill>
        </p:spPr>
        <p:txBody>
          <a:bodyPr wrap="square" rtlCol="0">
            <a:spAutoFit/>
          </a:bodyPr>
          <a:lstStyle/>
          <a:p>
            <a:r>
              <a:rPr lang="it-IT" dirty="0" err="1" smtClean="0"/>
              <a:t>Pubbl</a:t>
            </a:r>
            <a:r>
              <a:rPr lang="it-IT" dirty="0" smtClean="0"/>
              <a:t>. </a:t>
            </a:r>
            <a:r>
              <a:rPr lang="it-IT" dirty="0" err="1" smtClean="0"/>
              <a:t>sett</a:t>
            </a:r>
            <a:r>
              <a:rPr lang="it-IT" dirty="0" smtClean="0"/>
              <a:t>. </a:t>
            </a:r>
            <a:r>
              <a:rPr lang="it-IT" dirty="0" err="1" smtClean="0"/>
              <a:t>spec</a:t>
            </a:r>
            <a:endParaRPr lang="it-IT" dirty="0"/>
          </a:p>
        </p:txBody>
      </p:sp>
    </p:spTree>
    <p:extLst>
      <p:ext uri="{BB962C8B-B14F-4D97-AF65-F5344CB8AC3E}">
        <p14:creationId xmlns:p14="http://schemas.microsoft.com/office/powerpoint/2010/main" val="1658447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0"/>
            <a:ext cx="8229600" cy="1143000"/>
          </a:xfrm>
        </p:spPr>
        <p:txBody>
          <a:bodyPr/>
          <a:lstStyle/>
          <a:p>
            <a:r>
              <a:rPr lang="it-IT" sz="3200" dirty="0" smtClean="0"/>
              <a:t>La visione finale della trasparenza documentale</a:t>
            </a:r>
            <a:br>
              <a:rPr lang="it-IT" sz="3200" dirty="0" smtClean="0"/>
            </a:br>
            <a:r>
              <a:rPr lang="it-IT" sz="3200" dirty="0" smtClean="0"/>
              <a:t>sul sito istituzionale</a:t>
            </a:r>
            <a:endParaRPr lang="it-IT" sz="32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492896"/>
            <a:ext cx="2177802" cy="2495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umetto 1 4"/>
          <p:cNvSpPr/>
          <p:nvPr/>
        </p:nvSpPr>
        <p:spPr>
          <a:xfrm>
            <a:off x="3989412" y="1592988"/>
            <a:ext cx="4983224" cy="4253969"/>
          </a:xfrm>
          <a:prstGeom prst="wedgeRectCallout">
            <a:avLst>
              <a:gd name="adj1" fmla="val -69511"/>
              <a:gd name="adj2" fmla="val 87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p:cNvSpPr txBox="1"/>
          <p:nvPr/>
        </p:nvSpPr>
        <p:spPr>
          <a:xfrm>
            <a:off x="4132616" y="1628800"/>
            <a:ext cx="4752528" cy="400110"/>
          </a:xfrm>
          <a:prstGeom prst="rect">
            <a:avLst/>
          </a:prstGeom>
          <a:noFill/>
        </p:spPr>
        <p:txBody>
          <a:bodyPr wrap="square" rtlCol="0">
            <a:spAutoFit/>
          </a:bodyPr>
          <a:lstStyle/>
          <a:p>
            <a:r>
              <a:rPr lang="it-IT" sz="2000" b="1" dirty="0" smtClean="0">
                <a:solidFill>
                  <a:schemeClr val="bg1"/>
                </a:solidFill>
              </a:rPr>
              <a:t>AMMINISTRAZIONE TRASPARENTE</a:t>
            </a:r>
            <a:endParaRPr lang="it-IT" sz="2000" b="1" dirty="0">
              <a:solidFill>
                <a:schemeClr val="bg1"/>
              </a:solidFill>
            </a:endParaRPr>
          </a:p>
        </p:txBody>
      </p:sp>
      <p:sp>
        <p:nvSpPr>
          <p:cNvPr id="7" name="CasellaDiTesto 6"/>
          <p:cNvSpPr txBox="1"/>
          <p:nvPr/>
        </p:nvSpPr>
        <p:spPr>
          <a:xfrm rot="16200000">
            <a:off x="7656362" y="4849876"/>
            <a:ext cx="2088232" cy="369332"/>
          </a:xfrm>
          <a:prstGeom prst="rect">
            <a:avLst/>
          </a:prstGeom>
          <a:noFill/>
        </p:spPr>
        <p:txBody>
          <a:bodyPr wrap="square" rtlCol="0">
            <a:spAutoFit/>
          </a:bodyPr>
          <a:lstStyle/>
          <a:p>
            <a:pPr algn="r"/>
            <a:r>
              <a:rPr lang="it-IT" dirty="0" smtClean="0">
                <a:solidFill>
                  <a:schemeClr val="bg1"/>
                </a:solidFill>
              </a:rPr>
              <a:t>ARCHIVIO DATI</a:t>
            </a:r>
            <a:endParaRPr lang="it-IT" dirty="0">
              <a:solidFill>
                <a:schemeClr val="bg1"/>
              </a:solidFill>
            </a:endParaRPr>
          </a:p>
        </p:txBody>
      </p:sp>
      <p:sp>
        <p:nvSpPr>
          <p:cNvPr id="8" name="CasellaDiTesto 7"/>
          <p:cNvSpPr txBox="1"/>
          <p:nvPr/>
        </p:nvSpPr>
        <p:spPr>
          <a:xfrm>
            <a:off x="4022824" y="2211873"/>
            <a:ext cx="2249512" cy="1077218"/>
          </a:xfrm>
          <a:prstGeom prst="rect">
            <a:avLst/>
          </a:prstGeom>
          <a:solidFill>
            <a:schemeClr val="tx2">
              <a:lumMod val="75000"/>
            </a:schemeClr>
          </a:solidFill>
        </p:spPr>
        <p:txBody>
          <a:bodyPr wrap="square" rtlCol="0">
            <a:spAutoFit/>
          </a:bodyPr>
          <a:lstStyle/>
          <a:p>
            <a:r>
              <a:rPr lang="it-IT" sz="1600" b="1" dirty="0" smtClean="0">
                <a:solidFill>
                  <a:schemeClr val="bg1"/>
                </a:solidFill>
              </a:rPr>
              <a:t>ORGANIZZAZIONE E ATTIVITA’ DELLA SCUOLA</a:t>
            </a:r>
          </a:p>
          <a:p>
            <a:endParaRPr lang="it-IT" sz="1600" b="1" dirty="0">
              <a:solidFill>
                <a:schemeClr val="bg1"/>
              </a:solidFill>
            </a:endParaRPr>
          </a:p>
        </p:txBody>
      </p:sp>
      <p:sp>
        <p:nvSpPr>
          <p:cNvPr id="9" name="CasellaDiTesto 8"/>
          <p:cNvSpPr txBox="1"/>
          <p:nvPr/>
        </p:nvSpPr>
        <p:spPr>
          <a:xfrm>
            <a:off x="6272336" y="2204864"/>
            <a:ext cx="2700300" cy="1077218"/>
          </a:xfrm>
          <a:prstGeom prst="rect">
            <a:avLst/>
          </a:prstGeom>
          <a:solidFill>
            <a:schemeClr val="accent2">
              <a:lumMod val="40000"/>
              <a:lumOff val="60000"/>
            </a:schemeClr>
          </a:solidFill>
        </p:spPr>
        <p:txBody>
          <a:bodyPr wrap="square" rtlCol="0">
            <a:spAutoFit/>
          </a:bodyPr>
          <a:lstStyle/>
          <a:p>
            <a:r>
              <a:rPr lang="it-IT" sz="1600" dirty="0" smtClean="0"/>
              <a:t>OBBLIGHI CONCERNENTI LE PRESTAZIONI OFFERTE E I SERVIZI EROGATI DALLA SCUOLA</a:t>
            </a:r>
            <a:endParaRPr lang="it-IT" sz="1600" dirty="0"/>
          </a:p>
        </p:txBody>
      </p:sp>
      <p:sp>
        <p:nvSpPr>
          <p:cNvPr id="10" name="CasellaDiTesto 9"/>
          <p:cNvSpPr txBox="1"/>
          <p:nvPr/>
        </p:nvSpPr>
        <p:spPr>
          <a:xfrm>
            <a:off x="5904148" y="3347094"/>
            <a:ext cx="3096344" cy="830997"/>
          </a:xfrm>
          <a:prstGeom prst="rect">
            <a:avLst/>
          </a:prstGeom>
          <a:solidFill>
            <a:schemeClr val="accent3">
              <a:lumMod val="40000"/>
              <a:lumOff val="60000"/>
            </a:schemeClr>
          </a:solidFill>
        </p:spPr>
        <p:txBody>
          <a:bodyPr wrap="square" rtlCol="0">
            <a:spAutoFit/>
          </a:bodyPr>
          <a:lstStyle/>
          <a:p>
            <a:r>
              <a:rPr lang="it-IT" sz="1600" dirty="0" smtClean="0"/>
              <a:t>CONTRATTI PUBBLICI DI LAVORI, SERVIZI E FORNITURE</a:t>
            </a:r>
            <a:endParaRPr lang="it-IT" sz="1600" dirty="0"/>
          </a:p>
        </p:txBody>
      </p:sp>
      <p:sp>
        <p:nvSpPr>
          <p:cNvPr id="13" name="Fumetto 1 12"/>
          <p:cNvSpPr/>
          <p:nvPr/>
        </p:nvSpPr>
        <p:spPr>
          <a:xfrm>
            <a:off x="3903153" y="4346927"/>
            <a:ext cx="4251176" cy="1500029"/>
          </a:xfrm>
          <a:prstGeom prst="wedgeRectCallout">
            <a:avLst>
              <a:gd name="adj1" fmla="val -37795"/>
              <a:gd name="adj2" fmla="val -43789"/>
            </a:avLst>
          </a:prstGeom>
          <a:solidFill>
            <a:schemeClr val="accent3">
              <a:lumMod val="20000"/>
              <a:lumOff val="8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dirty="0">
              <a:solidFill>
                <a:schemeClr val="tx1"/>
              </a:solidFill>
            </a:endParaRPr>
          </a:p>
        </p:txBody>
      </p:sp>
      <p:sp>
        <p:nvSpPr>
          <p:cNvPr id="14" name="CasellaDiTesto 13"/>
          <p:cNvSpPr txBox="1"/>
          <p:nvPr/>
        </p:nvSpPr>
        <p:spPr>
          <a:xfrm>
            <a:off x="4017268" y="4345792"/>
            <a:ext cx="2943547" cy="338554"/>
          </a:xfrm>
          <a:prstGeom prst="rect">
            <a:avLst/>
          </a:prstGeom>
          <a:noFill/>
        </p:spPr>
        <p:txBody>
          <a:bodyPr wrap="square" rtlCol="0">
            <a:spAutoFit/>
          </a:bodyPr>
          <a:lstStyle/>
          <a:p>
            <a:r>
              <a:rPr lang="it-IT" sz="1600" b="1" dirty="0" smtClean="0"/>
              <a:t>Albo on line</a:t>
            </a:r>
            <a:endParaRPr lang="it-IT" sz="1600" b="1" dirty="0"/>
          </a:p>
        </p:txBody>
      </p:sp>
      <p:sp>
        <p:nvSpPr>
          <p:cNvPr id="15" name="CasellaDiTesto 14"/>
          <p:cNvSpPr txBox="1"/>
          <p:nvPr/>
        </p:nvSpPr>
        <p:spPr>
          <a:xfrm>
            <a:off x="3903153" y="4600025"/>
            <a:ext cx="4251176" cy="2031325"/>
          </a:xfrm>
          <a:prstGeom prst="rect">
            <a:avLst/>
          </a:prstGeom>
          <a:noFill/>
        </p:spPr>
        <p:txBody>
          <a:bodyPr wrap="square" rtlCol="0">
            <a:spAutoFit/>
          </a:bodyPr>
          <a:lstStyle/>
          <a:p>
            <a:r>
              <a:rPr lang="it-IT" dirty="0" smtClean="0"/>
              <a:t>Delibere oo.cc.</a:t>
            </a:r>
          </a:p>
          <a:p>
            <a:r>
              <a:rPr lang="it-IT" dirty="0" smtClean="0"/>
              <a:t>Bandi e Avvisi</a:t>
            </a:r>
          </a:p>
          <a:p>
            <a:r>
              <a:rPr lang="it-IT" dirty="0" smtClean="0"/>
              <a:t>Graduatorie</a:t>
            </a:r>
          </a:p>
          <a:p>
            <a:r>
              <a:rPr lang="it-IT" dirty="0" smtClean="0"/>
              <a:t>Esiti scolastici</a:t>
            </a:r>
          </a:p>
          <a:p>
            <a:endParaRPr lang="it-IT" dirty="0" smtClean="0"/>
          </a:p>
          <a:p>
            <a:endParaRPr lang="it-IT" dirty="0" smtClean="0"/>
          </a:p>
          <a:p>
            <a:endParaRPr lang="it-IT" dirty="0"/>
          </a:p>
        </p:txBody>
      </p:sp>
    </p:spTree>
    <p:extLst>
      <p:ext uri="{BB962C8B-B14F-4D97-AF65-F5344CB8AC3E}">
        <p14:creationId xmlns:p14="http://schemas.microsoft.com/office/powerpoint/2010/main" val="3991942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0"/>
            <a:ext cx="8229600" cy="1143000"/>
          </a:xfrm>
        </p:spPr>
        <p:txBody>
          <a:bodyPr/>
          <a:lstStyle/>
          <a:p>
            <a:r>
              <a:rPr lang="it-IT" sz="3200" dirty="0" smtClean="0"/>
              <a:t>La visione finale della trasparenza documentale</a:t>
            </a:r>
            <a:br>
              <a:rPr lang="it-IT" sz="3200" dirty="0" smtClean="0"/>
            </a:br>
            <a:r>
              <a:rPr lang="it-IT" sz="3200" dirty="0" smtClean="0"/>
              <a:t>sul sito istituzionale</a:t>
            </a:r>
            <a:endParaRPr lang="it-IT" sz="32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92" y="2045306"/>
            <a:ext cx="2177802" cy="2495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umetto 1 4"/>
          <p:cNvSpPr/>
          <p:nvPr/>
        </p:nvSpPr>
        <p:spPr>
          <a:xfrm>
            <a:off x="2915984" y="1363537"/>
            <a:ext cx="5969160" cy="5176689"/>
          </a:xfrm>
          <a:prstGeom prst="wedgeRectCallout">
            <a:avLst>
              <a:gd name="adj1" fmla="val -69511"/>
              <a:gd name="adj2" fmla="val 87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p:cNvSpPr txBox="1"/>
          <p:nvPr/>
        </p:nvSpPr>
        <p:spPr>
          <a:xfrm>
            <a:off x="3779912" y="1363538"/>
            <a:ext cx="4752528" cy="400110"/>
          </a:xfrm>
          <a:prstGeom prst="rect">
            <a:avLst/>
          </a:prstGeom>
          <a:noFill/>
        </p:spPr>
        <p:txBody>
          <a:bodyPr wrap="square" rtlCol="0">
            <a:spAutoFit/>
          </a:bodyPr>
          <a:lstStyle/>
          <a:p>
            <a:r>
              <a:rPr lang="it-IT" sz="2000" b="1" dirty="0" smtClean="0">
                <a:solidFill>
                  <a:schemeClr val="bg1"/>
                </a:solidFill>
              </a:rPr>
              <a:t>AMMINISTRAZIONE TRASPARENTE</a:t>
            </a:r>
            <a:endParaRPr lang="it-IT" sz="2000" b="1" dirty="0">
              <a:solidFill>
                <a:schemeClr val="bg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44" y="1840518"/>
            <a:ext cx="6115050" cy="40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9714" y="2250093"/>
            <a:ext cx="36957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44" y="2626331"/>
            <a:ext cx="2447925"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14001" y="2654906"/>
            <a:ext cx="3667125"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5426" y="2845406"/>
            <a:ext cx="369570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4694" y="3645024"/>
            <a:ext cx="6096000"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14694" y="4797152"/>
            <a:ext cx="6096000"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67069" y="5759177"/>
            <a:ext cx="6143625"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15984" y="5959202"/>
            <a:ext cx="61245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3495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olo 1"/>
          <p:cNvSpPr>
            <a:spLocks noGrp="1"/>
          </p:cNvSpPr>
          <p:nvPr>
            <p:ph type="title"/>
          </p:nvPr>
        </p:nvSpPr>
        <p:spPr/>
        <p:txBody>
          <a:bodyPr/>
          <a:lstStyle/>
          <a:p>
            <a:pPr eaLnBrk="1" hangingPunct="1"/>
            <a:r>
              <a:rPr lang="it-IT" smtClean="0"/>
              <a:t>Note organizzative</a:t>
            </a:r>
          </a:p>
        </p:txBody>
      </p:sp>
      <p:sp>
        <p:nvSpPr>
          <p:cNvPr id="61442" name="CasellaDiTesto 3"/>
          <p:cNvSpPr txBox="1">
            <a:spLocks noChangeArrowheads="1"/>
          </p:cNvSpPr>
          <p:nvPr/>
        </p:nvSpPr>
        <p:spPr bwMode="auto">
          <a:xfrm>
            <a:off x="860425" y="1620838"/>
            <a:ext cx="5329238" cy="461962"/>
          </a:xfrm>
          <a:prstGeom prst="rect">
            <a:avLst/>
          </a:prstGeom>
          <a:noFill/>
          <a:ln w="9525">
            <a:noFill/>
            <a:miter lim="800000"/>
            <a:headEnd/>
            <a:tailEnd/>
          </a:ln>
        </p:spPr>
        <p:txBody>
          <a:bodyPr>
            <a:spAutoFit/>
          </a:bodyPr>
          <a:lstStyle/>
          <a:p>
            <a:r>
              <a:rPr lang="it-IT" sz="2400" dirty="0">
                <a:latin typeface="Calibri" pitchFamily="34" charset="0"/>
              </a:rPr>
              <a:t>Pubblicazione sul sito web</a:t>
            </a:r>
          </a:p>
        </p:txBody>
      </p:sp>
      <p:sp>
        <p:nvSpPr>
          <p:cNvPr id="61443" name="CasellaDiTesto 5"/>
          <p:cNvSpPr txBox="1">
            <a:spLocks noChangeArrowheads="1"/>
          </p:cNvSpPr>
          <p:nvPr/>
        </p:nvSpPr>
        <p:spPr bwMode="auto">
          <a:xfrm>
            <a:off x="803275" y="2349500"/>
            <a:ext cx="7416800" cy="922338"/>
          </a:xfrm>
          <a:prstGeom prst="rect">
            <a:avLst/>
          </a:prstGeom>
          <a:noFill/>
          <a:ln w="9525">
            <a:noFill/>
            <a:miter lim="800000"/>
            <a:headEnd/>
            <a:tailEnd/>
          </a:ln>
        </p:spPr>
        <p:txBody>
          <a:bodyPr>
            <a:spAutoFit/>
          </a:bodyPr>
          <a:lstStyle/>
          <a:p>
            <a:pPr algn="just"/>
            <a:r>
              <a:rPr lang="it-IT">
                <a:cs typeface="Times New Roman" pitchFamily="18" charset="0"/>
              </a:rPr>
              <a:t>Individuazione dell’ufficio responsabile per tutte le attività volte a gestire, garantire e verificare la trasmissione dei dati o l'accesso diretto agli stessi da parte delle amministrazioni procedenti.</a:t>
            </a:r>
            <a:endParaRPr lang="it-IT">
              <a:latin typeface="Times New Roman" pitchFamily="18" charset="0"/>
              <a:cs typeface="Times New Roman" pitchFamily="18" charset="0"/>
            </a:endParaRPr>
          </a:p>
        </p:txBody>
      </p:sp>
      <p:sp>
        <p:nvSpPr>
          <p:cNvPr id="61444" name="CasellaDiTesto 6"/>
          <p:cNvSpPr txBox="1">
            <a:spLocks noChangeArrowheads="1"/>
          </p:cNvSpPr>
          <p:nvPr/>
        </p:nvSpPr>
        <p:spPr bwMode="auto">
          <a:xfrm>
            <a:off x="860425" y="4221163"/>
            <a:ext cx="7416800" cy="923925"/>
          </a:xfrm>
          <a:prstGeom prst="rect">
            <a:avLst/>
          </a:prstGeom>
          <a:noFill/>
          <a:ln w="9525">
            <a:noFill/>
            <a:miter lim="800000"/>
            <a:headEnd/>
            <a:tailEnd/>
          </a:ln>
        </p:spPr>
        <p:txBody>
          <a:bodyPr>
            <a:spAutoFit/>
          </a:bodyPr>
          <a:lstStyle/>
          <a:p>
            <a:pPr algn="just"/>
            <a:r>
              <a:rPr lang="it-IT">
                <a:cs typeface="Times New Roman" pitchFamily="18" charset="0"/>
              </a:rPr>
              <a:t>Misure organizzative adottate per l'efficiente, efficace e tempestiva</a:t>
            </a:r>
            <a:endParaRPr lang="it-IT">
              <a:latin typeface="Times New Roman" pitchFamily="18" charset="0"/>
              <a:cs typeface="Times New Roman" pitchFamily="18" charset="0"/>
            </a:endParaRPr>
          </a:p>
          <a:p>
            <a:pPr algn="just"/>
            <a:r>
              <a:rPr lang="it-IT">
                <a:cs typeface="Times New Roman" pitchFamily="18" charset="0"/>
              </a:rPr>
              <a:t>acquisizione d'ufficio dei dati e per l'effettuazione dei controlli</a:t>
            </a:r>
            <a:endParaRPr lang="it-IT">
              <a:latin typeface="Times New Roman" pitchFamily="18" charset="0"/>
              <a:cs typeface="Times New Roman" pitchFamily="18" charset="0"/>
            </a:endParaRPr>
          </a:p>
          <a:p>
            <a:pPr algn="just"/>
            <a:r>
              <a:rPr lang="it-IT">
                <a:cs typeface="Times New Roman" pitchFamily="18" charset="0"/>
              </a:rPr>
              <a:t>medesimi, nonche' le modalita' per la loro esecuzione.</a:t>
            </a:r>
            <a:endParaRPr lang="it-IT">
              <a:latin typeface="Times New Roman" pitchFamily="18" charset="0"/>
              <a:cs typeface="Times New Roman" pitchFamily="18" charset="0"/>
            </a:endParaRPr>
          </a:p>
        </p:txBody>
      </p:sp>
      <p:pic>
        <p:nvPicPr>
          <p:cNvPr id="61445" name="Picture 98" descr="bo70"/>
          <p:cNvPicPr>
            <a:picLocks noChangeAspect="1" noChangeArrowheads="1" noCrop="1"/>
          </p:cNvPicPr>
          <p:nvPr/>
        </p:nvPicPr>
        <p:blipFill>
          <a:blip r:embed="rId2"/>
          <a:srcRect/>
          <a:stretch>
            <a:fillRect/>
          </a:stretch>
        </p:blipFill>
        <p:spPr bwMode="auto">
          <a:xfrm>
            <a:off x="495300" y="2408238"/>
            <a:ext cx="365125" cy="365125"/>
          </a:xfrm>
          <a:prstGeom prst="rect">
            <a:avLst/>
          </a:prstGeom>
          <a:noFill/>
          <a:ln w="9525">
            <a:noFill/>
            <a:miter lim="800000"/>
            <a:headEnd/>
            <a:tailEnd/>
          </a:ln>
        </p:spPr>
      </p:pic>
      <p:pic>
        <p:nvPicPr>
          <p:cNvPr id="61446" name="Picture 98" descr="bo70"/>
          <p:cNvPicPr>
            <a:picLocks noChangeAspect="1" noChangeArrowheads="1" noCrop="1"/>
          </p:cNvPicPr>
          <p:nvPr/>
        </p:nvPicPr>
        <p:blipFill>
          <a:blip r:embed="rId2"/>
          <a:srcRect/>
          <a:stretch>
            <a:fillRect/>
          </a:stretch>
        </p:blipFill>
        <p:spPr bwMode="auto">
          <a:xfrm>
            <a:off x="495300" y="4318000"/>
            <a:ext cx="365125" cy="365125"/>
          </a:xfrm>
          <a:prstGeom prst="rect">
            <a:avLst/>
          </a:prstGeom>
          <a:noFill/>
          <a:ln w="9525">
            <a:noFill/>
            <a:miter lim="800000"/>
            <a:headEnd/>
            <a:tailEnd/>
          </a:ln>
        </p:spPr>
      </p:pic>
    </p:spTree>
    <p:extLst>
      <p:ext uri="{BB962C8B-B14F-4D97-AF65-F5344CB8AC3E}">
        <p14:creationId xmlns:p14="http://schemas.microsoft.com/office/powerpoint/2010/main" val="396403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8313" y="115888"/>
            <a:ext cx="8229600" cy="1143000"/>
          </a:xfrm>
        </p:spPr>
        <p:txBody>
          <a:bodyPr rtlCol="0">
            <a:noAutofit/>
          </a:bodyPr>
          <a:lstStyle/>
          <a:p>
            <a:pPr marL="342900" indent="-342900" eaLnBrk="1" fontAlgn="auto" hangingPunct="1">
              <a:spcBef>
                <a:spcPct val="20000"/>
              </a:spcBef>
              <a:spcAft>
                <a:spcPts val="0"/>
              </a:spcAft>
              <a:defRPr/>
            </a:pPr>
            <a:r>
              <a:rPr lang="it-IT" sz="2000" b="1" dirty="0">
                <a:solidFill>
                  <a:prstClr val="black"/>
                </a:solidFill>
                <a:ea typeface="+mn-ea"/>
                <a:cs typeface="+mn-cs"/>
              </a:rPr>
              <a:t>Procedimento di accertamento d’ufficio e controlli delle dichiarazioni sostitutive di cui agli artt. 46 e 47 del d.p.r.  n. </a:t>
            </a:r>
            <a:r>
              <a:rPr lang="it-IT" sz="2000" b="1" dirty="0" smtClean="0">
                <a:solidFill>
                  <a:prstClr val="black"/>
                </a:solidFill>
                <a:ea typeface="+mn-ea"/>
                <a:cs typeface="+mn-cs"/>
              </a:rPr>
              <a:t>445/2000 da pubblicare sul sito Web (esempio)</a:t>
            </a:r>
            <a:endParaRPr lang="it-IT" sz="2000" dirty="0"/>
          </a:p>
        </p:txBody>
      </p:sp>
      <p:sp>
        <p:nvSpPr>
          <p:cNvPr id="62466" name="Segnaposto contenuto 2"/>
          <p:cNvSpPr>
            <a:spLocks noGrp="1"/>
          </p:cNvSpPr>
          <p:nvPr>
            <p:ph idx="1"/>
          </p:nvPr>
        </p:nvSpPr>
        <p:spPr>
          <a:xfrm>
            <a:off x="179388" y="1125538"/>
            <a:ext cx="8785225" cy="4525962"/>
          </a:xfrm>
        </p:spPr>
        <p:txBody>
          <a:bodyPr/>
          <a:lstStyle/>
          <a:p>
            <a:pPr eaLnBrk="1" hangingPunct="1"/>
            <a:r>
              <a:rPr lang="it-IT" sz="1800" smtClean="0"/>
              <a:t>Il responsabile dell’accertamento d’ufficio e  dei controlli in materia di dichiarazioni sostitutive di cui agli artt. 46 e 47 del d.p.r.  n. 445/2000, opera con le seguenti modalità:</a:t>
            </a:r>
          </a:p>
          <a:p>
            <a:pPr eaLnBrk="1" hangingPunct="1">
              <a:buFont typeface="Calibri" pitchFamily="34" charset="0"/>
              <a:buAutoNum type="arabicPeriod"/>
            </a:pPr>
            <a:r>
              <a:rPr lang="it-IT" sz="1800" smtClean="0"/>
              <a:t>acquisizione  delle richieste di controllo da parte dell’Amministrazione procedente. Tale acquisizione può avvenire via fax, mail, posta;</a:t>
            </a:r>
          </a:p>
          <a:p>
            <a:pPr eaLnBrk="1" hangingPunct="1">
              <a:buFont typeface="Calibri" pitchFamily="34" charset="0"/>
              <a:buAutoNum type="arabicPeriod"/>
            </a:pPr>
            <a:r>
              <a:rPr lang="it-IT" sz="1800" smtClean="0"/>
              <a:t>istruttoria documentale;</a:t>
            </a:r>
          </a:p>
          <a:p>
            <a:pPr eaLnBrk="1" hangingPunct="1">
              <a:buFont typeface="Calibri" pitchFamily="34" charset="0"/>
              <a:buAutoNum type="arabicPeriod"/>
            </a:pPr>
            <a:r>
              <a:rPr lang="it-IT" sz="1800" smtClean="0"/>
              <a:t>eventuale comunicazione all’Amministrazione procedente di false dichiarazioni rese negli atti di cui agli artt. 46 e 47 del d.p.r.  n. 445/2000;</a:t>
            </a:r>
          </a:p>
          <a:p>
            <a:pPr eaLnBrk="1" hangingPunct="1">
              <a:buFont typeface="Calibri" pitchFamily="34" charset="0"/>
              <a:buAutoNum type="arabicPeriod"/>
            </a:pPr>
            <a:r>
              <a:rPr lang="it-IT" sz="1800" smtClean="0"/>
              <a:t>risposta alle richieste dell’Amministrazione procedente entro il termine procedimentale fissato dalla norma (30 giorni).</a:t>
            </a:r>
          </a:p>
          <a:p>
            <a:pPr eaLnBrk="1" hangingPunct="1">
              <a:buFont typeface="Calibri" pitchFamily="34" charset="0"/>
              <a:buAutoNum type="arabicPeriod"/>
            </a:pPr>
            <a:r>
              <a:rPr lang="it-IT" sz="1800" smtClean="0"/>
              <a:t>Al fine di un efficace svolgimento del procedimento di accertamento e controllo, le Amministrazioni procedenti devono fornire gli elementi essenziali utili all’individuazione del documento.</a:t>
            </a:r>
          </a:p>
          <a:p>
            <a:pPr eaLnBrk="1" hangingPunct="1">
              <a:buFont typeface="Calibri" pitchFamily="34" charset="0"/>
              <a:buAutoNum type="arabicPeriod"/>
            </a:pPr>
            <a:r>
              <a:rPr lang="it-IT" sz="1800" smtClean="0"/>
              <a:t>Dati identificativi del documento</a:t>
            </a:r>
          </a:p>
          <a:p>
            <a:pPr eaLnBrk="1" hangingPunct="1">
              <a:buFont typeface="Calibri" pitchFamily="34" charset="0"/>
              <a:buAutoNum type="arabicPeriod"/>
            </a:pPr>
            <a:r>
              <a:rPr lang="it-IT" sz="1800" smtClean="0"/>
              <a:t>dati anagrafici del dichiarante</a:t>
            </a:r>
          </a:p>
          <a:p>
            <a:pPr eaLnBrk="1" hangingPunct="1">
              <a:buFont typeface="Calibri" pitchFamily="34" charset="0"/>
              <a:buAutoNum type="arabicPeriod"/>
            </a:pPr>
            <a:r>
              <a:rPr lang="it-IT" sz="1800" smtClean="0"/>
              <a:t>Referente del procedimento:</a:t>
            </a:r>
          </a:p>
          <a:p>
            <a:pPr eaLnBrk="1" hangingPunct="1">
              <a:buFont typeface="Calibri" pitchFamily="34" charset="0"/>
              <a:buAutoNum type="arabicPeriod"/>
            </a:pPr>
            <a:r>
              <a:rPr lang="it-IT" sz="1800" smtClean="0"/>
              <a:t>Mail </a:t>
            </a:r>
          </a:p>
          <a:p>
            <a:pPr eaLnBrk="1" hangingPunct="1">
              <a:buFont typeface="Calibri" pitchFamily="34" charset="0"/>
              <a:buAutoNum type="arabicPeriod"/>
            </a:pPr>
            <a:r>
              <a:rPr lang="it-IT" sz="1800" smtClean="0"/>
              <a:t>Fax </a:t>
            </a:r>
          </a:p>
          <a:p>
            <a:pPr eaLnBrk="1" hangingPunct="1"/>
            <a:endParaRPr lang="it-IT" sz="1800" smtClean="0"/>
          </a:p>
        </p:txBody>
      </p:sp>
    </p:spTree>
    <p:extLst>
      <p:ext uri="{BB962C8B-B14F-4D97-AF65-F5344CB8AC3E}">
        <p14:creationId xmlns:p14="http://schemas.microsoft.com/office/powerpoint/2010/main" val="195639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062450274"/>
              </p:ext>
            </p:extLst>
          </p:nvPr>
        </p:nvGraphicFramePr>
        <p:xfrm>
          <a:off x="107506" y="1700808"/>
          <a:ext cx="9036494" cy="5047488"/>
        </p:xfrm>
        <a:graphic>
          <a:graphicData uri="http://schemas.openxmlformats.org/drawingml/2006/table">
            <a:tbl>
              <a:tblPr firstRow="1" firstCol="1" bandRow="1">
                <a:tableStyleId>{5C22544A-7EE6-4342-B048-85BDC9FD1C3A}</a:tableStyleId>
              </a:tblPr>
              <a:tblGrid>
                <a:gridCol w="1412238"/>
                <a:gridCol w="2701594"/>
                <a:gridCol w="1616739"/>
                <a:gridCol w="1514031"/>
                <a:gridCol w="1791892"/>
              </a:tblGrid>
              <a:tr h="264149">
                <a:tc>
                  <a:txBody>
                    <a:bodyPr/>
                    <a:lstStyle/>
                    <a:p>
                      <a:pPr algn="just">
                        <a:lnSpc>
                          <a:spcPct val="115000"/>
                        </a:lnSpc>
                        <a:spcAft>
                          <a:spcPts val="0"/>
                        </a:spcAft>
                      </a:pPr>
                      <a:r>
                        <a:rPr lang="it-IT" sz="1600" dirty="0">
                          <a:effectLst/>
                        </a:rPr>
                        <a:t>Norma</a:t>
                      </a:r>
                      <a:endParaRPr lang="it-IT" sz="16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Fattispecie</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Responsabilità</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Vigenza</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note</a:t>
                      </a:r>
                      <a:endParaRPr lang="it-IT" sz="1600">
                        <a:effectLst/>
                        <a:latin typeface="Calibri"/>
                        <a:ea typeface="Calibri"/>
                        <a:cs typeface="Times New Roman"/>
                      </a:endParaRPr>
                    </a:p>
                  </a:txBody>
                  <a:tcPr marL="68580" marR="68580" marT="0" marB="0"/>
                </a:tc>
              </a:tr>
              <a:tr h="1386551">
                <a:tc>
                  <a:txBody>
                    <a:bodyPr/>
                    <a:lstStyle/>
                    <a:p>
                      <a:pPr algn="just">
                        <a:lnSpc>
                          <a:spcPct val="115000"/>
                        </a:lnSpc>
                        <a:spcAft>
                          <a:spcPts val="0"/>
                        </a:spcAft>
                      </a:pPr>
                      <a:r>
                        <a:rPr lang="it-IT" sz="1600">
                          <a:effectLst/>
                        </a:rPr>
                        <a:t>Art. 11, c. 13 d.lgs. 163/2006</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I contratti sono stipulati, nessuno escluso, in modalità elettroniche</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Nullità del contratto</a:t>
                      </a:r>
                    </a:p>
                    <a:p>
                      <a:pPr algn="just">
                        <a:lnSpc>
                          <a:spcPct val="115000"/>
                        </a:lnSpc>
                        <a:spcAft>
                          <a:spcPts val="0"/>
                        </a:spcAft>
                      </a:pPr>
                      <a:r>
                        <a:rPr lang="it-IT" sz="1600">
                          <a:effectLst/>
                        </a:rPr>
                        <a:t>Responsabilità amministrativa e dirigenziale</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1/01/2013</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68580" marR="68580" marT="0" marB="0"/>
                </a:tc>
              </a:tr>
              <a:tr h="1105951">
                <a:tc>
                  <a:txBody>
                    <a:bodyPr/>
                    <a:lstStyle/>
                    <a:p>
                      <a:pPr algn="just">
                        <a:lnSpc>
                          <a:spcPct val="115000"/>
                        </a:lnSpc>
                        <a:spcAft>
                          <a:spcPts val="0"/>
                        </a:spcAft>
                      </a:pPr>
                      <a:r>
                        <a:rPr lang="it-IT" sz="1600">
                          <a:effectLst/>
                        </a:rPr>
                        <a:t>Art. 3 bis d.lgs. 82/2005</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Obbligo di comunicazioni con cittadino tramite PEC, se comunica l’indirizzo</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Parametro di valutazione della Performance dirigenziale</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01/01/2013</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68580" marR="68580" marT="0" marB="0"/>
                </a:tc>
              </a:tr>
              <a:tr h="825351">
                <a:tc>
                  <a:txBody>
                    <a:bodyPr/>
                    <a:lstStyle/>
                    <a:p>
                      <a:pPr algn="just">
                        <a:lnSpc>
                          <a:spcPct val="115000"/>
                        </a:lnSpc>
                        <a:spcAft>
                          <a:spcPts val="0"/>
                        </a:spcAft>
                      </a:pPr>
                      <a:r>
                        <a:rPr lang="en-US" sz="1600">
                          <a:effectLst/>
                        </a:rPr>
                        <a:t>Delibera AVCP art. 3 c. 2 lett. B)</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Obbligo di PEC personale per il RUP</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01/01/2013</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68580" marR="68580" marT="0" marB="0"/>
                </a:tc>
              </a:tr>
              <a:tr h="1386551">
                <a:tc>
                  <a:txBody>
                    <a:bodyPr/>
                    <a:lstStyle/>
                    <a:p>
                      <a:pPr algn="just">
                        <a:lnSpc>
                          <a:spcPct val="115000"/>
                        </a:lnSpc>
                        <a:spcAft>
                          <a:spcPts val="0"/>
                        </a:spcAft>
                      </a:pPr>
                      <a:r>
                        <a:rPr lang="en-US" sz="1600" dirty="0">
                          <a:effectLst/>
                        </a:rPr>
                        <a:t>Art. 47, c. 1, 1 </a:t>
                      </a:r>
                      <a:r>
                        <a:rPr lang="en-US" sz="1600" dirty="0" err="1">
                          <a:effectLst/>
                        </a:rPr>
                        <a:t>bis</a:t>
                      </a:r>
                      <a:r>
                        <a:rPr lang="en-US" sz="1600" dirty="0">
                          <a:effectLst/>
                        </a:rPr>
                        <a:t> </a:t>
                      </a:r>
                      <a:r>
                        <a:rPr lang="en-US" sz="1600" dirty="0" err="1">
                          <a:effectLst/>
                        </a:rPr>
                        <a:t>d.lgs</a:t>
                      </a:r>
                      <a:r>
                        <a:rPr lang="en-US" sz="1600" dirty="0">
                          <a:effectLst/>
                        </a:rPr>
                        <a:t>. 82/2005</a:t>
                      </a:r>
                      <a:endParaRPr lang="it-IT" sz="1600"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Le comunicazioni fra PA avvengono mediante l’utilizzo di posta elettronica o in cooperazione applicativa</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Eventuale danno erariale, responsabilità dirigenziale e disciplinare</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01/01/2013</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dirty="0">
                          <a:effectLst/>
                        </a:rPr>
                        <a:t> </a:t>
                      </a:r>
                      <a:endParaRPr lang="it-IT"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391766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1977561359"/>
              </p:ext>
            </p:extLst>
          </p:nvPr>
        </p:nvGraphicFramePr>
        <p:xfrm>
          <a:off x="179512" y="0"/>
          <a:ext cx="8784976" cy="6729984"/>
        </p:xfrm>
        <a:graphic>
          <a:graphicData uri="http://schemas.openxmlformats.org/drawingml/2006/table">
            <a:tbl>
              <a:tblPr firstRow="1" firstCol="1" bandRow="1">
                <a:tableStyleId>{5C22544A-7EE6-4342-B048-85BDC9FD1C3A}</a:tableStyleId>
              </a:tblPr>
              <a:tblGrid>
                <a:gridCol w="1152128"/>
                <a:gridCol w="3456384"/>
                <a:gridCol w="1296144"/>
                <a:gridCol w="1138302"/>
                <a:gridCol w="1742018"/>
              </a:tblGrid>
              <a:tr h="1367427">
                <a:tc>
                  <a:txBody>
                    <a:bodyPr/>
                    <a:lstStyle/>
                    <a:p>
                      <a:pPr algn="just">
                        <a:lnSpc>
                          <a:spcPct val="115000"/>
                        </a:lnSpc>
                        <a:spcAft>
                          <a:spcPts val="0"/>
                        </a:spcAft>
                      </a:pPr>
                      <a:r>
                        <a:rPr lang="it-IT" sz="1600">
                          <a:effectLst/>
                        </a:rPr>
                        <a:t>Art. 47, c. 3 dlgs 82/2005</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Le comunicazioni fra PA  e propri dipendenti avvengono tramite posta elettronica, previa informativa agli interessati in merito alla riservatezza</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Eventuale danno erariale, responsabilità dirigenziale e disciplinare</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dirty="0">
                          <a:effectLst/>
                        </a:rPr>
                        <a:t>01/01/2013</a:t>
                      </a:r>
                      <a:endParaRPr lang="it-IT" sz="1600" dirty="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57501" marR="57501" marT="0" marB="0"/>
                </a:tc>
              </a:tr>
              <a:tr h="1368877">
                <a:tc>
                  <a:txBody>
                    <a:bodyPr/>
                    <a:lstStyle/>
                    <a:p>
                      <a:pPr algn="just">
                        <a:lnSpc>
                          <a:spcPct val="115000"/>
                        </a:lnSpc>
                        <a:spcAft>
                          <a:spcPts val="0"/>
                        </a:spcAft>
                      </a:pPr>
                      <a:r>
                        <a:rPr lang="it-IT" sz="1600">
                          <a:effectLst/>
                        </a:rPr>
                        <a:t>Art. 52, c.1 e 4 dlgs 82/2005</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Pubblicazione sul sito web “sezione trasparenza, valutazione e merito” del catalogo dei dati, dei metadati e delle relative banche dati e dei regolamenti che disciplinano l’esercizio della facoltà d’accesso telematico e il loro riutilizzo</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1/01/2013</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57501" marR="57501" marT="0" marB="0"/>
                </a:tc>
              </a:tr>
              <a:tr h="1367427">
                <a:tc>
                  <a:txBody>
                    <a:bodyPr/>
                    <a:lstStyle/>
                    <a:p>
                      <a:pPr algn="just">
                        <a:lnSpc>
                          <a:spcPct val="115000"/>
                        </a:lnSpc>
                        <a:spcAft>
                          <a:spcPts val="0"/>
                        </a:spcAft>
                      </a:pPr>
                      <a:r>
                        <a:rPr lang="en-US" sz="1600">
                          <a:effectLst/>
                        </a:rPr>
                        <a:t>Art. 54, c. 2 ter dlgs 82/2005 e art. 1, c. 29 l. 190/2012</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Pubblicazione sul sito web di un indirizzo istituzionale di PEC a cui il cittadino può rivolgersi per qualsiasi richiesta rendendo noti I tempi di risposta</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01/01/2013</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57501" marR="57501" marT="0" marB="0"/>
                </a:tc>
              </a:tr>
              <a:tr h="1595332">
                <a:tc>
                  <a:txBody>
                    <a:bodyPr/>
                    <a:lstStyle/>
                    <a:p>
                      <a:pPr algn="just">
                        <a:lnSpc>
                          <a:spcPct val="115000"/>
                        </a:lnSpc>
                        <a:spcAft>
                          <a:spcPts val="0"/>
                        </a:spcAft>
                      </a:pPr>
                      <a:r>
                        <a:rPr lang="it-IT" sz="1600">
                          <a:effectLst/>
                        </a:rPr>
                        <a:t>Art. 57 d.lgs. 82/2005</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Definizione e disponibilità per via telematica della documentazione richiesta per i singoli procedimenti, moduli e formulari tipo, anche ai fini autocertificativi</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Parametro di valutazione della Performance dirigenziale</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a:effectLst/>
                        </a:rPr>
                        <a:t>01/01/2013</a:t>
                      </a:r>
                      <a:endParaRPr lang="it-IT" sz="1600">
                        <a:effectLst/>
                        <a:latin typeface="Calibri"/>
                        <a:ea typeface="Calibri"/>
                        <a:cs typeface="Times New Roman"/>
                      </a:endParaRPr>
                    </a:p>
                  </a:txBody>
                  <a:tcPr marL="57501" marR="57501" marT="0" marB="0"/>
                </a:tc>
                <a:tc>
                  <a:txBody>
                    <a:bodyPr/>
                    <a:lstStyle/>
                    <a:p>
                      <a:pPr algn="just">
                        <a:lnSpc>
                          <a:spcPct val="115000"/>
                        </a:lnSpc>
                        <a:spcAft>
                          <a:spcPts val="0"/>
                        </a:spcAft>
                      </a:pPr>
                      <a:r>
                        <a:rPr lang="it-IT" sz="1600" dirty="0">
                          <a:effectLst/>
                        </a:rPr>
                        <a:t>Questo articolo  va connesso </a:t>
                      </a:r>
                      <a:r>
                        <a:rPr lang="it-IT" sz="1600" dirty="0" smtClean="0">
                          <a:effectLst/>
                        </a:rPr>
                        <a:t>all’obbligo </a:t>
                      </a:r>
                      <a:r>
                        <a:rPr lang="it-IT" sz="1600" dirty="0">
                          <a:effectLst/>
                        </a:rPr>
                        <a:t>di pubblicazione dei procedimenti ex art. 1,c. 15 l. 190/2012</a:t>
                      </a:r>
                      <a:endParaRPr lang="it-IT" sz="1600" dirty="0">
                        <a:effectLst/>
                        <a:latin typeface="Calibri"/>
                        <a:ea typeface="Calibri"/>
                        <a:cs typeface="Times New Roman"/>
                      </a:endParaRPr>
                    </a:p>
                  </a:txBody>
                  <a:tcPr marL="57501" marR="57501" marT="0" marB="0"/>
                </a:tc>
              </a:tr>
            </a:tbl>
          </a:graphicData>
        </a:graphic>
      </p:graphicFrame>
    </p:spTree>
    <p:extLst>
      <p:ext uri="{BB962C8B-B14F-4D97-AF65-F5344CB8AC3E}">
        <p14:creationId xmlns:p14="http://schemas.microsoft.com/office/powerpoint/2010/main" val="3389917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977930548"/>
              </p:ext>
            </p:extLst>
          </p:nvPr>
        </p:nvGraphicFramePr>
        <p:xfrm>
          <a:off x="0" y="-27384"/>
          <a:ext cx="9134872" cy="6696744"/>
        </p:xfrm>
        <a:graphic>
          <a:graphicData uri="http://schemas.openxmlformats.org/drawingml/2006/table">
            <a:tbl>
              <a:tblPr firstRow="1" firstCol="1" bandRow="1">
                <a:tableStyleId>{5C22544A-7EE6-4342-B048-85BDC9FD1C3A}</a:tableStyleId>
              </a:tblPr>
              <a:tblGrid>
                <a:gridCol w="857044"/>
                <a:gridCol w="3217496"/>
                <a:gridCol w="2801716"/>
                <a:gridCol w="1642293"/>
                <a:gridCol w="616323"/>
              </a:tblGrid>
              <a:tr h="1265680">
                <a:tc>
                  <a:txBody>
                    <a:bodyPr/>
                    <a:lstStyle/>
                    <a:p>
                      <a:pPr algn="just">
                        <a:lnSpc>
                          <a:spcPct val="115000"/>
                        </a:lnSpc>
                        <a:spcAft>
                          <a:spcPts val="0"/>
                        </a:spcAft>
                      </a:pPr>
                      <a:r>
                        <a:rPr lang="it-IT" sz="1600" dirty="0">
                          <a:effectLst/>
                        </a:rPr>
                        <a:t>Delibera AVCP</a:t>
                      </a:r>
                      <a:endParaRPr lang="it-IT" sz="1600" dirty="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Inserimento dati e consultazione obbligatoria Banca dati contratti pubblici per contratti=&gt; € 40.000 nel settore ordinario</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Contratto nullo</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01/01/2013 (facoltà di deroga transitoria fino al 30/06/2013)</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44723" marR="44723" marT="0" marB="0"/>
                </a:tc>
              </a:tr>
              <a:tr h="1739148">
                <a:tc>
                  <a:txBody>
                    <a:bodyPr/>
                    <a:lstStyle/>
                    <a:p>
                      <a:pPr algn="just">
                        <a:lnSpc>
                          <a:spcPct val="115000"/>
                        </a:lnSpc>
                        <a:spcAft>
                          <a:spcPts val="0"/>
                        </a:spcAft>
                      </a:pPr>
                      <a:r>
                        <a:rPr lang="it-IT" sz="1600">
                          <a:effectLst/>
                        </a:rPr>
                        <a:t>Art. 7, c.2 d.lgs. 82/2005</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Relazione sulla qualità dei servizi resi e sulla soddisfazione dell’utenza riguardo all’uso delle tecnologie informatiche</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Parametro di misurazione e valutazione della performance organizzativa e di quella individuale del dirigente. Responsabilità dirigenziale ex art. 21 d.lgs. 165/2001</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31/05/2013</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44723" marR="44723" marT="0" marB="0"/>
                </a:tc>
              </a:tr>
              <a:tr h="869573">
                <a:tc>
                  <a:txBody>
                    <a:bodyPr/>
                    <a:lstStyle/>
                    <a:p>
                      <a:pPr algn="just">
                        <a:lnSpc>
                          <a:spcPct val="115000"/>
                        </a:lnSpc>
                        <a:spcAft>
                          <a:spcPts val="0"/>
                        </a:spcAft>
                      </a:pPr>
                      <a:r>
                        <a:rPr lang="it-IT" sz="1600" dirty="0">
                          <a:effectLst/>
                        </a:rPr>
                        <a:t>Art. 5 </a:t>
                      </a:r>
                      <a:r>
                        <a:rPr lang="it-IT" sz="1600" dirty="0" err="1">
                          <a:effectLst/>
                        </a:rPr>
                        <a:t>d.lgs</a:t>
                      </a:r>
                      <a:r>
                        <a:rPr lang="it-IT" sz="1600" dirty="0">
                          <a:effectLst/>
                        </a:rPr>
                        <a:t> </a:t>
                      </a:r>
                      <a:r>
                        <a:rPr lang="it-IT" sz="1600" dirty="0" smtClean="0">
                          <a:effectLst/>
                        </a:rPr>
                        <a:t>82/2005</a:t>
                      </a:r>
                      <a:endParaRPr lang="it-IT" sz="1600" dirty="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Accettazione pagamenti a favore della scuola con modalità telematiche. Onere di pubblicazione sul sito web codice IBAN identificativo del conto</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10/06/2013</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44723" marR="44723" marT="0" marB="0"/>
                </a:tc>
              </a:tr>
              <a:tr h="724645">
                <a:tc>
                  <a:txBody>
                    <a:bodyPr/>
                    <a:lstStyle/>
                    <a:p>
                      <a:pPr algn="just">
                        <a:lnSpc>
                          <a:spcPct val="115000"/>
                        </a:lnSpc>
                        <a:spcAft>
                          <a:spcPts val="0"/>
                        </a:spcAft>
                      </a:pPr>
                      <a:r>
                        <a:rPr lang="it-IT" sz="1600">
                          <a:effectLst/>
                        </a:rPr>
                        <a:t>Delibera AVCP</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Inserimento dati e consultazione obbligatoria Banca dati contratti pubblici per contratti=&gt; € 40.000 anche MEPA</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Contratto nullo</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01/07/2013 (facoltà di delega transitoria fino al 31/12/2013)</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44723" marR="44723" marT="0" marB="0"/>
                </a:tc>
              </a:tr>
              <a:tr h="1168172">
                <a:tc>
                  <a:txBody>
                    <a:bodyPr/>
                    <a:lstStyle/>
                    <a:p>
                      <a:pPr algn="just">
                        <a:lnSpc>
                          <a:spcPct val="115000"/>
                        </a:lnSpc>
                        <a:spcAft>
                          <a:spcPts val="0"/>
                        </a:spcAft>
                      </a:pPr>
                      <a:r>
                        <a:rPr lang="it-IT" sz="1600" dirty="0">
                          <a:effectLst/>
                        </a:rPr>
                        <a:t>Art. 1 </a:t>
                      </a:r>
                      <a:r>
                        <a:rPr lang="it-IT" sz="1600" dirty="0" err="1">
                          <a:effectLst/>
                        </a:rPr>
                        <a:t>dpcm</a:t>
                      </a:r>
                      <a:r>
                        <a:rPr lang="it-IT" sz="1600" dirty="0">
                          <a:effectLst/>
                        </a:rPr>
                        <a:t> </a:t>
                      </a:r>
                      <a:r>
                        <a:rPr lang="it-IT" sz="1600" dirty="0" smtClean="0">
                          <a:effectLst/>
                        </a:rPr>
                        <a:t>22/2011</a:t>
                      </a:r>
                      <a:endParaRPr lang="it-IT" sz="1600" dirty="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Obbligo esclusivo di comunicazioni con le imprese tramite PEC</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Parametro di misurazione e valutazione della performance organizzativa e di quella individuale del dirigente</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01/07/2013</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dirty="0">
                          <a:effectLst/>
                        </a:rPr>
                        <a:t> </a:t>
                      </a:r>
                      <a:endParaRPr lang="it-IT" sz="1600" dirty="0">
                        <a:effectLst/>
                        <a:latin typeface="Calibri"/>
                        <a:ea typeface="Calibri"/>
                        <a:cs typeface="Times New Roman"/>
                      </a:endParaRPr>
                    </a:p>
                  </a:txBody>
                  <a:tcPr marL="44723" marR="44723" marT="0" marB="0"/>
                </a:tc>
              </a:tr>
            </a:tbl>
          </a:graphicData>
        </a:graphic>
      </p:graphicFrame>
    </p:spTree>
    <p:extLst>
      <p:ext uri="{BB962C8B-B14F-4D97-AF65-F5344CB8AC3E}">
        <p14:creationId xmlns:p14="http://schemas.microsoft.com/office/powerpoint/2010/main" val="3312565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457200" y="0"/>
            <a:ext cx="8229600" cy="1143000"/>
          </a:xfrm>
        </p:spPr>
        <p:txBody>
          <a:bodyPr/>
          <a:lstStyle/>
          <a:p>
            <a:r>
              <a:rPr lang="it-IT" sz="3200" dirty="0">
                <a:latin typeface="Comic Sans MS" pitchFamily="66" charset="0"/>
              </a:rPr>
              <a:t>La motivazione degli atti</a:t>
            </a:r>
          </a:p>
        </p:txBody>
      </p:sp>
      <p:sp>
        <p:nvSpPr>
          <p:cNvPr id="144387" name="Rectangle 3"/>
          <p:cNvSpPr>
            <a:spLocks noGrp="1" noChangeArrowheads="1"/>
          </p:cNvSpPr>
          <p:nvPr>
            <p:ph type="body" idx="1"/>
          </p:nvPr>
        </p:nvSpPr>
        <p:spPr>
          <a:xfrm>
            <a:off x="457200" y="1095375"/>
            <a:ext cx="8229600" cy="2046288"/>
          </a:xfrm>
        </p:spPr>
        <p:txBody>
          <a:bodyPr/>
          <a:lstStyle/>
          <a:p>
            <a:pPr>
              <a:lnSpc>
                <a:spcPct val="80000"/>
              </a:lnSpc>
              <a:buFontTx/>
              <a:buNone/>
            </a:pPr>
            <a:r>
              <a:rPr lang="it-IT" sz="2400" i="1">
                <a:latin typeface="Comic Sans MS" pitchFamily="66" charset="0"/>
              </a:rPr>
              <a:t>	Per l'articolo 3 della legge 241 del 1990 ad esclusione degli atti normativi e di quelli a contenuto generale, deve riportare:</a:t>
            </a:r>
            <a:endParaRPr lang="it-IT" sz="2400">
              <a:latin typeface="Comic Sans MS" pitchFamily="66" charset="0"/>
            </a:endParaRPr>
          </a:p>
          <a:p>
            <a:pPr>
              <a:lnSpc>
                <a:spcPct val="80000"/>
              </a:lnSpc>
            </a:pPr>
            <a:r>
              <a:rPr lang="it-IT" sz="2400">
                <a:latin typeface="Comic Sans MS" pitchFamily="66" charset="0"/>
              </a:rPr>
              <a:t>i presupposti di fatto </a:t>
            </a:r>
          </a:p>
          <a:p>
            <a:pPr>
              <a:lnSpc>
                <a:spcPct val="80000"/>
              </a:lnSpc>
            </a:pPr>
            <a:r>
              <a:rPr lang="it-IT" sz="2400">
                <a:latin typeface="Comic Sans MS" pitchFamily="66" charset="0"/>
              </a:rPr>
              <a:t>le ragioni giuridiche che hanno determinato le ragioni dell'amministrazione </a:t>
            </a:r>
          </a:p>
          <a:p>
            <a:pPr>
              <a:lnSpc>
                <a:spcPct val="80000"/>
              </a:lnSpc>
            </a:pPr>
            <a:endParaRPr lang="it-IT" sz="2400">
              <a:latin typeface="Comic Sans MS" pitchFamily="66" charset="0"/>
            </a:endParaRPr>
          </a:p>
        </p:txBody>
      </p:sp>
      <p:sp>
        <p:nvSpPr>
          <p:cNvPr id="144388" name="Text Box 4"/>
          <p:cNvSpPr txBox="1">
            <a:spLocks noChangeArrowheads="1"/>
          </p:cNvSpPr>
          <p:nvPr/>
        </p:nvSpPr>
        <p:spPr bwMode="auto">
          <a:xfrm>
            <a:off x="395288" y="3429000"/>
            <a:ext cx="8353425" cy="29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2000">
                <a:latin typeface="Comic Sans MS" pitchFamily="66" charset="0"/>
              </a:rPr>
              <a:t>La motivazione è richiesta dalla legge per i soli provvedimenti amministrativi (e non per tutti gli atti). </a:t>
            </a:r>
          </a:p>
          <a:p>
            <a:pPr>
              <a:spcBef>
                <a:spcPct val="50000"/>
              </a:spcBef>
            </a:pPr>
            <a:r>
              <a:rPr lang="it-IT" sz="2000">
                <a:latin typeface="Comic Sans MS" pitchFamily="66" charset="0"/>
              </a:rPr>
              <a:t>Quanto agli atti amministrativi non provvedimentali, la motivazione - sulla base dei principi tradizionali affermati dalla giurisprudenza - sembra essere dovuta per le dichiarazioni di scienza o di conoscenza ove essi comportino una qualificazione giuridica o discrezionale dei fatti accertati (ad. es., per gli atti ispettivi). La motivazione è dovuta, inoltre, per gli atti non provvedimentali di natura discrezionale. </a:t>
            </a:r>
          </a:p>
        </p:txBody>
      </p:sp>
    </p:spTree>
    <p:extLst>
      <p:ext uri="{BB962C8B-B14F-4D97-AF65-F5344CB8AC3E}">
        <p14:creationId xmlns:p14="http://schemas.microsoft.com/office/powerpoint/2010/main" val="3912708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a 4"/>
          <p:cNvGraphicFramePr>
            <a:graphicFrameLocks noGrp="1"/>
          </p:cNvGraphicFramePr>
          <p:nvPr>
            <p:extLst>
              <p:ext uri="{D42A27DB-BD31-4B8C-83A1-F6EECF244321}">
                <p14:modId xmlns:p14="http://schemas.microsoft.com/office/powerpoint/2010/main" val="3763163619"/>
              </p:ext>
            </p:extLst>
          </p:nvPr>
        </p:nvGraphicFramePr>
        <p:xfrm>
          <a:off x="251520" y="1772816"/>
          <a:ext cx="8496944" cy="4206240"/>
        </p:xfrm>
        <a:graphic>
          <a:graphicData uri="http://schemas.openxmlformats.org/drawingml/2006/table">
            <a:tbl>
              <a:tblPr firstRow="1" firstCol="1" bandRow="1">
                <a:tableStyleId>{5C22544A-7EE6-4342-B048-85BDC9FD1C3A}</a:tableStyleId>
              </a:tblPr>
              <a:tblGrid>
                <a:gridCol w="1327917"/>
                <a:gridCol w="2540288"/>
                <a:gridCol w="1520207"/>
                <a:gridCol w="1423630"/>
                <a:gridCol w="1684902"/>
              </a:tblGrid>
              <a:tr h="3816424">
                <a:tc>
                  <a:txBody>
                    <a:bodyPr/>
                    <a:lstStyle/>
                    <a:p>
                      <a:pPr algn="just">
                        <a:lnSpc>
                          <a:spcPct val="115000"/>
                        </a:lnSpc>
                        <a:spcAft>
                          <a:spcPts val="0"/>
                        </a:spcAft>
                      </a:pPr>
                      <a:r>
                        <a:rPr lang="en-US" sz="1600">
                          <a:effectLst/>
                        </a:rPr>
                        <a:t>art. 54 dlgs 82/2005 e art. 1 c. 15 l. 190/2012</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Contenuti minimi dei siti:</a:t>
                      </a:r>
                    </a:p>
                    <a:p>
                      <a:pPr algn="just">
                        <a:lnSpc>
                          <a:spcPct val="115000"/>
                        </a:lnSpc>
                        <a:spcAft>
                          <a:spcPts val="0"/>
                        </a:spcAft>
                      </a:pPr>
                      <a:r>
                        <a:rPr lang="it-IT" sz="1600">
                          <a:effectLst/>
                        </a:rPr>
                        <a:t>Organigramma, articolazione uffici, nomi dirigenti, settore normativo di riferimento e relativa normativa, elenco tipologie di procedimento, termine di conclusione del procedimento, nome del RUP e del sostituto in caso di inerzia, elenco caselle posta elettronica e PEC, elenco servizi inerenti disponibili, bandi di gara e concorso</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Parametro di misurazione e valutazione della performance individuale del dirigente</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a:effectLst/>
                        </a:rPr>
                        <a:t>2012</a:t>
                      </a:r>
                      <a:endParaRPr lang="it-IT" sz="1600">
                        <a:effectLst/>
                        <a:latin typeface="Calibri"/>
                        <a:ea typeface="Calibri"/>
                        <a:cs typeface="Times New Roman"/>
                      </a:endParaRPr>
                    </a:p>
                  </a:txBody>
                  <a:tcPr marL="68580" marR="68580" marT="0" marB="0"/>
                </a:tc>
                <a:tc>
                  <a:txBody>
                    <a:bodyPr/>
                    <a:lstStyle/>
                    <a:p>
                      <a:pPr algn="just">
                        <a:lnSpc>
                          <a:spcPct val="115000"/>
                        </a:lnSpc>
                        <a:spcAft>
                          <a:spcPts val="0"/>
                        </a:spcAft>
                      </a:pPr>
                      <a:r>
                        <a:rPr lang="it-IT" sz="1600" dirty="0">
                          <a:effectLst/>
                        </a:rPr>
                        <a:t>Da inserire nella sezione “Amministrazione trasparente” </a:t>
                      </a:r>
                      <a:endParaRPr lang="it-IT"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249607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2349534877"/>
              </p:ext>
            </p:extLst>
          </p:nvPr>
        </p:nvGraphicFramePr>
        <p:xfrm>
          <a:off x="107504" y="260648"/>
          <a:ext cx="9036496" cy="6449568"/>
        </p:xfrm>
        <a:graphic>
          <a:graphicData uri="http://schemas.openxmlformats.org/drawingml/2006/table">
            <a:tbl>
              <a:tblPr firstRow="1" firstCol="1" bandRow="1">
                <a:tableStyleId>{5C22544A-7EE6-4342-B048-85BDC9FD1C3A}</a:tableStyleId>
              </a:tblPr>
              <a:tblGrid>
                <a:gridCol w="1412239"/>
                <a:gridCol w="4197223"/>
                <a:gridCol w="121112"/>
                <a:gridCol w="800003"/>
                <a:gridCol w="2505919"/>
              </a:tblGrid>
              <a:tr h="3639852">
                <a:tc>
                  <a:txBody>
                    <a:bodyPr/>
                    <a:lstStyle/>
                    <a:p>
                      <a:pPr algn="just">
                        <a:lnSpc>
                          <a:spcPct val="115000"/>
                        </a:lnSpc>
                        <a:spcAft>
                          <a:spcPts val="0"/>
                        </a:spcAft>
                      </a:pPr>
                      <a:r>
                        <a:rPr lang="it-IT" sz="1600" dirty="0">
                          <a:effectLst/>
                        </a:rPr>
                        <a:t>Art. </a:t>
                      </a:r>
                      <a:r>
                        <a:rPr lang="it-IT" sz="1600" dirty="0" smtClean="0">
                          <a:effectLst/>
                        </a:rPr>
                        <a:t>32 </a:t>
                      </a:r>
                      <a:r>
                        <a:rPr lang="it-IT" sz="1600" dirty="0">
                          <a:effectLst/>
                        </a:rPr>
                        <a:t>d.lgs. attuativo l. 190/2012</a:t>
                      </a:r>
                      <a:endParaRPr lang="it-IT" sz="1600" dirty="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Per ogni contratto assegnato vanno pubblicati il bando, la determina di aggiudicazione definitiva e le seguenti informazioni:</a:t>
                      </a:r>
                    </a:p>
                    <a:p>
                      <a:pPr algn="just">
                        <a:lnSpc>
                          <a:spcPct val="115000"/>
                        </a:lnSpc>
                        <a:spcAft>
                          <a:spcPts val="0"/>
                        </a:spcAft>
                      </a:pPr>
                      <a:r>
                        <a:rPr lang="it-IT" sz="1600">
                          <a:effectLst/>
                        </a:rPr>
                        <a:t>struttura proponente;</a:t>
                      </a:r>
                    </a:p>
                    <a:p>
                      <a:pPr algn="just">
                        <a:lnSpc>
                          <a:spcPct val="115000"/>
                        </a:lnSpc>
                        <a:spcAft>
                          <a:spcPts val="0"/>
                        </a:spcAft>
                      </a:pPr>
                      <a:r>
                        <a:rPr lang="it-IT" sz="1600">
                          <a:effectLst/>
                        </a:rPr>
                        <a:t>oggetto del bando;</a:t>
                      </a:r>
                    </a:p>
                    <a:p>
                      <a:pPr algn="just">
                        <a:lnSpc>
                          <a:spcPct val="115000"/>
                        </a:lnSpc>
                        <a:spcAft>
                          <a:spcPts val="0"/>
                        </a:spcAft>
                      </a:pPr>
                      <a:r>
                        <a:rPr lang="it-IT" sz="1600">
                          <a:effectLst/>
                        </a:rPr>
                        <a:t>l’oggetto dell’eventuale delibera a contrarre;</a:t>
                      </a:r>
                    </a:p>
                    <a:p>
                      <a:pPr algn="just">
                        <a:lnSpc>
                          <a:spcPct val="115000"/>
                        </a:lnSpc>
                        <a:spcAft>
                          <a:spcPts val="0"/>
                        </a:spcAft>
                      </a:pPr>
                      <a:r>
                        <a:rPr lang="it-IT" sz="1600">
                          <a:effectLst/>
                        </a:rPr>
                        <a:t>l’importo di aggiudicazione;</a:t>
                      </a:r>
                    </a:p>
                    <a:p>
                      <a:pPr algn="just">
                        <a:lnSpc>
                          <a:spcPct val="115000"/>
                        </a:lnSpc>
                        <a:spcAft>
                          <a:spcPts val="0"/>
                        </a:spcAft>
                      </a:pPr>
                      <a:r>
                        <a:rPr lang="it-IT" sz="1600">
                          <a:effectLst/>
                        </a:rPr>
                        <a:t>l’aggiudicatario;</a:t>
                      </a:r>
                    </a:p>
                    <a:p>
                      <a:pPr algn="just">
                        <a:lnSpc>
                          <a:spcPct val="115000"/>
                        </a:lnSpc>
                        <a:spcAft>
                          <a:spcPts val="0"/>
                        </a:spcAft>
                      </a:pPr>
                      <a:r>
                        <a:rPr lang="it-IT" sz="1600">
                          <a:effectLst/>
                        </a:rPr>
                        <a:t>l’eventuale base d’asta;</a:t>
                      </a:r>
                    </a:p>
                    <a:p>
                      <a:pPr algn="just">
                        <a:lnSpc>
                          <a:spcPct val="115000"/>
                        </a:lnSpc>
                        <a:spcAft>
                          <a:spcPts val="0"/>
                        </a:spcAft>
                      </a:pPr>
                      <a:r>
                        <a:rPr lang="it-IT" sz="1600">
                          <a:effectLst/>
                        </a:rPr>
                        <a:t>la procedura e la modalità di selezione per la scelta del contraente;</a:t>
                      </a:r>
                    </a:p>
                    <a:p>
                      <a:pPr algn="just">
                        <a:lnSpc>
                          <a:spcPct val="115000"/>
                        </a:lnSpc>
                        <a:spcAft>
                          <a:spcPts val="0"/>
                        </a:spcAft>
                      </a:pPr>
                      <a:r>
                        <a:rPr lang="it-IT" sz="1600">
                          <a:effectLst/>
                        </a:rPr>
                        <a:t>il numero degli offerenti che hanno partecipato al procedimento;</a:t>
                      </a:r>
                    </a:p>
                    <a:p>
                      <a:pPr algn="just">
                        <a:lnSpc>
                          <a:spcPct val="115000"/>
                        </a:lnSpc>
                        <a:spcAft>
                          <a:spcPts val="0"/>
                        </a:spcAft>
                      </a:pPr>
                      <a:r>
                        <a:rPr lang="it-IT" sz="1600">
                          <a:effectLst/>
                        </a:rPr>
                        <a:t>i tempi di completamento dell’opera, servizio o fornitura;</a:t>
                      </a:r>
                    </a:p>
                    <a:p>
                      <a:pPr algn="just">
                        <a:lnSpc>
                          <a:spcPct val="115000"/>
                        </a:lnSpc>
                        <a:spcAft>
                          <a:spcPts val="0"/>
                        </a:spcAft>
                      </a:pPr>
                      <a:r>
                        <a:rPr lang="it-IT" sz="1600">
                          <a:effectLst/>
                        </a:rPr>
                        <a:t>importo delle somme liquidate;</a:t>
                      </a:r>
                    </a:p>
                    <a:p>
                      <a:pPr algn="just">
                        <a:lnSpc>
                          <a:spcPct val="115000"/>
                        </a:lnSpc>
                        <a:spcAft>
                          <a:spcPts val="0"/>
                        </a:spcAft>
                      </a:pPr>
                      <a:r>
                        <a:rPr lang="it-IT" sz="1600">
                          <a:effectLst/>
                        </a:rPr>
                        <a:t>eventuali modifiche contrattuali;</a:t>
                      </a:r>
                    </a:p>
                    <a:p>
                      <a:pPr algn="just">
                        <a:lnSpc>
                          <a:spcPct val="115000"/>
                        </a:lnSpc>
                        <a:spcAft>
                          <a:spcPts val="0"/>
                        </a:spcAft>
                      </a:pPr>
                      <a:r>
                        <a:rPr lang="it-IT" sz="1600">
                          <a:effectLst/>
                        </a:rPr>
                        <a:t>decisioni di ritiro e recesso de contratti.</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Per i contratti con importo inferiore a 20.000 euro la pubblicazione analitica di tutte le informazioni è effettuata in forma aggregata con cadenza trimestrale</a:t>
                      </a:r>
                      <a:endParaRPr lang="it-IT" sz="1600">
                        <a:effectLst/>
                        <a:latin typeface="Calibri"/>
                        <a:ea typeface="Calibri"/>
                        <a:cs typeface="Times New Roman"/>
                      </a:endParaRPr>
                    </a:p>
                  </a:txBody>
                  <a:tcPr marL="44723" marR="44723" marT="0" marB="0"/>
                </a:tc>
              </a:tr>
              <a:tr h="1213284">
                <a:tc>
                  <a:txBody>
                    <a:bodyPr/>
                    <a:lstStyle/>
                    <a:p>
                      <a:pPr algn="just">
                        <a:lnSpc>
                          <a:spcPct val="115000"/>
                        </a:lnSpc>
                        <a:spcAft>
                          <a:spcPts val="0"/>
                        </a:spcAft>
                      </a:pPr>
                      <a:r>
                        <a:rPr lang="it-IT" sz="1600">
                          <a:effectLst/>
                        </a:rPr>
                        <a:t>Art. 32 l. 69/2009</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Albo pretorio solo online</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 </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a:effectLst/>
                        </a:rPr>
                        <a:t>01/01/2011</a:t>
                      </a:r>
                      <a:endParaRPr lang="it-IT" sz="1600">
                        <a:effectLst/>
                        <a:latin typeface="Calibri"/>
                        <a:ea typeface="Calibri"/>
                        <a:cs typeface="Times New Roman"/>
                      </a:endParaRPr>
                    </a:p>
                  </a:txBody>
                  <a:tcPr marL="44723" marR="44723" marT="0" marB="0"/>
                </a:tc>
                <a:tc>
                  <a:txBody>
                    <a:bodyPr/>
                    <a:lstStyle/>
                    <a:p>
                      <a:pPr algn="just">
                        <a:lnSpc>
                          <a:spcPct val="115000"/>
                        </a:lnSpc>
                        <a:spcAft>
                          <a:spcPts val="0"/>
                        </a:spcAft>
                      </a:pPr>
                      <a:r>
                        <a:rPr lang="it-IT" sz="1600" dirty="0">
                          <a:effectLst/>
                        </a:rPr>
                        <a:t>Da collocare a parte sul sito web  e nel quale pubblicare bandi, avvisi (es. per creare un  albo fornitori) concorsi, delibere, esiti scolastici</a:t>
                      </a:r>
                      <a:endParaRPr lang="it-IT" sz="1600" dirty="0">
                        <a:effectLst/>
                        <a:latin typeface="Calibri"/>
                        <a:ea typeface="Calibri"/>
                        <a:cs typeface="Times New Roman"/>
                      </a:endParaRPr>
                    </a:p>
                  </a:txBody>
                  <a:tcPr marL="44723" marR="44723" marT="0" marB="0"/>
                </a:tc>
              </a:tr>
            </a:tbl>
          </a:graphicData>
        </a:graphic>
      </p:graphicFrame>
    </p:spTree>
    <p:extLst>
      <p:ext uri="{BB962C8B-B14F-4D97-AF65-F5344CB8AC3E}">
        <p14:creationId xmlns:p14="http://schemas.microsoft.com/office/powerpoint/2010/main" val="236172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9" name="Rectangle 5"/>
          <p:cNvSpPr>
            <a:spLocks noGrp="1" noChangeArrowheads="1"/>
          </p:cNvSpPr>
          <p:nvPr>
            <p:ph type="title"/>
          </p:nvPr>
        </p:nvSpPr>
        <p:spPr/>
        <p:txBody>
          <a:bodyPr/>
          <a:lstStyle/>
          <a:p>
            <a:endParaRPr lang="it-IT"/>
          </a:p>
        </p:txBody>
      </p:sp>
      <p:pic>
        <p:nvPicPr>
          <p:cNvPr id="9318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563938" y="3644900"/>
            <a:ext cx="2174875" cy="1503363"/>
          </a:xfrm>
          <a:noFill/>
          <a:ln/>
        </p:spPr>
      </p:pic>
      <p:sp>
        <p:nvSpPr>
          <p:cNvPr id="93191" name="Text Box 7"/>
          <p:cNvSpPr txBox="1">
            <a:spLocks noChangeArrowheads="1"/>
          </p:cNvSpPr>
          <p:nvPr/>
        </p:nvSpPr>
        <p:spPr bwMode="auto">
          <a:xfrm>
            <a:off x="1258888" y="2060575"/>
            <a:ext cx="698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2400" b="1" i="1">
                <a:latin typeface="Comic Sans MS" pitchFamily="66" charset="0"/>
              </a:rPr>
              <a:t>Alla prossima occasione………………</a:t>
            </a:r>
          </a:p>
        </p:txBody>
      </p:sp>
      <p:sp>
        <p:nvSpPr>
          <p:cNvPr id="93192" name="Text Box 8"/>
          <p:cNvSpPr txBox="1">
            <a:spLocks noChangeArrowheads="1"/>
          </p:cNvSpPr>
          <p:nvPr/>
        </p:nvSpPr>
        <p:spPr bwMode="auto">
          <a:xfrm>
            <a:off x="5830888" y="5661025"/>
            <a:ext cx="33131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sz="4000">
                <a:latin typeface="Mistral" pitchFamily="66" charset="0"/>
              </a:rPr>
              <a:t>Anna Armone</a:t>
            </a:r>
          </a:p>
        </p:txBody>
      </p:sp>
    </p:spTree>
    <p:extLst>
      <p:ext uri="{BB962C8B-B14F-4D97-AF65-F5344CB8AC3E}">
        <p14:creationId xmlns:p14="http://schemas.microsoft.com/office/powerpoint/2010/main" val="2318365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3191"/>
                                        </p:tgtEl>
                                        <p:attrNameLst>
                                          <p:attrName>style.visibility</p:attrName>
                                        </p:attrNameLst>
                                      </p:cBhvr>
                                      <p:to>
                                        <p:strVal val="visible"/>
                                      </p:to>
                                    </p:set>
                                    <p:animEffect transition="in" filter="dissolve">
                                      <p:cBhvr>
                                        <p:cTn id="7" dur="2000"/>
                                        <p:tgtEl>
                                          <p:spTgt spid="93191"/>
                                        </p:tgtEl>
                                      </p:cBhvr>
                                    </p:animEffect>
                                  </p:childTnLst>
                                </p:cTn>
                              </p:par>
                            </p:childTnLst>
                          </p:cTn>
                        </p:par>
                        <p:par>
                          <p:cTn id="8" fill="hold" nodeType="afterGroup">
                            <p:stCondLst>
                              <p:cond delay="2000"/>
                            </p:stCondLst>
                            <p:childTnLst>
                              <p:par>
                                <p:cTn id="9" presetID="30" presetClass="entr" presetSubtype="0" fill="hold" nodeType="afterEffect">
                                  <p:stCondLst>
                                    <p:cond delay="0"/>
                                  </p:stCondLst>
                                  <p:childTnLst>
                                    <p:set>
                                      <p:cBhvr>
                                        <p:cTn id="10" dur="1" fill="hold">
                                          <p:stCondLst>
                                            <p:cond delay="0"/>
                                          </p:stCondLst>
                                        </p:cTn>
                                        <p:tgtEl>
                                          <p:spTgt spid="93188"/>
                                        </p:tgtEl>
                                        <p:attrNameLst>
                                          <p:attrName>style.visibility</p:attrName>
                                        </p:attrNameLst>
                                      </p:cBhvr>
                                      <p:to>
                                        <p:strVal val="visible"/>
                                      </p:to>
                                    </p:set>
                                    <p:animEffect transition="in" filter="fade">
                                      <p:cBhvr>
                                        <p:cTn id="11" dur="1600" decel="100000"/>
                                        <p:tgtEl>
                                          <p:spTgt spid="93188"/>
                                        </p:tgtEl>
                                      </p:cBhvr>
                                    </p:animEffect>
                                    <p:anim calcmode="lin" valueType="num">
                                      <p:cBhvr>
                                        <p:cTn id="12" dur="1600" decel="100000" fill="hold"/>
                                        <p:tgtEl>
                                          <p:spTgt spid="93188"/>
                                        </p:tgtEl>
                                        <p:attrNameLst>
                                          <p:attrName>style.rotation</p:attrName>
                                        </p:attrNameLst>
                                      </p:cBhvr>
                                      <p:tavLst>
                                        <p:tav tm="0">
                                          <p:val>
                                            <p:fltVal val="-90"/>
                                          </p:val>
                                        </p:tav>
                                        <p:tav tm="100000">
                                          <p:val>
                                            <p:fltVal val="0"/>
                                          </p:val>
                                        </p:tav>
                                      </p:tavLst>
                                    </p:anim>
                                    <p:anim calcmode="lin" valueType="num">
                                      <p:cBhvr>
                                        <p:cTn id="13" dur="1600" decel="100000" fill="hold"/>
                                        <p:tgtEl>
                                          <p:spTgt spid="93188"/>
                                        </p:tgtEl>
                                        <p:attrNameLst>
                                          <p:attrName>ppt_x</p:attrName>
                                        </p:attrNameLst>
                                      </p:cBhvr>
                                      <p:tavLst>
                                        <p:tav tm="0">
                                          <p:val>
                                            <p:strVal val="#ppt_x+0.4"/>
                                          </p:val>
                                        </p:tav>
                                        <p:tav tm="100000">
                                          <p:val>
                                            <p:strVal val="#ppt_x-0.05"/>
                                          </p:val>
                                        </p:tav>
                                      </p:tavLst>
                                    </p:anim>
                                    <p:anim calcmode="lin" valueType="num">
                                      <p:cBhvr>
                                        <p:cTn id="14" dur="1600" decel="100000" fill="hold"/>
                                        <p:tgtEl>
                                          <p:spTgt spid="93188"/>
                                        </p:tgtEl>
                                        <p:attrNameLst>
                                          <p:attrName>ppt_y</p:attrName>
                                        </p:attrNameLst>
                                      </p:cBhvr>
                                      <p:tavLst>
                                        <p:tav tm="0">
                                          <p:val>
                                            <p:strVal val="#ppt_y-0.4"/>
                                          </p:val>
                                        </p:tav>
                                        <p:tav tm="100000">
                                          <p:val>
                                            <p:strVal val="#ppt_y+0.1"/>
                                          </p:val>
                                        </p:tav>
                                      </p:tavLst>
                                    </p:anim>
                                    <p:anim calcmode="lin" valueType="num">
                                      <p:cBhvr>
                                        <p:cTn id="15" dur="400" accel="100000" fill="hold">
                                          <p:stCondLst>
                                            <p:cond delay="1600"/>
                                          </p:stCondLst>
                                        </p:cTn>
                                        <p:tgtEl>
                                          <p:spTgt spid="93188"/>
                                        </p:tgtEl>
                                        <p:attrNameLst>
                                          <p:attrName>ppt_x</p:attrName>
                                        </p:attrNameLst>
                                      </p:cBhvr>
                                      <p:tavLst>
                                        <p:tav tm="0">
                                          <p:val>
                                            <p:strVal val="#ppt_x-0.05"/>
                                          </p:val>
                                        </p:tav>
                                        <p:tav tm="100000">
                                          <p:val>
                                            <p:strVal val="#ppt_x"/>
                                          </p:val>
                                        </p:tav>
                                      </p:tavLst>
                                    </p:anim>
                                    <p:anim calcmode="lin" valueType="num">
                                      <p:cBhvr>
                                        <p:cTn id="16" dur="400" accel="100000" fill="hold">
                                          <p:stCondLst>
                                            <p:cond delay="1600"/>
                                          </p:stCondLst>
                                        </p:cTn>
                                        <p:tgtEl>
                                          <p:spTgt spid="93188"/>
                                        </p:tgtEl>
                                        <p:attrNameLst>
                                          <p:attrName>ppt_y</p:attrName>
                                        </p:attrNameLst>
                                      </p:cBhvr>
                                      <p:tavLst>
                                        <p:tav tm="0">
                                          <p:val>
                                            <p:strVal val="#ppt_y+0.1"/>
                                          </p:val>
                                        </p:tav>
                                        <p:tav tm="100000">
                                          <p:val>
                                            <p:strVal val="#ppt_y"/>
                                          </p:val>
                                        </p:tav>
                                      </p:tavLst>
                                    </p:anim>
                                  </p:childTnLst>
                                </p:cTn>
                              </p:par>
                            </p:childTnLst>
                          </p:cTn>
                        </p:par>
                        <p:par>
                          <p:cTn id="17" fill="hold" nodeType="afterGroup">
                            <p:stCondLst>
                              <p:cond delay="4000"/>
                            </p:stCondLst>
                            <p:childTnLst>
                              <p:par>
                                <p:cTn id="18" presetID="27" presetClass="entr" presetSubtype="0" fill="hold" grpId="0" nodeType="afterEffect">
                                  <p:stCondLst>
                                    <p:cond delay="0"/>
                                  </p:stCondLst>
                                  <p:iterate type="lt">
                                    <p:tmPct val="50000"/>
                                  </p:iterate>
                                  <p:childTnLst>
                                    <p:set>
                                      <p:cBhvr>
                                        <p:cTn id="19" dur="1" fill="hold">
                                          <p:stCondLst>
                                            <p:cond delay="0"/>
                                          </p:stCondLst>
                                        </p:cTn>
                                        <p:tgtEl>
                                          <p:spTgt spid="93192"/>
                                        </p:tgtEl>
                                        <p:attrNameLst>
                                          <p:attrName>style.visibility</p:attrName>
                                        </p:attrNameLst>
                                      </p:cBhvr>
                                      <p:to>
                                        <p:strVal val="visible"/>
                                      </p:to>
                                    </p:set>
                                    <p:anim calcmode="discrete" valueType="clr">
                                      <p:cBhvr override="childStyle">
                                        <p:cTn id="20" dur="1000"/>
                                        <p:tgtEl>
                                          <p:spTgt spid="93192"/>
                                        </p:tgtEl>
                                        <p:attrNameLst>
                                          <p:attrName>style.color</p:attrName>
                                        </p:attrNameLst>
                                      </p:cBhvr>
                                      <p:tavLst>
                                        <p:tav tm="0">
                                          <p:val>
                                            <p:clrVal>
                                              <a:schemeClr val="accent2"/>
                                            </p:clrVal>
                                          </p:val>
                                        </p:tav>
                                        <p:tav tm="50000">
                                          <p:val>
                                            <p:clrVal>
                                              <a:schemeClr val="hlink"/>
                                            </p:clrVal>
                                          </p:val>
                                        </p:tav>
                                      </p:tavLst>
                                    </p:anim>
                                    <p:anim calcmode="discrete" valueType="clr">
                                      <p:cBhvr>
                                        <p:cTn id="21" dur="1000"/>
                                        <p:tgtEl>
                                          <p:spTgt spid="93192"/>
                                        </p:tgtEl>
                                        <p:attrNameLst>
                                          <p:attrName>fillcolor</p:attrName>
                                        </p:attrNameLst>
                                      </p:cBhvr>
                                      <p:tavLst>
                                        <p:tav tm="0">
                                          <p:val>
                                            <p:clrVal>
                                              <a:schemeClr val="accent2"/>
                                            </p:clrVal>
                                          </p:val>
                                        </p:tav>
                                        <p:tav tm="50000">
                                          <p:val>
                                            <p:clrVal>
                                              <a:schemeClr val="hlink"/>
                                            </p:clrVal>
                                          </p:val>
                                        </p:tav>
                                      </p:tavLst>
                                    </p:anim>
                                    <p:set>
                                      <p:cBhvr>
                                        <p:cTn id="22" dur="1000"/>
                                        <p:tgtEl>
                                          <p:spTgt spid="9319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91" grpId="0"/>
      <p:bldP spid="9319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omic Sans MS" pitchFamily="66" charset="0"/>
              </a:rPr>
              <a:t>La motivazione degli atti</a:t>
            </a:r>
            <a:endParaRPr lang="it-IT" dirty="0"/>
          </a:p>
        </p:txBody>
      </p:sp>
      <p:sp>
        <p:nvSpPr>
          <p:cNvPr id="3" name="Segnaposto contenuto 2"/>
          <p:cNvSpPr>
            <a:spLocks noGrp="1"/>
          </p:cNvSpPr>
          <p:nvPr>
            <p:ph idx="1"/>
          </p:nvPr>
        </p:nvSpPr>
        <p:spPr/>
        <p:txBody>
          <a:bodyPr/>
          <a:lstStyle/>
          <a:p>
            <a:endParaRPr lang="it-IT" dirty="0"/>
          </a:p>
        </p:txBody>
      </p:sp>
      <p:sp>
        <p:nvSpPr>
          <p:cNvPr id="4" name="CasellaDiTesto 3"/>
          <p:cNvSpPr txBox="1"/>
          <p:nvPr/>
        </p:nvSpPr>
        <p:spPr>
          <a:xfrm>
            <a:off x="467544" y="2420888"/>
            <a:ext cx="7632848" cy="1200329"/>
          </a:xfrm>
          <a:prstGeom prst="rect">
            <a:avLst/>
          </a:prstGeom>
          <a:noFill/>
        </p:spPr>
        <p:txBody>
          <a:bodyPr wrap="square" rtlCol="0">
            <a:spAutoFit/>
          </a:bodyPr>
          <a:lstStyle/>
          <a:p>
            <a:r>
              <a:rPr lang="it-IT" sz="2400" dirty="0" smtClean="0"/>
              <a:t>Art. 11</a:t>
            </a:r>
          </a:p>
          <a:p>
            <a:r>
              <a:rPr lang="it-IT" sz="2400" dirty="0" smtClean="0"/>
              <a:t>……Gli </a:t>
            </a:r>
            <a:r>
              <a:rPr lang="it-IT" sz="2400" dirty="0"/>
              <a:t>accordi di cui al presente articolo devono essere motivati ai sensi dell'articolo 3</a:t>
            </a:r>
          </a:p>
        </p:txBody>
      </p:sp>
      <p:sp>
        <p:nvSpPr>
          <p:cNvPr id="5" name="CasellaDiTesto 4"/>
          <p:cNvSpPr txBox="1"/>
          <p:nvPr/>
        </p:nvSpPr>
        <p:spPr>
          <a:xfrm>
            <a:off x="467544" y="3933056"/>
            <a:ext cx="7632848" cy="830997"/>
          </a:xfrm>
          <a:prstGeom prst="rect">
            <a:avLst/>
          </a:prstGeom>
          <a:noFill/>
        </p:spPr>
        <p:txBody>
          <a:bodyPr wrap="square" rtlCol="0">
            <a:spAutoFit/>
          </a:bodyPr>
          <a:lstStyle/>
          <a:p>
            <a:r>
              <a:rPr lang="it-IT" sz="2400" dirty="0" smtClean="0"/>
              <a:t>Pertanto, anche gli accordi di rete, ex art. 7 d.p.r. 275/1999, dovranno recare la motivazione</a:t>
            </a:r>
            <a:endParaRPr lang="it-IT" sz="2400" dirty="0"/>
          </a:p>
        </p:txBody>
      </p:sp>
    </p:spTree>
    <p:extLst>
      <p:ext uri="{BB962C8B-B14F-4D97-AF65-F5344CB8AC3E}">
        <p14:creationId xmlns:p14="http://schemas.microsoft.com/office/powerpoint/2010/main" val="396184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3596</TotalTime>
  <Words>5664</Words>
  <Application>Microsoft Office PowerPoint</Application>
  <PresentationFormat>Presentazione su schermo (4:3)</PresentationFormat>
  <Paragraphs>475</Paragraphs>
  <Slides>82</Slides>
  <Notes>20</Notes>
  <HiddenSlides>0</HiddenSlides>
  <MMClips>0</MMClips>
  <ScaleCrop>false</ScaleCrop>
  <HeadingPairs>
    <vt:vector size="4" baseType="variant">
      <vt:variant>
        <vt:lpstr>Tema</vt:lpstr>
      </vt:variant>
      <vt:variant>
        <vt:i4>1</vt:i4>
      </vt:variant>
      <vt:variant>
        <vt:lpstr>Titoli diapositive</vt:lpstr>
      </vt:variant>
      <vt:variant>
        <vt:i4>82</vt:i4>
      </vt:variant>
    </vt:vector>
  </HeadingPairs>
  <TitlesOfParts>
    <vt:vector size="83" baseType="lpstr">
      <vt:lpstr>Tema di Office</vt:lpstr>
      <vt:lpstr>Dalla trasparenza all’accessibilità totale delle informazioni nella PA. E nella scuola?</vt:lpstr>
      <vt:lpstr>Le case della trasparenza</vt:lpstr>
      <vt:lpstr>Legge 69/2009</vt:lpstr>
      <vt:lpstr>d.lgs. N. 82/2005 art. 32</vt:lpstr>
      <vt:lpstr>Legge 190/2012 – art. 1 c. 15</vt:lpstr>
      <vt:lpstr>Di cosa parleremo</vt:lpstr>
      <vt:lpstr>La trasparenza nell’azione amministrativa della scuola</vt:lpstr>
      <vt:lpstr>La motivazione degli atti</vt:lpstr>
      <vt:lpstr>La motivazione degli atti</vt:lpstr>
      <vt:lpstr>La trasparenza nell’azione didattica della scuola</vt:lpstr>
      <vt:lpstr>La decisionalità individuale del docente nell’attività didattica</vt:lpstr>
      <vt:lpstr>Statuto delle studentesse e degli studenti (d.P.R. 24.06.1998, n. 249)</vt:lpstr>
      <vt:lpstr>Presentazione standard di PowerPoint</vt:lpstr>
      <vt:lpstr>d.p.r. n. 122/2009</vt:lpstr>
      <vt:lpstr>C.M. 07.08.1998, n. 349: Snellimento attività amministrativa - Applicazione legge 15 maggio 1997, n. 127 modificata e integrata dalla legge 16 giugno 1998, n. 191. Indicazioni operative sulle certificazioni.</vt:lpstr>
      <vt:lpstr>C.M. 24.11.2000, prot. n. 4210/ESC/10: Linee guida per l’attuazione dell’obbligo formativo (Legge 17 maggio 1999, n. 144, art. 68 – D.P.R. 12 luglio 2000, n. 257 pubblicato sulla G.U. 15.09.2000, n. 216). </vt:lpstr>
      <vt:lpstr>Tar Sicilia - Sez. II - sent. n. 554 del 13.06.1995 </vt:lpstr>
      <vt:lpstr>C.M. Pubblica Istruzione 19.12.2006, n. 72: Procedimenti e sanzioni disciplinari nel comparto scuola. Linee di indirizzo generali</vt:lpstr>
      <vt:lpstr>C.M. 02.09.1998, n. 371: Applicazione dello Statuto delle studentesse e degli studenti della scuola secondaria.</vt:lpstr>
      <vt:lpstr>CM. 25.10.1993, n. 302: Educazione alla legalità.</vt:lpstr>
      <vt:lpstr>Nota MIUR 07.11.2003, prot. n. 2794: Nuove linee guida per una scuola di Qualità</vt:lpstr>
      <vt:lpstr>C.M. Pubblica Istruzione 21.12.2006, n. 74: Iscrizioni alle scuole dell'infanzia e alle classi delle scuole di ogni ordine e grado relative all'anno scolastico 2007/2008</vt:lpstr>
      <vt:lpstr>Adunanza Pubblica Istruzione 13.12.2006, prot. n. 11360: Documento di contributo sulla materia disciplinare</vt:lpstr>
      <vt:lpstr>Carta dei servizi scolastici</vt:lpstr>
      <vt:lpstr>Il diritto all’accesso della documentazione scolastica</vt:lpstr>
      <vt:lpstr>Accesso: livello delle fonti</vt:lpstr>
      <vt:lpstr>L’interesse all’accesso</vt:lpstr>
      <vt:lpstr>Accesso: le modalità di esercizio</vt:lpstr>
      <vt:lpstr>Accesso ai documenti degli alunni</vt:lpstr>
      <vt:lpstr>Accesso ai documenti degli alunni</vt:lpstr>
      <vt:lpstr>Definiamo……….(Deliberazione del Garante 2 marzo 2011, n. 88)</vt:lpstr>
      <vt:lpstr>TRASPARENZA</vt:lpstr>
      <vt:lpstr>PUBBLICITA’</vt:lpstr>
      <vt:lpstr>CONSULTABILITA’</vt:lpstr>
      <vt:lpstr>Le differenze</vt:lpstr>
      <vt:lpstr>La normativa</vt:lpstr>
      <vt:lpstr>La normativa</vt:lpstr>
      <vt:lpstr>La legge 190/2012</vt:lpstr>
      <vt:lpstr>Legge 190</vt:lpstr>
      <vt:lpstr>Legge 190/2012</vt:lpstr>
      <vt:lpstr>Legge 190/2012</vt:lpstr>
      <vt:lpstr>Legge 190/2012 Il regime autorizzatorio  </vt:lpstr>
      <vt:lpstr>Legge 190/2012 Il regime autorizzatorio  </vt:lpstr>
      <vt:lpstr>Legge 190/2012 Il regime autorizzatorio  </vt:lpstr>
      <vt:lpstr>Presentazione standard di PowerPoint</vt:lpstr>
      <vt:lpstr>Presentazione standard di PowerPoint</vt:lpstr>
      <vt:lpstr>La Pec per comunicare</vt:lpstr>
      <vt:lpstr>La pubblicità legale</vt:lpstr>
      <vt:lpstr>Presentazione standard di PowerPoint</vt:lpstr>
      <vt:lpstr>La pubblicità legale</vt:lpstr>
      <vt:lpstr>La pubblicità legale</vt:lpstr>
      <vt:lpstr>Modalità di pubblicazione dei documenti all’Albo on line</vt:lpstr>
      <vt:lpstr>Autorevolezza e autenticità del documento pubblicato</vt:lpstr>
      <vt:lpstr>Caratteristiche del processo di pubblicazione</vt:lpstr>
      <vt:lpstr>Caratteristiche del processo di pubblicazione</vt:lpstr>
      <vt:lpstr>Caratteristiche del processo di pubblicazione</vt:lpstr>
      <vt:lpstr>La legge n. 190/2012 e il d.lgs. attuativo</vt:lpstr>
      <vt:lpstr>Il d.lgs. N. 33/2013</vt:lpstr>
      <vt:lpstr>Il d.lgs. N. 33/2013 I limiti alla trasparenza</vt:lpstr>
      <vt:lpstr>Il d.lgs. Attuativo della legge n. 190/2012</vt:lpstr>
      <vt:lpstr>L’accesso civico</vt:lpstr>
      <vt:lpstr>L’accesso civico</vt:lpstr>
      <vt:lpstr>Il tempo della pubblicazione</vt:lpstr>
      <vt:lpstr>Come si fa</vt:lpstr>
      <vt:lpstr>Programma triennale per la trasparenza</vt:lpstr>
      <vt:lpstr>Come si fa</vt:lpstr>
      <vt:lpstr>I DATI connessi alla pubblicazione relativa all’organizzazione e all’attività</vt:lpstr>
      <vt:lpstr>I DATI connessi alla pubblicazione relativa all’organizzazione e all’attività</vt:lpstr>
      <vt:lpstr>I DATI connessi alla pubblicazione relativa all’organizzazione e all’attività</vt:lpstr>
      <vt:lpstr>I DATI (Pubblicazione relativa a procedimenti amministrativi e controllo sulle dichiarazioni sostitutive) </vt:lpstr>
      <vt:lpstr>l. 190/2012</vt:lpstr>
      <vt:lpstr>Obblighi di pubblicazione concernenti i contratti</vt:lpstr>
      <vt:lpstr>La visione finale della trasparenza documentale sul sito istituzionale</vt:lpstr>
      <vt:lpstr>La visione finale della trasparenza documentale sul sito istituzionale</vt:lpstr>
      <vt:lpstr>Note organizzative</vt:lpstr>
      <vt:lpstr>Procedimento di accertamento d’ufficio e controlli delle dichiarazioni sostitutive di cui agli artt. 46 e 47 del d.p.r.  n. 445/2000 da pubblicare sul sito Web (esempio)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Anna Armone</dc:creator>
  <cp:lastModifiedBy>Anna Armone</cp:lastModifiedBy>
  <cp:revision>145</cp:revision>
  <cp:lastPrinted>2013-02-04T09:10:19Z</cp:lastPrinted>
  <dcterms:created xsi:type="dcterms:W3CDTF">2012-05-15T10:16:40Z</dcterms:created>
  <dcterms:modified xsi:type="dcterms:W3CDTF">2013-04-19T11:53:10Z</dcterms:modified>
</cp:coreProperties>
</file>