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9" r:id="rId3"/>
    <p:sldId id="269" r:id="rId4"/>
    <p:sldId id="278" r:id="rId5"/>
    <p:sldId id="298" r:id="rId6"/>
    <p:sldId id="277" r:id="rId7"/>
    <p:sldId id="299" r:id="rId8"/>
    <p:sldId id="309" r:id="rId9"/>
    <p:sldId id="303" r:id="rId10"/>
    <p:sldId id="281" r:id="rId11"/>
    <p:sldId id="282" r:id="rId12"/>
    <p:sldId id="300" r:id="rId13"/>
    <p:sldId id="302" r:id="rId14"/>
    <p:sldId id="283" r:id="rId15"/>
    <p:sldId id="284" r:id="rId16"/>
    <p:sldId id="285" r:id="rId17"/>
    <p:sldId id="279" r:id="rId18"/>
    <p:sldId id="264" r:id="rId19"/>
    <p:sldId id="294" r:id="rId20"/>
    <p:sldId id="304" r:id="rId21"/>
    <p:sldId id="305" r:id="rId22"/>
    <p:sldId id="296" r:id="rId23"/>
    <p:sldId id="306" r:id="rId24"/>
    <p:sldId id="307" r:id="rId25"/>
    <p:sldId id="308" r:id="rId26"/>
    <p:sldId id="297" r:id="rId27"/>
    <p:sldId id="293" r:id="rId28"/>
  </p:sldIdLst>
  <p:sldSz cx="9144000" cy="6858000" type="screen4x3"/>
  <p:notesSz cx="7010400" cy="9296400"/>
  <p:defaultTextStyle>
    <a:defPPr>
      <a:defRPr lang="it-IT"/>
    </a:defPPr>
    <a:lvl1pPr algn="l" rtl="0" fontAlgn="base">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1400" kern="1200">
        <a:solidFill>
          <a:schemeClr val="tx1"/>
        </a:solidFill>
        <a:latin typeface="Arial" charset="0"/>
        <a:ea typeface="MS PGothic" pitchFamily="34" charset="-128"/>
        <a:cs typeface="+mn-cs"/>
      </a:defRPr>
    </a:lvl2pPr>
    <a:lvl3pPr marL="914400" algn="l" rtl="0" fontAlgn="base">
      <a:spcBef>
        <a:spcPct val="0"/>
      </a:spcBef>
      <a:spcAft>
        <a:spcPct val="0"/>
      </a:spcAft>
      <a:defRPr sz="1400" kern="1200">
        <a:solidFill>
          <a:schemeClr val="tx1"/>
        </a:solidFill>
        <a:latin typeface="Arial" charset="0"/>
        <a:ea typeface="MS PGothic" pitchFamily="34" charset="-128"/>
        <a:cs typeface="+mn-cs"/>
      </a:defRPr>
    </a:lvl3pPr>
    <a:lvl4pPr marL="1371600" algn="l" rtl="0" fontAlgn="base">
      <a:spcBef>
        <a:spcPct val="0"/>
      </a:spcBef>
      <a:spcAft>
        <a:spcPct val="0"/>
      </a:spcAft>
      <a:defRPr sz="1400" kern="1200">
        <a:solidFill>
          <a:schemeClr val="tx1"/>
        </a:solidFill>
        <a:latin typeface="Arial" charset="0"/>
        <a:ea typeface="MS PGothic" pitchFamily="34" charset="-128"/>
        <a:cs typeface="+mn-cs"/>
      </a:defRPr>
    </a:lvl4pPr>
    <a:lvl5pPr marL="1828800" algn="l" rtl="0" fontAlgn="base">
      <a:spcBef>
        <a:spcPct val="0"/>
      </a:spcBef>
      <a:spcAft>
        <a:spcPct val="0"/>
      </a:spcAft>
      <a:defRPr sz="1400" kern="1200">
        <a:solidFill>
          <a:schemeClr val="tx1"/>
        </a:solidFill>
        <a:latin typeface="Arial" charset="0"/>
        <a:ea typeface="MS PGothic" pitchFamily="34" charset="-128"/>
        <a:cs typeface="+mn-cs"/>
      </a:defRPr>
    </a:lvl5pPr>
    <a:lvl6pPr marL="2286000" algn="l" defTabSz="914400" rtl="0" eaLnBrk="1" latinLnBrk="0" hangingPunct="1">
      <a:defRPr sz="1400" kern="1200">
        <a:solidFill>
          <a:schemeClr val="tx1"/>
        </a:solidFill>
        <a:latin typeface="Arial" charset="0"/>
        <a:ea typeface="MS PGothic" pitchFamily="34" charset="-128"/>
        <a:cs typeface="+mn-cs"/>
      </a:defRPr>
    </a:lvl6pPr>
    <a:lvl7pPr marL="2743200" algn="l" defTabSz="914400" rtl="0" eaLnBrk="1" latinLnBrk="0" hangingPunct="1">
      <a:defRPr sz="1400" kern="1200">
        <a:solidFill>
          <a:schemeClr val="tx1"/>
        </a:solidFill>
        <a:latin typeface="Arial" charset="0"/>
        <a:ea typeface="MS PGothic" pitchFamily="34" charset="-128"/>
        <a:cs typeface="+mn-cs"/>
      </a:defRPr>
    </a:lvl7pPr>
    <a:lvl8pPr marL="3200400" algn="l" defTabSz="914400" rtl="0" eaLnBrk="1" latinLnBrk="0" hangingPunct="1">
      <a:defRPr sz="1400" kern="1200">
        <a:solidFill>
          <a:schemeClr val="tx1"/>
        </a:solidFill>
        <a:latin typeface="Arial" charset="0"/>
        <a:ea typeface="MS PGothic" pitchFamily="34" charset="-128"/>
        <a:cs typeface="+mn-cs"/>
      </a:defRPr>
    </a:lvl8pPr>
    <a:lvl9pPr marL="3657600" algn="l" defTabSz="914400" rtl="0" eaLnBrk="1" latinLnBrk="0" hangingPunct="1">
      <a:defRPr sz="1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F89DA"/>
    <a:srgbClr val="FF9900"/>
    <a:srgbClr val="008000"/>
    <a:srgbClr val="063CD4"/>
    <a:srgbClr val="587DA6"/>
    <a:srgbClr val="FEFEDA"/>
    <a:srgbClr val="FFFFCC"/>
    <a:srgbClr val="FFFFFF"/>
    <a:srgbClr val="539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1" autoAdjust="0"/>
    <p:restoredTop sz="94620" autoAdjust="0"/>
  </p:normalViewPr>
  <p:slideViewPr>
    <p:cSldViewPr>
      <p:cViewPr>
        <p:scale>
          <a:sx n="100" d="100"/>
          <a:sy n="100" d="100"/>
        </p:scale>
        <p:origin x="-108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5974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5974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5974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81F5EB3-D836-484A-9EC5-81C4C029F294}" type="slidenum">
              <a:rPr lang="it-IT"/>
              <a:pPr>
                <a:defRPr/>
              </a:pPr>
              <a:t>‹N›</a:t>
            </a:fld>
            <a:endParaRPr lang="it-IT"/>
          </a:p>
        </p:txBody>
      </p:sp>
    </p:spTree>
    <p:extLst>
      <p:ext uri="{BB962C8B-B14F-4D97-AF65-F5344CB8AC3E}">
        <p14:creationId xmlns:p14="http://schemas.microsoft.com/office/powerpoint/2010/main" val="2980163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71CBEF3-1CF9-47FC-BBFC-1397B4542BE5}" type="slidenum">
              <a:rPr lang="it-IT"/>
              <a:pPr>
                <a:defRPr/>
              </a:pPr>
              <a:t>‹N›</a:t>
            </a:fld>
            <a:endParaRPr lang="it-IT"/>
          </a:p>
        </p:txBody>
      </p:sp>
    </p:spTree>
    <p:extLst>
      <p:ext uri="{BB962C8B-B14F-4D97-AF65-F5344CB8AC3E}">
        <p14:creationId xmlns:p14="http://schemas.microsoft.com/office/powerpoint/2010/main" val="95061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59F434FF-B075-4687-9C88-8EC7AA737329}" type="slidenum">
              <a:rPr lang="it-IT" smtClean="0">
                <a:latin typeface="Arial" charset="0"/>
              </a:rPr>
              <a:pPr/>
              <a:t>1</a:t>
            </a:fld>
            <a:endParaRPr lang="it-IT" smtClean="0">
              <a:latin typeface="Arial"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pPr>
              <a:defRPr/>
            </a:pPr>
            <a:fld id="{771CBEF3-1CF9-47FC-BBFC-1397B4542BE5}" type="slidenum">
              <a:rPr lang="it-IT" smtClean="0"/>
              <a:pPr>
                <a:defRPr/>
              </a:pPr>
              <a:t>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No Verb">
    <p:bg>
      <p:bgPr>
        <a:gradFill>
          <a:gsLst>
            <a:gs pos="15000">
              <a:srgbClr val="3191AE"/>
            </a:gs>
            <a:gs pos="85000">
              <a:srgbClr val="00313C"/>
            </a:gs>
          </a:gsLst>
          <a:path path="circle">
            <a:fillToRect l="100000" b="100000"/>
          </a:path>
        </a:gradFill>
        <a:effectLst/>
      </p:bgPr>
    </p:bg>
    <p:spTree>
      <p:nvGrpSpPr>
        <p:cNvPr id="1" name=""/>
        <p:cNvGrpSpPr/>
        <p:nvPr/>
      </p:nvGrpSpPr>
      <p:grpSpPr>
        <a:xfrm>
          <a:off x="0" y="0"/>
          <a:ext cx="0" cy="0"/>
          <a:chOff x="0" y="0"/>
          <a:chExt cx="0" cy="0"/>
        </a:xfrm>
      </p:grpSpPr>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1"/>
          <p:cNvSpPr txBox="1">
            <a:spLocks/>
          </p:cNvSpPr>
          <p:nvPr userDrawn="1"/>
        </p:nvSpPr>
        <p:spPr bwMode="black">
          <a:xfrm>
            <a:off x="567531" y="6307410"/>
            <a:ext cx="5732661" cy="361950"/>
          </a:xfrm>
          <a:prstGeom prst="rect">
            <a:avLst/>
          </a:prstGeom>
          <a:noFill/>
          <a:ln w="9525">
            <a:noFill/>
            <a:miter lim="800000"/>
            <a:headEnd/>
            <a:tailEnd/>
          </a:ln>
        </p:spPr>
        <p:txBody>
          <a:bodyPr anchor="b"/>
          <a:lstStyle/>
          <a:p>
            <a:pPr marL="0" marR="0" indent="0" algn="l" defTabSz="914400" rtl="0" eaLnBrk="1" fontAlgn="auto" latinLnBrk="0" hangingPunct="1">
              <a:lnSpc>
                <a:spcPct val="120000"/>
              </a:lnSpc>
              <a:spcBef>
                <a:spcPts val="0"/>
              </a:spcBef>
              <a:spcAft>
                <a:spcPts val="0"/>
              </a:spcAft>
              <a:buClrTx/>
              <a:buSzPct val="100000"/>
              <a:buFontTx/>
              <a:buNone/>
              <a:tabLst/>
              <a:defRPr/>
            </a:pPr>
            <a:r>
              <a:rPr lang="it-IT" sz="1200" b="1" dirty="0" smtClean="0"/>
              <a:t>Innovazione digitale nella Scuola</a:t>
            </a:r>
            <a:r>
              <a:rPr lang="it-IT" sz="1200" b="1" baseline="0" dirty="0" smtClean="0"/>
              <a:t> </a:t>
            </a:r>
            <a:r>
              <a:rPr lang="en-US" sz="1200" b="0" baseline="0" dirty="0" smtClean="0"/>
              <a:t>- 21 </a:t>
            </a:r>
            <a:r>
              <a:rPr lang="it-IT" sz="1200" dirty="0" smtClean="0">
                <a:latin typeface="+mn-lt"/>
                <a:cs typeface="+mn-cs"/>
              </a:rPr>
              <a:t>marzo</a:t>
            </a:r>
            <a:r>
              <a:rPr lang="it-IT" sz="1200" baseline="0" dirty="0" smtClean="0">
                <a:latin typeface="+mn-lt"/>
                <a:cs typeface="+mn-cs"/>
              </a:rPr>
              <a:t> 2013</a:t>
            </a:r>
            <a:endParaRPr lang="it-IT"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759" r:id="rId1"/>
    <p:sldLayoutId id="2147483758" r:id="rId2"/>
    <p:sldLayoutId id="2147483760" r:id="rId3"/>
  </p:sldLayoutIdLst>
  <p:hf hdr="0" ftr="0" dt="0"/>
  <p:txStyles>
    <p:titleStyle>
      <a:lvl1pPr algn="l" rtl="0" eaLnBrk="0" fontAlgn="base" hangingPunct="0">
        <a:spcBef>
          <a:spcPct val="0"/>
        </a:spcBef>
        <a:spcAft>
          <a:spcPct val="0"/>
        </a:spcAft>
        <a:defRPr sz="1500">
          <a:solidFill>
            <a:srgbClr val="50505A"/>
          </a:solidFill>
          <a:latin typeface="+mj-lt"/>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p:titleStyle>
    <p:bodyStyle>
      <a:lvl1pPr marL="342900" indent="-342900" algn="just" rtl="0" eaLnBrk="0" fontAlgn="base" hangingPunct="0">
        <a:spcBef>
          <a:spcPct val="20000"/>
        </a:spcBef>
        <a:spcAft>
          <a:spcPct val="0"/>
        </a:spcAft>
        <a:buChar char="•"/>
        <a:defRPr sz="2400">
          <a:solidFill>
            <a:srgbClr val="134271"/>
          </a:solidFill>
          <a:latin typeface="+mn-lt"/>
          <a:ea typeface="MS PGothic" pitchFamily="34" charset="-128"/>
          <a:cs typeface="+mn-cs"/>
        </a:defRPr>
      </a:lvl1pPr>
      <a:lvl2pPr marL="742950" indent="-285750" algn="l" rtl="0" eaLnBrk="0" fontAlgn="base" hangingPunct="0">
        <a:spcBef>
          <a:spcPct val="20000"/>
        </a:spcBef>
        <a:spcAft>
          <a:spcPct val="0"/>
        </a:spcAft>
        <a:buClr>
          <a:srgbClr val="FFCC00"/>
        </a:buClr>
        <a:buFont typeface="Arial Rounded MT Bold" pitchFamily="34" charset="0"/>
        <a:buChar char="»"/>
        <a:defRPr sz="2000">
          <a:solidFill>
            <a:srgbClr val="134271"/>
          </a:solidFill>
          <a:latin typeface="+mn-lt"/>
          <a:ea typeface="MS PGothic" pitchFamily="34" charset="-128"/>
        </a:defRPr>
      </a:lvl2pPr>
      <a:lvl3pPr marL="1143000" indent="-228600" algn="l" rtl="0" eaLnBrk="0" fontAlgn="base" hangingPunct="0">
        <a:spcBef>
          <a:spcPct val="20000"/>
        </a:spcBef>
        <a:spcAft>
          <a:spcPct val="0"/>
        </a:spcAft>
        <a:buClr>
          <a:srgbClr val="00B0F0"/>
        </a:buClr>
        <a:buFont typeface="Webdings" pitchFamily="18" charset="2"/>
        <a:buChar char="&lt;"/>
        <a:defRPr sz="2400">
          <a:solidFill>
            <a:srgbClr val="134271"/>
          </a:solidFill>
          <a:latin typeface="+mn-lt"/>
          <a:ea typeface="MS PGothic" pitchFamily="34" charset="-128"/>
        </a:defRPr>
      </a:lvl3pPr>
      <a:lvl4pPr marL="1600200" indent="-228600" algn="l" rtl="0" eaLnBrk="0" fontAlgn="base" hangingPunct="0">
        <a:spcBef>
          <a:spcPct val="20000"/>
        </a:spcBef>
        <a:spcAft>
          <a:spcPct val="0"/>
        </a:spcAft>
        <a:buClr>
          <a:srgbClr val="FFCC00"/>
        </a:buClr>
        <a:buFont typeface="Arial Rounded MT Bold" pitchFamily="34" charset="0"/>
        <a:buChar char="­"/>
        <a:defRPr sz="1600">
          <a:solidFill>
            <a:srgbClr val="134271"/>
          </a:solidFill>
          <a:latin typeface="+mn-lt"/>
          <a:ea typeface="MS PGothic" pitchFamily="34" charset="-128"/>
        </a:defRPr>
      </a:lvl4pPr>
      <a:lvl5pPr marL="2057400" indent="-228600" algn="l" rtl="0" eaLnBrk="0" fontAlgn="base" hangingPunct="0">
        <a:spcBef>
          <a:spcPct val="20000"/>
        </a:spcBef>
        <a:spcAft>
          <a:spcPct val="0"/>
        </a:spcAft>
        <a:buClr>
          <a:srgbClr val="FFCC00"/>
        </a:buClr>
        <a:buFont typeface="Arial Rounded MT Bold" pitchFamily="34" charset="0"/>
        <a:buChar char="•"/>
        <a:defRPr sz="1400">
          <a:solidFill>
            <a:srgbClr val="134271"/>
          </a:solidFill>
          <a:latin typeface="+mn-lt"/>
          <a:ea typeface="MS PGothic" pitchFamily="34" charset="-128"/>
        </a:defRPr>
      </a:lvl5pPr>
      <a:lvl6pPr marL="2514600" indent="-228600" algn="l" rtl="0" fontAlgn="base">
        <a:spcBef>
          <a:spcPct val="20000"/>
        </a:spcBef>
        <a:spcAft>
          <a:spcPct val="0"/>
        </a:spcAft>
        <a:buClr>
          <a:srgbClr val="FFCC00"/>
        </a:buClr>
        <a:buFont typeface="Arial Rounded MT Bold" pitchFamily="-105" charset="0"/>
        <a:buChar char="•"/>
        <a:defRPr sz="1400">
          <a:solidFill>
            <a:srgbClr val="134271"/>
          </a:solidFill>
          <a:latin typeface="+mn-lt"/>
          <a:ea typeface="ＭＳ Ｐゴシック" pitchFamily="-105" charset="-128"/>
        </a:defRPr>
      </a:lvl6pPr>
      <a:lvl7pPr marL="2971800" indent="-228600" algn="l" rtl="0" fontAlgn="base">
        <a:spcBef>
          <a:spcPct val="20000"/>
        </a:spcBef>
        <a:spcAft>
          <a:spcPct val="0"/>
        </a:spcAft>
        <a:buClr>
          <a:srgbClr val="FFCC00"/>
        </a:buClr>
        <a:buFont typeface="Arial Rounded MT Bold" pitchFamily="-105" charset="0"/>
        <a:buChar char="•"/>
        <a:defRPr sz="1400">
          <a:solidFill>
            <a:srgbClr val="134271"/>
          </a:solidFill>
          <a:latin typeface="+mn-lt"/>
          <a:ea typeface="ＭＳ Ｐゴシック" pitchFamily="-105" charset="-128"/>
        </a:defRPr>
      </a:lvl7pPr>
      <a:lvl8pPr marL="3429000" indent="-228600" algn="l" rtl="0" fontAlgn="base">
        <a:spcBef>
          <a:spcPct val="20000"/>
        </a:spcBef>
        <a:spcAft>
          <a:spcPct val="0"/>
        </a:spcAft>
        <a:buClr>
          <a:srgbClr val="FFCC00"/>
        </a:buClr>
        <a:buFont typeface="Arial Rounded MT Bold" pitchFamily="-105" charset="0"/>
        <a:buChar char="•"/>
        <a:defRPr sz="1400">
          <a:solidFill>
            <a:srgbClr val="134271"/>
          </a:solidFill>
          <a:latin typeface="+mn-lt"/>
          <a:ea typeface="ＭＳ Ｐゴシック" pitchFamily="-105" charset="-128"/>
        </a:defRPr>
      </a:lvl8pPr>
      <a:lvl9pPr marL="3886200" indent="-228600" algn="l" rtl="0" fontAlgn="base">
        <a:spcBef>
          <a:spcPct val="20000"/>
        </a:spcBef>
        <a:spcAft>
          <a:spcPct val="0"/>
        </a:spcAft>
        <a:buClr>
          <a:srgbClr val="FFCC00"/>
        </a:buClr>
        <a:buFont typeface="Arial Rounded MT Bold" pitchFamily="-105" charset="0"/>
        <a:buChar char="•"/>
        <a:defRPr sz="1400">
          <a:solidFill>
            <a:srgbClr val="134271"/>
          </a:solidFill>
          <a:latin typeface="+mn-lt"/>
          <a:ea typeface="ＭＳ Ｐゴシック" pitchFamily="-105"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massimo.verde@hp.com"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64594" y="908720"/>
            <a:ext cx="6267646" cy="584775"/>
          </a:xfrm>
          <a:prstGeom prst="rect">
            <a:avLst/>
          </a:prstGeom>
          <a:noFill/>
          <a:ln w="9525">
            <a:noFill/>
            <a:miter lim="800000"/>
            <a:headEnd/>
            <a:tailEnd/>
          </a:ln>
        </p:spPr>
        <p:txBody>
          <a:bodyPr wrap="square">
            <a:spAutoFit/>
          </a:bodyPr>
          <a:lstStyle/>
          <a:p>
            <a:pPr algn="r"/>
            <a:r>
              <a:rPr lang="it-IT" sz="3200" dirty="0"/>
              <a:t>Innovazione digitale nella Scuola</a:t>
            </a:r>
            <a:endParaRPr lang="en-US" sz="3000" b="1" dirty="0"/>
          </a:p>
        </p:txBody>
      </p:sp>
      <p:sp>
        <p:nvSpPr>
          <p:cNvPr id="3075" name="TextBox 2"/>
          <p:cNvSpPr txBox="1">
            <a:spLocks noChangeArrowheads="1"/>
          </p:cNvSpPr>
          <p:nvPr/>
        </p:nvSpPr>
        <p:spPr bwMode="auto">
          <a:xfrm>
            <a:off x="7561720" y="6319838"/>
            <a:ext cx="12330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eaLnBrk="0" fontAlgn="base" hangingPunct="0">
              <a:spcBef>
                <a:spcPct val="0"/>
              </a:spcBef>
              <a:spcAft>
                <a:spcPct val="0"/>
              </a:spcAft>
              <a:defRPr sz="1400">
                <a:solidFill>
                  <a:schemeClr val="tx1"/>
                </a:solidFill>
                <a:latin typeface="Arial" charset="0"/>
                <a:ea typeface="MS PGothic" pitchFamily="34" charset="-128"/>
              </a:defRPr>
            </a:lvl6pPr>
            <a:lvl7pPr marL="2971800" indent="-228600" eaLnBrk="0" fontAlgn="base" hangingPunct="0">
              <a:spcBef>
                <a:spcPct val="0"/>
              </a:spcBef>
              <a:spcAft>
                <a:spcPct val="0"/>
              </a:spcAft>
              <a:defRPr sz="1400">
                <a:solidFill>
                  <a:schemeClr val="tx1"/>
                </a:solidFill>
                <a:latin typeface="Arial" charset="0"/>
                <a:ea typeface="MS PGothic" pitchFamily="34" charset="-128"/>
              </a:defRPr>
            </a:lvl7pPr>
            <a:lvl8pPr marL="3429000" indent="-228600" eaLnBrk="0" fontAlgn="base" hangingPunct="0">
              <a:spcBef>
                <a:spcPct val="0"/>
              </a:spcBef>
              <a:spcAft>
                <a:spcPct val="0"/>
              </a:spcAft>
              <a:defRPr sz="1400">
                <a:solidFill>
                  <a:schemeClr val="tx1"/>
                </a:solidFill>
                <a:latin typeface="Arial" charset="0"/>
                <a:ea typeface="MS PGothic" pitchFamily="34" charset="-128"/>
              </a:defRPr>
            </a:lvl8pPr>
            <a:lvl9pPr marL="3886200" indent="-228600" eaLnBrk="0" fontAlgn="base" hangingPunct="0">
              <a:spcBef>
                <a:spcPct val="0"/>
              </a:spcBef>
              <a:spcAft>
                <a:spcPct val="0"/>
              </a:spcAft>
              <a:defRPr sz="1400">
                <a:solidFill>
                  <a:schemeClr val="tx1"/>
                </a:solidFill>
                <a:latin typeface="Arial" charset="0"/>
                <a:ea typeface="MS PGothic" pitchFamily="34" charset="-128"/>
              </a:defRPr>
            </a:lvl9pPr>
          </a:lstStyle>
          <a:p>
            <a:pPr algn="r" eaLnBrk="1" hangingPunct="1">
              <a:defRPr/>
            </a:pPr>
            <a:r>
              <a:rPr lang="it-IT" sz="1200" b="1" dirty="0" smtClean="0">
                <a:solidFill>
                  <a:schemeClr val="accent3">
                    <a:lumMod val="50000"/>
                  </a:schemeClr>
                </a:solidFill>
              </a:rPr>
              <a:t>21 marzo 2013</a:t>
            </a:r>
            <a:endParaRPr lang="en-US" sz="1200" b="1" dirty="0" smtClean="0">
              <a:solidFill>
                <a:schemeClr val="accent3">
                  <a:lumMod val="50000"/>
                </a:schemeClr>
              </a:solidFill>
            </a:endParaRPr>
          </a:p>
        </p:txBody>
      </p:sp>
      <p:sp>
        <p:nvSpPr>
          <p:cNvPr id="4" name="TextBox 1"/>
          <p:cNvSpPr txBox="1">
            <a:spLocks noChangeArrowheads="1"/>
          </p:cNvSpPr>
          <p:nvPr/>
        </p:nvSpPr>
        <p:spPr bwMode="auto">
          <a:xfrm>
            <a:off x="6372200" y="5741070"/>
            <a:ext cx="2667246" cy="323165"/>
          </a:xfrm>
          <a:prstGeom prst="rect">
            <a:avLst/>
          </a:prstGeom>
          <a:noFill/>
          <a:ln w="9525">
            <a:noFill/>
            <a:miter lim="800000"/>
            <a:headEnd/>
            <a:tailEnd/>
          </a:ln>
        </p:spPr>
        <p:txBody>
          <a:bodyPr wrap="square">
            <a:spAutoFit/>
          </a:bodyPr>
          <a:lstStyle/>
          <a:p>
            <a:r>
              <a:rPr lang="it-IT" sz="1500" i="1" dirty="0" smtClean="0"/>
              <a:t>Massimo Verde – HP</a:t>
            </a:r>
            <a:endParaRPr lang="en-US" sz="1500" i="1"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241" y="2320419"/>
            <a:ext cx="8151223" cy="4462760"/>
          </a:xfrm>
          <a:prstGeom prst="rect">
            <a:avLst/>
          </a:prstGeom>
          <a:noFill/>
        </p:spPr>
        <p:txBody>
          <a:bodyPr wrap="square" rtlCol="0">
            <a:spAutoFit/>
          </a:bodyPr>
          <a:lstStyle/>
          <a:p>
            <a:pPr lvl="0"/>
            <a:r>
              <a:rPr lang="it-IT" sz="2000" dirty="0" smtClean="0"/>
              <a:t>Il MIUR ha realizzato un servizio per la convocazione dei supplenti che si basa sull’uso degli sms e della posta certificata</a:t>
            </a:r>
          </a:p>
          <a:p>
            <a:pPr>
              <a:spcBef>
                <a:spcPts val="1200"/>
              </a:spcBef>
            </a:pPr>
            <a:r>
              <a:rPr lang="it-IT" sz="2200" b="1" dirty="0">
                <a:solidFill>
                  <a:srgbClr val="FF9900"/>
                </a:solidFill>
                <a:latin typeface="HPFutura Book" pitchFamily="50" charset="0"/>
              </a:rPr>
              <a:t>Obiettivi: </a:t>
            </a:r>
            <a:endParaRPr lang="en-US" sz="2200" b="1" dirty="0">
              <a:solidFill>
                <a:srgbClr val="FF9900"/>
              </a:solidFill>
              <a:latin typeface="HPFutura Book" pitchFamily="50" charset="0"/>
            </a:endParaRPr>
          </a:p>
          <a:p>
            <a:pPr marL="360000" lvl="0" indent="-252000">
              <a:buClr>
                <a:srgbClr val="0070C0"/>
              </a:buClr>
              <a:buSzPct val="120000"/>
              <a:buFont typeface="Wingdings" pitchFamily="2" charset="2"/>
              <a:buChar char="§"/>
            </a:pPr>
            <a:r>
              <a:rPr lang="it-IT" sz="2000" dirty="0" smtClean="0"/>
              <a:t>automatizzare </a:t>
            </a:r>
            <a:r>
              <a:rPr lang="it-IT" sz="2000" dirty="0"/>
              <a:t>al massimo la procedura di </a:t>
            </a:r>
            <a:r>
              <a:rPr lang="it-IT" sz="2000" dirty="0" smtClean="0"/>
              <a:t>convocazione</a:t>
            </a:r>
            <a:endParaRPr lang="en-US" sz="2000" dirty="0"/>
          </a:p>
          <a:p>
            <a:pPr marL="360000" lvl="0" indent="-252000">
              <a:buClr>
                <a:srgbClr val="0070C0"/>
              </a:buClr>
              <a:buSzPct val="120000"/>
              <a:buFont typeface="Wingdings" pitchFamily="2" charset="2"/>
              <a:buChar char="§"/>
            </a:pPr>
            <a:r>
              <a:rPr lang="it-IT" sz="2000" dirty="0"/>
              <a:t>fornire strumenti sicuri e </a:t>
            </a:r>
            <a:r>
              <a:rPr lang="it-IT" sz="2000" dirty="0" smtClean="0"/>
              <a:t>tracciabili</a:t>
            </a:r>
            <a:endParaRPr lang="en-US" sz="2000" dirty="0"/>
          </a:p>
          <a:p>
            <a:pPr marL="360000" lvl="0" indent="-252000">
              <a:buClr>
                <a:srgbClr val="0070C0"/>
              </a:buClr>
              <a:buSzPct val="120000"/>
              <a:buFont typeface="Wingdings" pitchFamily="2" charset="2"/>
              <a:buChar char="§"/>
            </a:pPr>
            <a:r>
              <a:rPr lang="it-IT" sz="2000" dirty="0"/>
              <a:t>ridurre i costi di gestione delle segreterie </a:t>
            </a:r>
            <a:r>
              <a:rPr lang="it-IT" sz="2000" dirty="0" smtClean="0"/>
              <a:t>scolastiche</a:t>
            </a:r>
            <a:endParaRPr lang="en-US" sz="2000" dirty="0"/>
          </a:p>
          <a:p>
            <a:pPr marL="271463" indent="-271463">
              <a:spcBef>
                <a:spcPts val="1200"/>
              </a:spcBef>
            </a:pPr>
            <a:r>
              <a:rPr lang="it-IT" sz="2200" b="1" dirty="0">
                <a:solidFill>
                  <a:srgbClr val="FF9900"/>
                </a:solidFill>
                <a:latin typeface="HPFutura Book" pitchFamily="50" charset="0"/>
              </a:rPr>
              <a:t>Risultati:  </a:t>
            </a:r>
            <a:endParaRPr lang="en-US" sz="2200" b="1" dirty="0">
              <a:solidFill>
                <a:srgbClr val="FF9900"/>
              </a:solidFill>
              <a:latin typeface="HPFutura Book" pitchFamily="50" charset="0"/>
            </a:endParaRPr>
          </a:p>
          <a:p>
            <a:pPr marL="360000" indent="-252000">
              <a:buClr>
                <a:srgbClr val="0070C0"/>
              </a:buClr>
              <a:buSzPct val="120000"/>
              <a:buFont typeface="Wingdings" pitchFamily="2" charset="2"/>
              <a:buChar char="§"/>
            </a:pPr>
            <a:r>
              <a:rPr lang="it-IT" sz="2000" dirty="0"/>
              <a:t>10.000 caselle PEC alle scuole</a:t>
            </a:r>
          </a:p>
          <a:p>
            <a:pPr marL="360000" indent="-252000">
              <a:buClr>
                <a:srgbClr val="0070C0"/>
              </a:buClr>
              <a:buSzPct val="120000"/>
              <a:buFont typeface="Wingdings" pitchFamily="2" charset="2"/>
              <a:buChar char="§"/>
            </a:pPr>
            <a:r>
              <a:rPr lang="it-IT" sz="2000" dirty="0"/>
              <a:t>300.000 caselle di </a:t>
            </a:r>
            <a:r>
              <a:rPr lang="it-IT" sz="2000" dirty="0" err="1"/>
              <a:t>postacertificat@</a:t>
            </a:r>
            <a:r>
              <a:rPr lang="it-IT" sz="2000" dirty="0"/>
              <a:t> agli aspiranti supplenti</a:t>
            </a:r>
          </a:p>
          <a:p>
            <a:pPr marL="360000" indent="-252000">
              <a:buClr>
                <a:srgbClr val="0070C0"/>
              </a:buClr>
              <a:buSzPct val="120000"/>
              <a:buFont typeface="Wingdings" pitchFamily="2" charset="2"/>
              <a:buChar char="§"/>
            </a:pPr>
            <a:r>
              <a:rPr lang="it-IT" sz="2000" dirty="0"/>
              <a:t>500.000 sms inviati nel </a:t>
            </a:r>
            <a:r>
              <a:rPr lang="it-IT" sz="2000" dirty="0" smtClean="0"/>
              <a:t>2011 (</a:t>
            </a:r>
            <a:r>
              <a:rPr lang="it-IT" sz="1600" dirty="0" smtClean="0"/>
              <a:t>Attualmente il servizio è stato disattivato</a:t>
            </a:r>
            <a:r>
              <a:rPr lang="it-IT" sz="2000" dirty="0" smtClean="0"/>
              <a:t>)</a:t>
            </a:r>
            <a:endParaRPr lang="it-IT" sz="2000" dirty="0"/>
          </a:p>
          <a:p>
            <a:pPr marL="360000" indent="-252000">
              <a:buClr>
                <a:srgbClr val="0070C0"/>
              </a:buClr>
              <a:buSzPct val="120000"/>
              <a:buFont typeface="Wingdings" pitchFamily="2" charset="2"/>
              <a:buChar char="§"/>
            </a:pPr>
            <a:r>
              <a:rPr lang="it-IT" sz="2000" dirty="0"/>
              <a:t>350.000 messaggi PEC inviati nel 2011</a:t>
            </a:r>
            <a:endParaRPr lang="en-US" sz="2000" dirty="0"/>
          </a:p>
          <a:p>
            <a:endParaRPr lang="it-IT" sz="2000" dirty="0" smtClean="0"/>
          </a:p>
          <a:p>
            <a:endParaRPr lang="it-IT" sz="2000" dirty="0"/>
          </a:p>
        </p:txBody>
      </p:sp>
      <p:pic>
        <p:nvPicPr>
          <p:cNvPr id="4098" name="Picture 2"/>
          <p:cNvPicPr>
            <a:picLocks noChangeAspect="1" noChangeArrowheads="1"/>
          </p:cNvPicPr>
          <p:nvPr/>
        </p:nvPicPr>
        <p:blipFill>
          <a:blip r:embed="rId2"/>
          <a:srcRect/>
          <a:stretch>
            <a:fillRect/>
          </a:stretch>
        </p:blipFill>
        <p:spPr bwMode="auto">
          <a:xfrm>
            <a:off x="6719639" y="2388493"/>
            <a:ext cx="2028825" cy="752475"/>
          </a:xfrm>
          <a:prstGeom prst="rect">
            <a:avLst/>
          </a:prstGeom>
          <a:noFill/>
          <a:ln w="9525">
            <a:noFill/>
            <a:miter lim="800000"/>
            <a:headEnd/>
            <a:tailEnd/>
          </a:ln>
        </p:spPr>
      </p:pic>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611560" y="1322190"/>
            <a:ext cx="8532440" cy="904095"/>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smtClean="0">
                <a:solidFill>
                  <a:srgbClr val="00B0F0"/>
                </a:solidFill>
                <a:latin typeface="HPFutura Heavy" pitchFamily="50" charset="0"/>
              </a:rPr>
              <a:t>I servizi innovativi: </a:t>
            </a:r>
            <a:r>
              <a:rPr lang="it-IT" sz="2800" dirty="0">
                <a:solidFill>
                  <a:srgbClr val="00B0F0"/>
                </a:solidFill>
                <a:latin typeface="HPFutura Heavy" pitchFamily="50" charset="0"/>
              </a:rPr>
              <a:t>Posta certificata e Convocazione supplenti</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181" y="2276872"/>
            <a:ext cx="8223231" cy="3323987"/>
          </a:xfrm>
          <a:prstGeom prst="rect">
            <a:avLst/>
          </a:prstGeom>
          <a:noFill/>
        </p:spPr>
        <p:txBody>
          <a:bodyPr wrap="square" rtlCol="0">
            <a:spAutoFit/>
          </a:bodyPr>
          <a:lstStyle/>
          <a:p>
            <a:pPr lvl="0"/>
            <a:r>
              <a:rPr lang="it-IT" sz="2000" dirty="0"/>
              <a:t>Con il termine Ordinativo Informatico Locale si intende l’insieme delle risorse informatiche ed organizzative necessarie per automatizzare l’iter amministrativo adottato dalle scuole per l’ordinazione delle entrate e delle spese all’istituto cassiere</a:t>
            </a:r>
            <a:r>
              <a:rPr lang="it-IT" sz="2000" dirty="0" smtClean="0"/>
              <a:t>.</a:t>
            </a:r>
          </a:p>
          <a:p>
            <a:pPr lvl="0"/>
            <a:endParaRPr lang="it-IT" sz="2000" dirty="0"/>
          </a:p>
          <a:p>
            <a:pPr>
              <a:spcBef>
                <a:spcPts val="1200"/>
              </a:spcBef>
            </a:pPr>
            <a:r>
              <a:rPr lang="it-IT" sz="2000" b="1" dirty="0" smtClean="0">
                <a:solidFill>
                  <a:srgbClr val="FF9900"/>
                </a:solidFill>
                <a:latin typeface="HPFutura Book" pitchFamily="50" charset="0"/>
              </a:rPr>
              <a:t>Obiettivi</a:t>
            </a:r>
            <a:r>
              <a:rPr lang="it-IT" sz="2000" b="1" dirty="0">
                <a:solidFill>
                  <a:srgbClr val="FF9900"/>
                </a:solidFill>
                <a:latin typeface="HPFutura Book" pitchFamily="50" charset="0"/>
              </a:rPr>
              <a:t>: </a:t>
            </a:r>
            <a:endParaRPr lang="en-US" sz="2000" b="1" dirty="0">
              <a:solidFill>
                <a:srgbClr val="FF9900"/>
              </a:solidFill>
              <a:latin typeface="HPFutura Book" pitchFamily="50" charset="0"/>
            </a:endParaRPr>
          </a:p>
          <a:p>
            <a:pPr marL="360000" indent="-252000">
              <a:buClr>
                <a:srgbClr val="0070C0"/>
              </a:buClr>
              <a:buSzPct val="120000"/>
              <a:buFont typeface="Wingdings" pitchFamily="2" charset="2"/>
              <a:buChar char="§"/>
            </a:pPr>
            <a:r>
              <a:rPr lang="it-IT" sz="2000" dirty="0"/>
              <a:t>semplificare le transazioni con le banche e ridurre i tempi delle </a:t>
            </a:r>
            <a:r>
              <a:rPr lang="it-IT" sz="2000" dirty="0" smtClean="0"/>
              <a:t>operazioni</a:t>
            </a:r>
            <a:endParaRPr lang="it-IT" sz="2000" dirty="0"/>
          </a:p>
          <a:p>
            <a:pPr marL="360000" indent="-252000">
              <a:buClr>
                <a:srgbClr val="0070C0"/>
              </a:buClr>
              <a:buSzPct val="120000"/>
              <a:buFont typeface="Wingdings" pitchFamily="2" charset="2"/>
              <a:buChar char="§"/>
            </a:pPr>
            <a:r>
              <a:rPr lang="it-IT" sz="2000" dirty="0"/>
              <a:t>ridurre l’impiego della </a:t>
            </a:r>
            <a:r>
              <a:rPr lang="it-IT" sz="2000" dirty="0" smtClean="0"/>
              <a:t>carta</a:t>
            </a:r>
            <a:endParaRPr lang="it-IT" sz="2000" dirty="0"/>
          </a:p>
          <a:p>
            <a:pPr marL="360000" indent="-252000">
              <a:buClr>
                <a:srgbClr val="0070C0"/>
              </a:buClr>
              <a:buSzPct val="120000"/>
              <a:buFont typeface="Wingdings" pitchFamily="2" charset="2"/>
              <a:buChar char="§"/>
            </a:pPr>
            <a:r>
              <a:rPr lang="it-IT" sz="2000" dirty="0" smtClean="0"/>
              <a:t>attenuare il rischio di errori</a:t>
            </a:r>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569963" y="1212440"/>
            <a:ext cx="8208912"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smtClean="0">
                <a:solidFill>
                  <a:srgbClr val="00B0F0"/>
                </a:solidFill>
                <a:latin typeface="HPFutura Heavy" pitchFamily="50" charset="0"/>
              </a:rPr>
              <a:t>I servizi innovativi: </a:t>
            </a:r>
            <a:r>
              <a:rPr lang="it-IT" sz="2800" dirty="0">
                <a:solidFill>
                  <a:srgbClr val="00B0F0"/>
                </a:solidFill>
                <a:latin typeface="HPFutura Heavy" pitchFamily="50" charset="0"/>
              </a:rPr>
              <a:t>Ordinativo Informatico Locale</a:t>
            </a:r>
            <a:endParaRPr lang="it-IT" sz="2800" spc="-20" dirty="0">
              <a:solidFill>
                <a:srgbClr val="00B0F0"/>
              </a:solidFill>
              <a:latin typeface="HPFutura Heavy" pitchFamily="50"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611560" y="1196752"/>
            <a:ext cx="8208912"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smtClean="0">
                <a:solidFill>
                  <a:srgbClr val="00B0F0"/>
                </a:solidFill>
                <a:latin typeface="HPFutura Heavy" pitchFamily="50" charset="0"/>
              </a:rPr>
              <a:t>I servizi innovativi: </a:t>
            </a:r>
            <a:r>
              <a:rPr lang="it-IT" sz="2800" dirty="0">
                <a:solidFill>
                  <a:srgbClr val="00B0F0"/>
                </a:solidFill>
                <a:latin typeface="HPFutura Heavy" pitchFamily="50" charset="0"/>
              </a:rPr>
              <a:t>Ordinativo Informatico Locale</a:t>
            </a:r>
            <a:endParaRPr lang="it-IT" sz="2800" spc="-20" dirty="0">
              <a:solidFill>
                <a:srgbClr val="00B0F0"/>
              </a:solidFill>
              <a:latin typeface="HPFutura Heavy" pitchFamily="50" charset="0"/>
            </a:endParaRPr>
          </a:p>
        </p:txBody>
      </p:sp>
      <p:sp>
        <p:nvSpPr>
          <p:cNvPr id="2" name="Rettangolo 1"/>
          <p:cNvSpPr/>
          <p:nvPr/>
        </p:nvSpPr>
        <p:spPr>
          <a:xfrm>
            <a:off x="683568" y="1916832"/>
            <a:ext cx="7992888" cy="4678204"/>
          </a:xfrm>
          <a:prstGeom prst="rect">
            <a:avLst/>
          </a:prstGeom>
        </p:spPr>
        <p:txBody>
          <a:bodyPr wrap="square">
            <a:spAutoFit/>
          </a:bodyPr>
          <a:lstStyle/>
          <a:p>
            <a:pPr marL="271463" indent="-271463">
              <a:spcBef>
                <a:spcPts val="1200"/>
              </a:spcBef>
            </a:pPr>
            <a:r>
              <a:rPr lang="it-IT" sz="2000" b="1" dirty="0">
                <a:solidFill>
                  <a:srgbClr val="FF9900"/>
                </a:solidFill>
                <a:latin typeface="HPFutura Book" pitchFamily="50" charset="0"/>
              </a:rPr>
              <a:t>Risultati:  </a:t>
            </a:r>
            <a:endParaRPr lang="en-US" sz="2000" b="1" dirty="0">
              <a:solidFill>
                <a:srgbClr val="FF9900"/>
              </a:solidFill>
              <a:latin typeface="HPFutura Book" pitchFamily="50" charset="0"/>
            </a:endParaRPr>
          </a:p>
          <a:p>
            <a:pPr marL="360000" lvl="0" indent="-252000">
              <a:buClr>
                <a:srgbClr val="0070C0"/>
              </a:buClr>
              <a:buSzPct val="120000"/>
              <a:buFont typeface="Wingdings" pitchFamily="2" charset="2"/>
              <a:buChar char="§"/>
            </a:pPr>
            <a:r>
              <a:rPr lang="it-IT" sz="2000" dirty="0"/>
              <a:t>1700 scuole </a:t>
            </a:r>
            <a:r>
              <a:rPr lang="it-IT" sz="2000" dirty="0" smtClean="0"/>
              <a:t>aderenti</a:t>
            </a:r>
            <a:endParaRPr lang="it-IT" sz="2000" dirty="0"/>
          </a:p>
          <a:p>
            <a:pPr marL="360000" indent="-252000">
              <a:buClr>
                <a:srgbClr val="0070C0"/>
              </a:buClr>
              <a:buSzPct val="120000"/>
              <a:buFont typeface="Wingdings" pitchFamily="2" charset="2"/>
              <a:buChar char="§"/>
            </a:pPr>
            <a:r>
              <a:rPr lang="it-IT" sz="2000" dirty="0"/>
              <a:t>Banche pronte a offrire i servizi OIL</a:t>
            </a:r>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dirty="0"/>
              <a:t>UBI, Banca Popolare di Bergamo, Popolare di Sondrio</a:t>
            </a:r>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dirty="0"/>
              <a:t>Monte Paschi di Siena, Banca delle Marche, Carige,</a:t>
            </a:r>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dirty="0"/>
              <a:t>Banca Popolare di Cremona, </a:t>
            </a:r>
            <a:r>
              <a:rPr lang="it-IT" sz="1200" dirty="0" err="1"/>
              <a:t>Cedacri</a:t>
            </a:r>
            <a:r>
              <a:rPr lang="it-IT" sz="1200" dirty="0"/>
              <a:t>, Unicredit, Intesa </a:t>
            </a:r>
            <a:r>
              <a:rPr lang="it-IT" sz="1200" dirty="0" err="1" smtClean="0"/>
              <a:t>SanPaolo</a:t>
            </a:r>
            <a:endParaRPr lang="it-IT" sz="1200" dirty="0" smtClean="0"/>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100" dirty="0"/>
          </a:p>
          <a:p>
            <a:pPr marL="360000" indent="-252000">
              <a:buClr>
                <a:srgbClr val="0070C0"/>
              </a:buClr>
              <a:buSzPct val="120000"/>
              <a:buFont typeface="Wingdings" pitchFamily="2" charset="2"/>
              <a:buChar char="§"/>
            </a:pPr>
            <a:r>
              <a:rPr lang="it-IT" sz="2000" dirty="0"/>
              <a:t>Banche quasi attive</a:t>
            </a:r>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100" dirty="0">
                <a:solidFill>
                  <a:srgbClr val="000000"/>
                </a:solidFill>
              </a:rPr>
              <a:t>BNL, </a:t>
            </a:r>
            <a:r>
              <a:rPr lang="it-IT" sz="1100" dirty="0" err="1">
                <a:solidFill>
                  <a:srgbClr val="000000"/>
                </a:solidFill>
              </a:rPr>
              <a:t>Cedacri</a:t>
            </a:r>
            <a:r>
              <a:rPr lang="it-IT" sz="1100" dirty="0">
                <a:solidFill>
                  <a:srgbClr val="000000"/>
                </a:solidFill>
              </a:rPr>
              <a:t>, BPM, </a:t>
            </a:r>
            <a:r>
              <a:rPr lang="it-IT" sz="1100" dirty="0" err="1">
                <a:solidFill>
                  <a:srgbClr val="000000"/>
                </a:solidFill>
              </a:rPr>
              <a:t>Bcc</a:t>
            </a:r>
            <a:r>
              <a:rPr lang="it-IT" sz="1100" dirty="0">
                <a:solidFill>
                  <a:srgbClr val="000000"/>
                </a:solidFill>
              </a:rPr>
              <a:t> Battipaglia, </a:t>
            </a:r>
            <a:r>
              <a:rPr lang="it-IT" sz="1100" dirty="0" err="1">
                <a:solidFill>
                  <a:srgbClr val="000000"/>
                </a:solidFill>
              </a:rPr>
              <a:t>Bcc</a:t>
            </a:r>
            <a:r>
              <a:rPr lang="it-IT" sz="1100" dirty="0">
                <a:solidFill>
                  <a:srgbClr val="000000"/>
                </a:solidFill>
              </a:rPr>
              <a:t> Comuni Cilentani, C.R. Parma, Banco Popolare, Credito </a:t>
            </a:r>
            <a:r>
              <a:rPr lang="it-IT" sz="1100" dirty="0" smtClean="0">
                <a:solidFill>
                  <a:srgbClr val="000000"/>
                </a:solidFill>
              </a:rPr>
              <a:t>Valtellinese</a:t>
            </a:r>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100" dirty="0">
              <a:solidFill>
                <a:srgbClr val="000000"/>
              </a:solidFill>
            </a:endParaRPr>
          </a:p>
          <a:p>
            <a:pPr marL="360000" indent="-252000">
              <a:buClr>
                <a:srgbClr val="0070C0"/>
              </a:buClr>
              <a:buSzPct val="12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a:t>Fornitori software che forniscono servizi OIL</a:t>
            </a:r>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a:t>ARGO</a:t>
            </a:r>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a:t>AXIOS</a:t>
            </a:r>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err="1"/>
              <a:t>Infoschool</a:t>
            </a:r>
            <a:endParaRPr lang="it-IT" sz="2000" dirty="0"/>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err="1"/>
              <a:t>NETTuno</a:t>
            </a:r>
            <a:r>
              <a:rPr lang="it-IT" sz="2000" dirty="0"/>
              <a:t> PA</a:t>
            </a:r>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err="1"/>
              <a:t>Iproser</a:t>
            </a:r>
            <a:endParaRPr lang="en-US" sz="2000" dirty="0"/>
          </a:p>
          <a:p>
            <a:pPr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100" dirty="0">
              <a:solidFill>
                <a:srgbClr val="000000"/>
              </a:solidFill>
            </a:endParaRPr>
          </a:p>
          <a:p>
            <a:pPr marL="360000" lvl="0" indent="-252000">
              <a:buClr>
                <a:srgbClr val="0070C0"/>
              </a:buClr>
              <a:buSzPct val="120000"/>
              <a:buFont typeface="Wingdings" pitchFamily="2" charset="2"/>
              <a:buChar char="§"/>
            </a:pPr>
            <a:endParaRPr lang="it-IT" sz="1800" i="1" dirty="0"/>
          </a:p>
        </p:txBody>
      </p:sp>
    </p:spTree>
    <p:extLst>
      <p:ext uri="{BB962C8B-B14F-4D97-AF65-F5344CB8AC3E}">
        <p14:creationId xmlns:p14="http://schemas.microsoft.com/office/powerpoint/2010/main" val="98285629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241" y="1772816"/>
            <a:ext cx="8223231" cy="4401205"/>
          </a:xfrm>
          <a:prstGeom prst="rect">
            <a:avLst/>
          </a:prstGeom>
          <a:noFill/>
        </p:spPr>
        <p:txBody>
          <a:bodyPr wrap="square" rtlCol="0">
            <a:spAutoFit/>
          </a:bodyPr>
          <a:lstStyle/>
          <a:p>
            <a:r>
              <a:rPr lang="it-IT" sz="2000" b="1" dirty="0" smtClean="0">
                <a:solidFill>
                  <a:srgbClr val="FF9900"/>
                </a:solidFill>
                <a:latin typeface="HPFutura Book" pitchFamily="50" charset="0"/>
              </a:rPr>
              <a:t>Vantaggi:  </a:t>
            </a:r>
            <a:endParaRPr lang="it-IT" sz="2000" dirty="0" smtClean="0"/>
          </a:p>
          <a:p>
            <a:pPr marL="342900" lvl="0" indent="-342900">
              <a:buFont typeface="Arial" pitchFamily="34" charset="0"/>
              <a:buChar char="•"/>
            </a:pPr>
            <a:r>
              <a:rPr lang="it-IT" sz="2000" dirty="0" smtClean="0"/>
              <a:t>Seguire </a:t>
            </a:r>
            <a:r>
              <a:rPr lang="it-IT" sz="2000" dirty="0"/>
              <a:t>modalità operative uniformi che semplificano le transazioni con le banche.</a:t>
            </a:r>
          </a:p>
          <a:p>
            <a:pPr marL="342900" lvl="0" indent="-342900">
              <a:buFont typeface="Arial" pitchFamily="34" charset="0"/>
              <a:buChar char="•"/>
            </a:pPr>
            <a:r>
              <a:rPr lang="it-IT" sz="2000" dirty="0"/>
              <a:t>Riduzione dei tempi di svolgimento delle attività di pagamento e di incasso.</a:t>
            </a:r>
          </a:p>
          <a:p>
            <a:pPr marL="342900" lvl="0" indent="-342900">
              <a:buFont typeface="Arial" pitchFamily="34" charset="0"/>
              <a:buChar char="•"/>
            </a:pPr>
            <a:r>
              <a:rPr lang="it-IT" sz="2000" dirty="0"/>
              <a:t>Riduzione dell’impiego della carta e dei problemi di gestione degli archivi.</a:t>
            </a:r>
          </a:p>
          <a:p>
            <a:pPr marL="342900" lvl="0" indent="-342900">
              <a:buFont typeface="Arial" pitchFamily="34" charset="0"/>
              <a:buChar char="•"/>
            </a:pPr>
            <a:r>
              <a:rPr lang="it-IT" sz="2000" dirty="0"/>
              <a:t>Attenuazione del rischio di errori nei controlli e nel caricamento dei dati.</a:t>
            </a:r>
          </a:p>
          <a:p>
            <a:pPr marL="342900" lvl="0" indent="-342900">
              <a:buFont typeface="Arial" pitchFamily="34" charset="0"/>
              <a:buChar char="•"/>
            </a:pPr>
            <a:r>
              <a:rPr lang="it-IT" sz="2000" dirty="0"/>
              <a:t>Riduzione delle attività ripetitive e di scarso valore aggiunto, con la possibilità di destinare risorse libere ad altre attività.</a:t>
            </a:r>
          </a:p>
          <a:p>
            <a:pPr marL="342900" lvl="0" indent="-342900">
              <a:buFont typeface="Arial" pitchFamily="34" charset="0"/>
              <a:buChar char="•"/>
            </a:pPr>
            <a:r>
              <a:rPr lang="it-IT" sz="2000" dirty="0"/>
              <a:t>Prosecuzione del processo di innovazione delle scuole che agevolerà la futura fruizione di nuovi servizi (ad es. grazie all’impiego della firma digitale).</a:t>
            </a:r>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611560" y="1196752"/>
            <a:ext cx="8208912"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smtClean="0">
                <a:solidFill>
                  <a:srgbClr val="00B0F0"/>
                </a:solidFill>
                <a:latin typeface="HPFutura Heavy" pitchFamily="50" charset="0"/>
              </a:rPr>
              <a:t>I servizi innovativi: </a:t>
            </a:r>
            <a:r>
              <a:rPr lang="it-IT" sz="2800" dirty="0">
                <a:solidFill>
                  <a:srgbClr val="00B0F0"/>
                </a:solidFill>
                <a:latin typeface="HPFutura Heavy" pitchFamily="50" charset="0"/>
              </a:rPr>
              <a:t>Ordinativo Informatico Locale</a:t>
            </a:r>
            <a:endParaRPr lang="it-IT" sz="2800" spc="-20" dirty="0">
              <a:solidFill>
                <a:srgbClr val="00B0F0"/>
              </a:solidFill>
              <a:latin typeface="HPFutura Heavy" pitchFamily="50" charset="0"/>
            </a:endParaRPr>
          </a:p>
        </p:txBody>
      </p:sp>
    </p:spTree>
    <p:extLst>
      <p:ext uri="{BB962C8B-B14F-4D97-AF65-F5344CB8AC3E}">
        <p14:creationId xmlns:p14="http://schemas.microsoft.com/office/powerpoint/2010/main" val="3832183566"/>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835968" y="1173759"/>
            <a:ext cx="8069993" cy="82346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800" b="0" i="0" u="none" strike="noStrike" kern="0" cap="none" spc="0" normalizeH="0" baseline="0" noProof="0" dirty="0">
              <a:ln>
                <a:noFill/>
              </a:ln>
              <a:solidFill>
                <a:srgbClr val="00B0F0"/>
              </a:solidFill>
              <a:effectLst/>
              <a:uLnTx/>
              <a:uFillTx/>
              <a:latin typeface="HPFutura Heavy" pitchFamily="50" charset="0"/>
              <a:ea typeface="MS PGothic" pitchFamily="34" charset="-128"/>
              <a:cs typeface="+mj-cs"/>
            </a:endParaRPr>
          </a:p>
        </p:txBody>
      </p:sp>
      <p:sp>
        <p:nvSpPr>
          <p:cNvPr id="47"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48" name="Title 2"/>
          <p:cNvSpPr txBox="1">
            <a:spLocks/>
          </p:cNvSpPr>
          <p:nvPr/>
        </p:nvSpPr>
        <p:spPr bwMode="black">
          <a:xfrm>
            <a:off x="611560" y="1196752"/>
            <a:ext cx="8208912"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smtClean="0">
                <a:solidFill>
                  <a:srgbClr val="00B0F0"/>
                </a:solidFill>
                <a:latin typeface="HPFutura Heavy" pitchFamily="50" charset="0"/>
              </a:rPr>
              <a:t>I servizi innovativi: </a:t>
            </a:r>
            <a:r>
              <a:rPr lang="it-IT" sz="2800" dirty="0">
                <a:solidFill>
                  <a:srgbClr val="00B0F0"/>
                </a:solidFill>
                <a:latin typeface="HPFutura Heavy" pitchFamily="50" charset="0"/>
              </a:rPr>
              <a:t>Ordinativo Informatico Locale</a:t>
            </a:r>
            <a:endParaRPr lang="it-IT" sz="2800" spc="-20" dirty="0">
              <a:solidFill>
                <a:srgbClr val="00B0F0"/>
              </a:solidFill>
              <a:latin typeface="HPFutura Heavy" pitchFamily="50" charset="0"/>
            </a:endParaRPr>
          </a:p>
        </p:txBody>
      </p:sp>
      <p:grpSp>
        <p:nvGrpSpPr>
          <p:cNvPr id="3" name="Group 2"/>
          <p:cNvGrpSpPr/>
          <p:nvPr/>
        </p:nvGrpSpPr>
        <p:grpSpPr>
          <a:xfrm>
            <a:off x="672518" y="1739416"/>
            <a:ext cx="8363152" cy="4338490"/>
            <a:chOff x="672518" y="1739416"/>
            <a:chExt cx="8363152" cy="4338490"/>
          </a:xfrm>
        </p:grpSpPr>
        <p:pic>
          <p:nvPicPr>
            <p:cNvPr id="11" name="Picture 16" descr="C:\Work\Project\2011-12-17 Icone\Smart-card2.bmp"/>
            <p:cNvPicPr>
              <a:picLocks noChangeAspect="1" noChangeArrowheads="1"/>
            </p:cNvPicPr>
            <p:nvPr/>
          </p:nvPicPr>
          <p:blipFill>
            <a:blip r:embed="rId2"/>
            <a:srcRect/>
            <a:stretch>
              <a:fillRect/>
            </a:stretch>
          </p:blipFill>
          <p:spPr bwMode="auto">
            <a:xfrm>
              <a:off x="3040165" y="2886885"/>
              <a:ext cx="987467" cy="837877"/>
            </a:xfrm>
            <a:prstGeom prst="rect">
              <a:avLst/>
            </a:prstGeom>
            <a:noFill/>
            <a:ln w="9525">
              <a:noFill/>
              <a:miter lim="800000"/>
              <a:headEnd/>
              <a:tailEnd/>
            </a:ln>
          </p:spPr>
        </p:pic>
        <p:pic>
          <p:nvPicPr>
            <p:cNvPr id="12" name="Picture 14" descr="C:\Work\Project\2011-12-17 Icone\User 3.png"/>
            <p:cNvPicPr>
              <a:picLocks noChangeAspect="1" noChangeArrowheads="1"/>
            </p:cNvPicPr>
            <p:nvPr/>
          </p:nvPicPr>
          <p:blipFill>
            <a:blip r:embed="rId3"/>
            <a:srcRect/>
            <a:stretch>
              <a:fillRect/>
            </a:stretch>
          </p:blipFill>
          <p:spPr bwMode="auto">
            <a:xfrm>
              <a:off x="7766008" y="4888465"/>
              <a:ext cx="660902" cy="561219"/>
            </a:xfrm>
            <a:prstGeom prst="rect">
              <a:avLst/>
            </a:prstGeom>
            <a:noFill/>
            <a:ln w="9525">
              <a:noFill/>
              <a:miter lim="800000"/>
              <a:headEnd/>
              <a:tailEnd/>
            </a:ln>
          </p:spPr>
        </p:pic>
        <p:sp>
          <p:nvSpPr>
            <p:cNvPr id="13" name="Content Placeholder 4"/>
            <p:cNvSpPr txBox="1">
              <a:spLocks/>
            </p:cNvSpPr>
            <p:nvPr/>
          </p:nvSpPr>
          <p:spPr>
            <a:xfrm>
              <a:off x="783766" y="2515374"/>
              <a:ext cx="7164184" cy="3226354"/>
            </a:xfrm>
            <a:prstGeom prst="rect">
              <a:avLst/>
            </a:prstGeom>
          </p:spPr>
          <p:txBody>
            <a:bodyPr/>
            <a:lstStyle/>
            <a:p>
              <a:pPr algn="just" eaLnBrk="0" hangingPunct="0">
                <a:spcBef>
                  <a:spcPct val="20000"/>
                </a:spcBef>
                <a:buFont typeface="Arial Black" pitchFamily="34" charset="0"/>
                <a:buNone/>
                <a:defRPr/>
              </a:pPr>
              <a:endParaRPr lang="en-US" sz="2400" dirty="0">
                <a:solidFill>
                  <a:srgbClr val="00B0F0"/>
                </a:solidFill>
                <a:latin typeface="+mn-lt"/>
              </a:endParaRPr>
            </a:p>
          </p:txBody>
        </p:sp>
        <p:pic>
          <p:nvPicPr>
            <p:cNvPr id="14" name="Picture 5" descr="C:\Work\Project\2011-12-17 Icone\19164-bubka-Home.png"/>
            <p:cNvPicPr>
              <a:picLocks noChangeAspect="1" noChangeArrowheads="1"/>
            </p:cNvPicPr>
            <p:nvPr/>
          </p:nvPicPr>
          <p:blipFill>
            <a:blip r:embed="rId4"/>
            <a:srcRect/>
            <a:stretch>
              <a:fillRect/>
            </a:stretch>
          </p:blipFill>
          <p:spPr bwMode="black">
            <a:xfrm>
              <a:off x="712233" y="2575975"/>
              <a:ext cx="917488" cy="777276"/>
            </a:xfrm>
            <a:prstGeom prst="rect">
              <a:avLst/>
            </a:prstGeom>
            <a:noFill/>
            <a:ln w="9525">
              <a:noFill/>
              <a:miter lim="800000"/>
              <a:headEnd/>
              <a:tailEnd/>
            </a:ln>
          </p:spPr>
        </p:pic>
        <p:grpSp>
          <p:nvGrpSpPr>
            <p:cNvPr id="15" name="Group 11"/>
            <p:cNvGrpSpPr>
              <a:grpSpLocks/>
            </p:cNvGrpSpPr>
            <p:nvPr/>
          </p:nvGrpSpPr>
          <p:grpSpPr bwMode="auto">
            <a:xfrm>
              <a:off x="694021" y="4948643"/>
              <a:ext cx="1544162" cy="914287"/>
              <a:chOff x="2321595" y="3068960"/>
              <a:chExt cx="1576221" cy="1101576"/>
            </a:xfrm>
          </p:grpSpPr>
          <p:pic>
            <p:nvPicPr>
              <p:cNvPr id="45" name="Picture 62" descr="SIDI"/>
              <p:cNvPicPr>
                <a:picLocks noChangeAspect="1" noChangeArrowheads="1"/>
              </p:cNvPicPr>
              <p:nvPr/>
            </p:nvPicPr>
            <p:blipFill>
              <a:blip r:embed="rId5"/>
              <a:srcRect/>
              <a:stretch>
                <a:fillRect/>
              </a:stretch>
            </p:blipFill>
            <p:spPr bwMode="auto">
              <a:xfrm>
                <a:off x="2321595" y="3068960"/>
                <a:ext cx="1385887" cy="625475"/>
              </a:xfrm>
              <a:prstGeom prst="rect">
                <a:avLst/>
              </a:prstGeom>
              <a:noFill/>
              <a:ln w="9525">
                <a:noFill/>
                <a:miter lim="800000"/>
                <a:headEnd/>
                <a:tailEnd/>
              </a:ln>
            </p:spPr>
          </p:pic>
          <p:pic>
            <p:nvPicPr>
              <p:cNvPr id="46" name="Picture 67" descr="Database Inactive Disabled"/>
              <p:cNvPicPr>
                <a:picLocks noChangeAspect="1" noChangeArrowheads="1"/>
              </p:cNvPicPr>
              <p:nvPr/>
            </p:nvPicPr>
            <p:blipFill>
              <a:blip r:embed="rId6"/>
              <a:srcRect/>
              <a:stretch>
                <a:fillRect/>
              </a:stretch>
            </p:blipFill>
            <p:spPr bwMode="auto">
              <a:xfrm>
                <a:off x="2972452" y="3245172"/>
                <a:ext cx="925364" cy="925364"/>
              </a:xfrm>
              <a:prstGeom prst="rect">
                <a:avLst/>
              </a:prstGeom>
              <a:noFill/>
              <a:ln w="9525">
                <a:noFill/>
                <a:miter lim="800000"/>
                <a:headEnd/>
                <a:tailEnd/>
              </a:ln>
            </p:spPr>
          </p:pic>
        </p:grpSp>
        <p:grpSp>
          <p:nvGrpSpPr>
            <p:cNvPr id="16" name="Group 10"/>
            <p:cNvGrpSpPr>
              <a:grpSpLocks/>
            </p:cNvGrpSpPr>
            <p:nvPr/>
          </p:nvGrpSpPr>
          <p:grpSpPr bwMode="auto">
            <a:xfrm>
              <a:off x="7451885" y="2635259"/>
              <a:ext cx="1160079" cy="893208"/>
              <a:chOff x="3923928" y="2819400"/>
              <a:chExt cx="1257672" cy="1219200"/>
            </a:xfrm>
          </p:grpSpPr>
          <p:pic>
            <p:nvPicPr>
              <p:cNvPr id="42" name="Picture 6" descr="C:\Work\Project\2011-12-17 Icone\20089-bubka-House.png"/>
              <p:cNvPicPr>
                <a:picLocks noChangeAspect="1" noChangeArrowheads="1"/>
              </p:cNvPicPr>
              <p:nvPr/>
            </p:nvPicPr>
            <p:blipFill>
              <a:blip r:embed="rId7"/>
              <a:srcRect/>
              <a:stretch>
                <a:fillRect/>
              </a:stretch>
            </p:blipFill>
            <p:spPr bwMode="auto">
              <a:xfrm>
                <a:off x="3962400" y="2819400"/>
                <a:ext cx="1219200" cy="1219200"/>
              </a:xfrm>
              <a:prstGeom prst="rect">
                <a:avLst/>
              </a:prstGeom>
              <a:noFill/>
              <a:ln w="9525">
                <a:noFill/>
                <a:miter lim="800000"/>
                <a:headEnd/>
                <a:tailEnd/>
              </a:ln>
            </p:spPr>
          </p:pic>
          <p:pic>
            <p:nvPicPr>
              <p:cNvPr id="43" name="Picture 7" descr="C:\Work\Project\2011-12-17 Icone\19827-bubka-creditcard.png"/>
              <p:cNvPicPr>
                <a:picLocks noChangeAspect="1" noChangeArrowheads="1"/>
              </p:cNvPicPr>
              <p:nvPr/>
            </p:nvPicPr>
            <p:blipFill>
              <a:blip r:embed="rId8"/>
              <a:srcRect/>
              <a:stretch>
                <a:fillRect/>
              </a:stretch>
            </p:blipFill>
            <p:spPr bwMode="auto">
              <a:xfrm>
                <a:off x="4644008" y="3068960"/>
                <a:ext cx="504056" cy="504056"/>
              </a:xfrm>
              <a:prstGeom prst="rect">
                <a:avLst/>
              </a:prstGeom>
              <a:noFill/>
              <a:ln w="9525">
                <a:noFill/>
                <a:miter lim="800000"/>
                <a:headEnd/>
                <a:tailEnd/>
              </a:ln>
            </p:spPr>
          </p:pic>
          <p:pic>
            <p:nvPicPr>
              <p:cNvPr id="44" name="Picture 8" descr="C:\Work\Project\2011-12-17 Icone\19826-bubka-coins.png"/>
              <p:cNvPicPr>
                <a:picLocks noChangeAspect="1" noChangeArrowheads="1"/>
              </p:cNvPicPr>
              <p:nvPr/>
            </p:nvPicPr>
            <p:blipFill>
              <a:blip r:embed="rId9"/>
              <a:srcRect/>
              <a:stretch>
                <a:fillRect/>
              </a:stretch>
            </p:blipFill>
            <p:spPr bwMode="auto">
              <a:xfrm>
                <a:off x="3923928" y="3501008"/>
                <a:ext cx="504056" cy="504056"/>
              </a:xfrm>
              <a:prstGeom prst="rect">
                <a:avLst/>
              </a:prstGeom>
              <a:noFill/>
              <a:ln w="9525">
                <a:noFill/>
                <a:miter lim="800000"/>
                <a:headEnd/>
                <a:tailEnd/>
              </a:ln>
            </p:spPr>
          </p:pic>
        </p:grpSp>
        <p:pic>
          <p:nvPicPr>
            <p:cNvPr id="17" name="Picture 9"/>
            <p:cNvPicPr>
              <a:picLocks noChangeAspect="1" noChangeArrowheads="1"/>
            </p:cNvPicPr>
            <p:nvPr/>
          </p:nvPicPr>
          <p:blipFill>
            <a:blip r:embed="rId10"/>
            <a:srcRect/>
            <a:stretch>
              <a:fillRect/>
            </a:stretch>
          </p:blipFill>
          <p:spPr bwMode="auto">
            <a:xfrm>
              <a:off x="712233" y="3050245"/>
              <a:ext cx="564488" cy="335942"/>
            </a:xfrm>
            <a:prstGeom prst="rect">
              <a:avLst/>
            </a:prstGeom>
            <a:noFill/>
            <a:ln w="9525">
              <a:noFill/>
              <a:miter lim="800000"/>
              <a:headEnd/>
              <a:tailEnd/>
            </a:ln>
          </p:spPr>
        </p:pic>
        <p:pic>
          <p:nvPicPr>
            <p:cNvPr id="18" name="Picture 10" descr="C:\Work\Project\2011-12-17 Icone\22347-bubka-Cardfile.png"/>
            <p:cNvPicPr>
              <a:picLocks noChangeAspect="1" noChangeArrowheads="1"/>
            </p:cNvPicPr>
            <p:nvPr/>
          </p:nvPicPr>
          <p:blipFill>
            <a:blip r:embed="rId11"/>
            <a:srcRect/>
            <a:stretch>
              <a:fillRect/>
            </a:stretch>
          </p:blipFill>
          <p:spPr bwMode="auto">
            <a:xfrm>
              <a:off x="3251654" y="1739416"/>
              <a:ext cx="917488" cy="777276"/>
            </a:xfrm>
            <a:prstGeom prst="rect">
              <a:avLst/>
            </a:prstGeom>
            <a:noFill/>
            <a:ln w="9525">
              <a:noFill/>
              <a:miter lim="800000"/>
              <a:headEnd/>
              <a:tailEnd/>
            </a:ln>
          </p:spPr>
        </p:pic>
        <p:sp>
          <p:nvSpPr>
            <p:cNvPr id="19" name="Right Arrow 17"/>
            <p:cNvSpPr/>
            <p:nvPr/>
          </p:nvSpPr>
          <p:spPr>
            <a:xfrm rot="20226399">
              <a:off x="1645272" y="2242669"/>
              <a:ext cx="1693465" cy="358337"/>
            </a:xfrm>
            <a:prstGeom prst="rightArrow">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3366CC"/>
                </a:solidFill>
              </a:endParaRPr>
            </a:p>
          </p:txBody>
        </p:sp>
        <p:sp>
          <p:nvSpPr>
            <p:cNvPr id="20" name="Left-Right Arrow 18"/>
            <p:cNvSpPr/>
            <p:nvPr/>
          </p:nvSpPr>
          <p:spPr>
            <a:xfrm>
              <a:off x="1771232" y="2871076"/>
              <a:ext cx="5641776" cy="421573"/>
            </a:xfrm>
            <a:prstGeom prst="leftRightArrow">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3366CC"/>
                </a:solidFill>
              </a:endParaRPr>
            </a:p>
          </p:txBody>
        </p:sp>
        <p:pic>
          <p:nvPicPr>
            <p:cNvPr id="21" name="Picture 13" descr="C:\Work\Project\2011-12-17 Icone\User 2.png"/>
            <p:cNvPicPr>
              <a:picLocks noChangeAspect="1" noChangeArrowheads="1"/>
            </p:cNvPicPr>
            <p:nvPr/>
          </p:nvPicPr>
          <p:blipFill>
            <a:blip r:embed="rId12"/>
            <a:srcRect/>
            <a:stretch>
              <a:fillRect/>
            </a:stretch>
          </p:blipFill>
          <p:spPr bwMode="auto">
            <a:xfrm>
              <a:off x="7977497" y="5054075"/>
              <a:ext cx="775977" cy="657390"/>
            </a:xfrm>
            <a:prstGeom prst="rect">
              <a:avLst/>
            </a:prstGeom>
            <a:noFill/>
            <a:ln w="9525">
              <a:noFill/>
              <a:miter lim="800000"/>
              <a:headEnd/>
              <a:tailEnd/>
            </a:ln>
          </p:spPr>
        </p:pic>
        <p:sp>
          <p:nvSpPr>
            <p:cNvPr id="23" name="Left-Right Arrow 21"/>
            <p:cNvSpPr/>
            <p:nvPr/>
          </p:nvSpPr>
          <p:spPr>
            <a:xfrm rot="5400000">
              <a:off x="7460287" y="4005170"/>
              <a:ext cx="1239689" cy="488290"/>
            </a:xfrm>
            <a:prstGeom prst="leftRightArrow">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3366CC"/>
                </a:solidFill>
              </a:endParaRPr>
            </a:p>
          </p:txBody>
        </p:sp>
        <p:sp>
          <p:nvSpPr>
            <p:cNvPr id="24" name="Left-Right Arrow 22"/>
            <p:cNvSpPr/>
            <p:nvPr/>
          </p:nvSpPr>
          <p:spPr>
            <a:xfrm rot="5400000">
              <a:off x="624221" y="3908119"/>
              <a:ext cx="1239689" cy="488290"/>
            </a:xfrm>
            <a:prstGeom prst="leftRightArrow">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3366CC"/>
                </a:solidFill>
              </a:endParaRPr>
            </a:p>
          </p:txBody>
        </p:sp>
        <p:pic>
          <p:nvPicPr>
            <p:cNvPr id="25" name="Picture 15" descr="C:\Work\Project\2011-12-17 Icone\Delete_256x256.png"/>
            <p:cNvPicPr>
              <a:picLocks noChangeAspect="1" noChangeArrowheads="1"/>
            </p:cNvPicPr>
            <p:nvPr/>
          </p:nvPicPr>
          <p:blipFill>
            <a:blip r:embed="rId13"/>
            <a:srcRect/>
            <a:stretch>
              <a:fillRect/>
            </a:stretch>
          </p:blipFill>
          <p:spPr bwMode="auto">
            <a:xfrm>
              <a:off x="3463143" y="1859300"/>
              <a:ext cx="634467" cy="537506"/>
            </a:xfrm>
            <a:prstGeom prst="rect">
              <a:avLst/>
            </a:prstGeom>
            <a:noFill/>
            <a:ln w="9525">
              <a:noFill/>
              <a:miter lim="800000"/>
              <a:headEnd/>
              <a:tailEnd/>
            </a:ln>
          </p:spPr>
        </p:pic>
        <p:pic>
          <p:nvPicPr>
            <p:cNvPr id="26" name="Picture 15" descr="C:\Work\Project\2011-12-17 Icone\Delete_256x256.png"/>
            <p:cNvPicPr>
              <a:picLocks noChangeAspect="1" noChangeArrowheads="1"/>
            </p:cNvPicPr>
            <p:nvPr/>
          </p:nvPicPr>
          <p:blipFill>
            <a:blip r:embed="rId13"/>
            <a:srcRect/>
            <a:stretch>
              <a:fillRect/>
            </a:stretch>
          </p:blipFill>
          <p:spPr bwMode="auto">
            <a:xfrm>
              <a:off x="2122677" y="2157037"/>
              <a:ext cx="636022" cy="538824"/>
            </a:xfrm>
            <a:prstGeom prst="rect">
              <a:avLst/>
            </a:prstGeom>
            <a:noFill/>
            <a:ln w="9525">
              <a:noFill/>
              <a:miter lim="800000"/>
              <a:headEnd/>
              <a:tailEnd/>
            </a:ln>
          </p:spPr>
        </p:pic>
        <p:pic>
          <p:nvPicPr>
            <p:cNvPr id="27" name="Picture 17" descr="C:\Work\Project\2011-12-17 Icone\Smart-card3.png"/>
            <p:cNvPicPr>
              <a:picLocks noChangeAspect="1" noChangeArrowheads="1"/>
            </p:cNvPicPr>
            <p:nvPr/>
          </p:nvPicPr>
          <p:blipFill>
            <a:blip r:embed="rId14"/>
            <a:srcRect/>
            <a:stretch>
              <a:fillRect/>
            </a:stretch>
          </p:blipFill>
          <p:spPr bwMode="auto">
            <a:xfrm rot="1812920">
              <a:off x="5403864" y="3004136"/>
              <a:ext cx="1032563" cy="537506"/>
            </a:xfrm>
            <a:prstGeom prst="rect">
              <a:avLst/>
            </a:prstGeom>
            <a:noFill/>
            <a:ln w="9525">
              <a:noFill/>
              <a:miter lim="800000"/>
              <a:headEnd/>
              <a:tailEnd/>
            </a:ln>
          </p:spPr>
        </p:pic>
        <p:pic>
          <p:nvPicPr>
            <p:cNvPr id="28" name="Picture 18" descr="C:\Work\Project\2011-12-17 Icone\22351-bubka-Money.png"/>
            <p:cNvPicPr>
              <a:picLocks noChangeAspect="1" noChangeArrowheads="1"/>
            </p:cNvPicPr>
            <p:nvPr/>
          </p:nvPicPr>
          <p:blipFill>
            <a:blip r:embed="rId15"/>
            <a:srcRect/>
            <a:stretch>
              <a:fillRect/>
            </a:stretch>
          </p:blipFill>
          <p:spPr bwMode="auto">
            <a:xfrm>
              <a:off x="7624497" y="3731844"/>
              <a:ext cx="917488" cy="777276"/>
            </a:xfrm>
            <a:prstGeom prst="rect">
              <a:avLst/>
            </a:prstGeom>
            <a:noFill/>
            <a:ln w="9525">
              <a:noFill/>
              <a:miter lim="800000"/>
              <a:headEnd/>
              <a:tailEnd/>
            </a:ln>
          </p:spPr>
        </p:pic>
        <p:pic>
          <p:nvPicPr>
            <p:cNvPr id="29" name="Picture 20" descr="C:\Work\Work\MIUR.bmp"/>
            <p:cNvPicPr>
              <a:picLocks noChangeAspect="1" noChangeArrowheads="1"/>
            </p:cNvPicPr>
            <p:nvPr/>
          </p:nvPicPr>
          <p:blipFill>
            <a:blip r:embed="rId16"/>
            <a:srcRect/>
            <a:stretch>
              <a:fillRect/>
            </a:stretch>
          </p:blipFill>
          <p:spPr bwMode="auto">
            <a:xfrm>
              <a:off x="3746165" y="4114718"/>
              <a:ext cx="1833422" cy="1030220"/>
            </a:xfrm>
            <a:prstGeom prst="rect">
              <a:avLst/>
            </a:prstGeom>
            <a:noFill/>
            <a:ln w="9525">
              <a:noFill/>
              <a:miter lim="800000"/>
              <a:headEnd/>
              <a:tailEnd/>
            </a:ln>
          </p:spPr>
        </p:pic>
        <p:pic>
          <p:nvPicPr>
            <p:cNvPr id="30" name="Picture 21" descr="C:\Work\Work\ministerologo.bmp"/>
            <p:cNvPicPr>
              <a:picLocks noChangeAspect="1" noChangeArrowheads="1"/>
            </p:cNvPicPr>
            <p:nvPr/>
          </p:nvPicPr>
          <p:blipFill>
            <a:blip r:embed="rId17"/>
            <a:srcRect/>
            <a:stretch>
              <a:fillRect/>
            </a:stretch>
          </p:blipFill>
          <p:spPr bwMode="auto">
            <a:xfrm>
              <a:off x="4323094" y="3822251"/>
              <a:ext cx="761982" cy="612599"/>
            </a:xfrm>
            <a:prstGeom prst="rect">
              <a:avLst/>
            </a:prstGeom>
            <a:noFill/>
            <a:ln w="9525">
              <a:noFill/>
              <a:miter lim="800000"/>
              <a:headEnd/>
              <a:tailEnd/>
            </a:ln>
          </p:spPr>
        </p:pic>
        <p:sp>
          <p:nvSpPr>
            <p:cNvPr id="32" name="Rectangle 11"/>
            <p:cNvSpPr>
              <a:spLocks noChangeArrowheads="1"/>
            </p:cNvSpPr>
            <p:nvPr/>
          </p:nvSpPr>
          <p:spPr bwMode="auto">
            <a:xfrm>
              <a:off x="4309098" y="5101463"/>
              <a:ext cx="775978" cy="325346"/>
            </a:xfrm>
            <a:prstGeom prst="rect">
              <a:avLst/>
            </a:prstGeom>
            <a:noFill/>
            <a:ln w="9525">
              <a:noFill/>
              <a:miter lim="800000"/>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b="1" dirty="0">
                  <a:solidFill>
                    <a:srgbClr val="1F497D"/>
                  </a:solidFill>
                  <a:latin typeface="+mn-lt"/>
                  <a:cs typeface="Calibri" pitchFamily="34" charset="0"/>
                </a:rPr>
                <a:t>MIUR</a:t>
              </a:r>
            </a:p>
          </p:txBody>
        </p:sp>
        <p:sp>
          <p:nvSpPr>
            <p:cNvPr id="33" name="Rectangle 11"/>
            <p:cNvSpPr>
              <a:spLocks noChangeArrowheads="1"/>
            </p:cNvSpPr>
            <p:nvPr/>
          </p:nvSpPr>
          <p:spPr bwMode="auto">
            <a:xfrm>
              <a:off x="6948264" y="5752560"/>
              <a:ext cx="2087406" cy="325346"/>
            </a:xfrm>
            <a:prstGeom prst="rect">
              <a:avLst/>
            </a:prstGeom>
            <a:noFill/>
            <a:ln w="9525">
              <a:noFill/>
              <a:miter lim="800000"/>
              <a:headEnd/>
              <a:tailEnd/>
            </a:ln>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b="1" dirty="0">
                  <a:solidFill>
                    <a:srgbClr val="1F497D"/>
                  </a:solidFill>
                  <a:latin typeface="HPFutura Book" pitchFamily="50" charset="0"/>
                  <a:cs typeface="Calibri" pitchFamily="34" charset="0"/>
                </a:rPr>
                <a:t>Debitori/Creditori</a:t>
              </a:r>
            </a:p>
          </p:txBody>
        </p:sp>
        <p:sp>
          <p:nvSpPr>
            <p:cNvPr id="34" name="Rectangle 11"/>
            <p:cNvSpPr>
              <a:spLocks noChangeArrowheads="1"/>
            </p:cNvSpPr>
            <p:nvPr/>
          </p:nvSpPr>
          <p:spPr bwMode="auto">
            <a:xfrm>
              <a:off x="1144541" y="3308459"/>
              <a:ext cx="1049668" cy="340735"/>
            </a:xfrm>
            <a:prstGeom prst="rect">
              <a:avLst/>
            </a:prstGeom>
            <a:noFill/>
            <a:ln w="9525">
              <a:noFill/>
              <a:miter lim="800000"/>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dirty="0">
                  <a:solidFill>
                    <a:srgbClr val="1F497D"/>
                  </a:solidFill>
                  <a:latin typeface="HPFutura Book" pitchFamily="50" charset="0"/>
                  <a:cs typeface="Calibri" pitchFamily="34" charset="0"/>
                </a:rPr>
                <a:t>SCUOLA</a:t>
              </a:r>
            </a:p>
          </p:txBody>
        </p:sp>
        <p:sp>
          <p:nvSpPr>
            <p:cNvPr id="35" name="Rectangle 11"/>
            <p:cNvSpPr>
              <a:spLocks noChangeArrowheads="1"/>
            </p:cNvSpPr>
            <p:nvPr/>
          </p:nvSpPr>
          <p:spPr bwMode="auto">
            <a:xfrm>
              <a:off x="7812360" y="3412535"/>
              <a:ext cx="987466" cy="340735"/>
            </a:xfrm>
            <a:prstGeom prst="rect">
              <a:avLst/>
            </a:prstGeom>
            <a:noFill/>
            <a:ln w="9525">
              <a:noFill/>
              <a:miter lim="800000"/>
              <a:headEnd/>
              <a:tailEnd/>
            </a:ln>
          </p:spPr>
          <p:txBody>
            <a:bodyPr lIns="90000" tIns="46800" rIns="90000" bIns="46800">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dirty="0">
                  <a:solidFill>
                    <a:srgbClr val="1F497D"/>
                  </a:solidFill>
                  <a:latin typeface="HPFutura Book" pitchFamily="50" charset="0"/>
                  <a:cs typeface="Calibri" pitchFamily="34" charset="0"/>
                </a:rPr>
                <a:t>BANCA</a:t>
              </a:r>
            </a:p>
          </p:txBody>
        </p:sp>
        <p:sp>
          <p:nvSpPr>
            <p:cNvPr id="36" name="Rectangle 11"/>
            <p:cNvSpPr>
              <a:spLocks noChangeArrowheads="1"/>
            </p:cNvSpPr>
            <p:nvPr/>
          </p:nvSpPr>
          <p:spPr bwMode="auto">
            <a:xfrm>
              <a:off x="3251654" y="2353332"/>
              <a:ext cx="2087101" cy="325346"/>
            </a:xfrm>
            <a:prstGeom prst="rect">
              <a:avLst/>
            </a:prstGeom>
            <a:noFill/>
            <a:ln w="9525">
              <a:noFill/>
              <a:miter lim="800000"/>
              <a:headEnd/>
              <a:tailEnd/>
            </a:ln>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b="1" dirty="0">
                  <a:solidFill>
                    <a:srgbClr val="1F497D"/>
                  </a:solidFill>
                  <a:latin typeface="HPFutura Book" pitchFamily="50" charset="0"/>
                  <a:cs typeface="Calibri" pitchFamily="34" charset="0"/>
                </a:rPr>
                <a:t>Archivio cartaceo</a:t>
              </a:r>
            </a:p>
          </p:txBody>
        </p:sp>
        <p:sp>
          <p:nvSpPr>
            <p:cNvPr id="37" name="Rectangle 11"/>
            <p:cNvSpPr>
              <a:spLocks noChangeArrowheads="1"/>
            </p:cNvSpPr>
            <p:nvPr/>
          </p:nvSpPr>
          <p:spPr bwMode="auto">
            <a:xfrm>
              <a:off x="3965429" y="3292650"/>
              <a:ext cx="1755668" cy="325346"/>
            </a:xfrm>
            <a:prstGeom prst="rect">
              <a:avLst/>
            </a:prstGeom>
            <a:noFill/>
            <a:ln w="9525">
              <a:noFill/>
              <a:miter lim="800000"/>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b="1" dirty="0">
                  <a:solidFill>
                    <a:srgbClr val="1F497D"/>
                  </a:solidFill>
                  <a:latin typeface="HPFutura Book" pitchFamily="50" charset="0"/>
                  <a:cs typeface="Calibri" pitchFamily="34" charset="0"/>
                </a:rPr>
                <a:t>Firma digitale</a:t>
              </a:r>
            </a:p>
          </p:txBody>
        </p:sp>
        <p:sp>
          <p:nvSpPr>
            <p:cNvPr id="38" name="Rectangle 11"/>
            <p:cNvSpPr>
              <a:spLocks noChangeArrowheads="1"/>
            </p:cNvSpPr>
            <p:nvPr/>
          </p:nvSpPr>
          <p:spPr bwMode="auto">
            <a:xfrm>
              <a:off x="3251654" y="2711669"/>
              <a:ext cx="2327933" cy="340735"/>
            </a:xfrm>
            <a:prstGeom prst="rect">
              <a:avLst/>
            </a:prstGeom>
            <a:noFill/>
            <a:ln w="9525">
              <a:noFill/>
              <a:miter lim="800000"/>
              <a:headEnd/>
              <a:tailEnd/>
            </a:ln>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dirty="0">
                  <a:solidFill>
                    <a:srgbClr val="00B050"/>
                  </a:solidFill>
                  <a:latin typeface="HPFutura Book" pitchFamily="50" charset="0"/>
                  <a:cs typeface="Calibri" pitchFamily="34" charset="0"/>
                </a:rPr>
                <a:t>Mandati/Reversali</a:t>
              </a:r>
            </a:p>
          </p:txBody>
        </p:sp>
        <p:sp>
          <p:nvSpPr>
            <p:cNvPr id="39" name="Left-Right Arrow 40"/>
            <p:cNvSpPr/>
            <p:nvPr/>
          </p:nvSpPr>
          <p:spPr>
            <a:xfrm rot="9049974">
              <a:off x="1917408" y="4881454"/>
              <a:ext cx="1786770" cy="413669"/>
            </a:xfrm>
            <a:prstGeom prst="leftRightArrow">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3366CC"/>
                </a:solidFill>
              </a:endParaRPr>
            </a:p>
          </p:txBody>
        </p:sp>
        <p:sp>
          <p:nvSpPr>
            <p:cNvPr id="40" name="Rectangle 11"/>
            <p:cNvSpPr>
              <a:spLocks noChangeArrowheads="1"/>
            </p:cNvSpPr>
            <p:nvPr/>
          </p:nvSpPr>
          <p:spPr bwMode="auto">
            <a:xfrm>
              <a:off x="1805217" y="4860375"/>
              <a:ext cx="1975159" cy="586957"/>
            </a:xfrm>
            <a:prstGeom prst="rect">
              <a:avLst/>
            </a:prstGeom>
            <a:noFill/>
            <a:ln w="9525">
              <a:noFill/>
              <a:miter lim="800000"/>
              <a:headEnd/>
              <a:tailEnd/>
            </a:ln>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dirty="0">
                  <a:solidFill>
                    <a:srgbClr val="008000"/>
                  </a:solidFill>
                  <a:latin typeface="HPFutura Book" pitchFamily="50" charset="0"/>
                  <a:cs typeface="Calibri" pitchFamily="34" charset="0"/>
                </a:rPr>
                <a:t>Conservazione</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dirty="0">
                  <a:solidFill>
                    <a:srgbClr val="008000"/>
                  </a:solidFill>
                  <a:latin typeface="HPFutura Book" pitchFamily="50" charset="0"/>
                  <a:cs typeface="Calibri" pitchFamily="34" charset="0"/>
                </a:rPr>
                <a:t>sostitutiva</a:t>
              </a:r>
            </a:p>
          </p:txBody>
        </p:sp>
        <p:sp>
          <p:nvSpPr>
            <p:cNvPr id="41" name="Rectangle 11"/>
            <p:cNvSpPr>
              <a:spLocks noChangeArrowheads="1"/>
            </p:cNvSpPr>
            <p:nvPr/>
          </p:nvSpPr>
          <p:spPr bwMode="auto">
            <a:xfrm>
              <a:off x="3973204" y="1948885"/>
              <a:ext cx="2528332" cy="340735"/>
            </a:xfrm>
            <a:prstGeom prst="rect">
              <a:avLst/>
            </a:prstGeom>
            <a:noFill/>
            <a:ln w="9525">
              <a:noFill/>
              <a:miter lim="800000"/>
              <a:headEnd/>
              <a:tailEnd/>
            </a:ln>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dirty="0">
                  <a:solidFill>
                    <a:srgbClr val="FF0000"/>
                  </a:solidFill>
                  <a:latin typeface="HPFutura Book" pitchFamily="50" charset="0"/>
                  <a:cs typeface="Calibri" pitchFamily="34" charset="0"/>
                </a:rPr>
                <a:t>Dematerializzazione</a:t>
              </a:r>
            </a:p>
          </p:txBody>
        </p:sp>
        <p:pic>
          <p:nvPicPr>
            <p:cNvPr id="22" name="Picture 12" descr="C:\Work\Project\2011-12-17 Icone\User 4.png"/>
            <p:cNvPicPr>
              <a:picLocks noChangeAspect="1" noChangeArrowheads="1"/>
            </p:cNvPicPr>
            <p:nvPr/>
          </p:nvPicPr>
          <p:blipFill>
            <a:blip r:embed="rId18"/>
            <a:srcRect/>
            <a:stretch>
              <a:fillRect/>
            </a:stretch>
          </p:blipFill>
          <p:spPr bwMode="auto">
            <a:xfrm>
              <a:off x="7380312" y="5032481"/>
              <a:ext cx="831960" cy="704817"/>
            </a:xfrm>
            <a:prstGeom prst="rect">
              <a:avLst/>
            </a:prstGeom>
            <a:noFill/>
            <a:ln w="9525">
              <a:noFill/>
              <a:miter lim="800000"/>
              <a:headEnd/>
              <a:tailEnd/>
            </a:ln>
          </p:spPr>
        </p:pic>
        <p:sp>
          <p:nvSpPr>
            <p:cNvPr id="31" name="Rectangle 11"/>
            <p:cNvSpPr>
              <a:spLocks noChangeArrowheads="1"/>
            </p:cNvSpPr>
            <p:nvPr/>
          </p:nvSpPr>
          <p:spPr bwMode="auto">
            <a:xfrm>
              <a:off x="672518" y="5733256"/>
              <a:ext cx="2387314" cy="325346"/>
            </a:xfrm>
            <a:prstGeom prst="rect">
              <a:avLst/>
            </a:prstGeom>
            <a:noFill/>
            <a:ln w="9525">
              <a:noFill/>
              <a:miter lim="800000"/>
              <a:headEnd/>
              <a:tailEnd/>
            </a:ln>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b="1" dirty="0">
                  <a:solidFill>
                    <a:srgbClr val="1F497D"/>
                  </a:solidFill>
                  <a:latin typeface="HPFutura Book" pitchFamily="50" charset="0"/>
                  <a:cs typeface="Calibri" pitchFamily="34" charset="0"/>
                </a:rPr>
                <a:t>SIDI e altri fornitori</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104395"/>
            <a:ext cx="8151223" cy="4862870"/>
          </a:xfrm>
          <a:prstGeom prst="rect">
            <a:avLst/>
          </a:prstGeom>
          <a:noFill/>
        </p:spPr>
        <p:txBody>
          <a:bodyPr wrap="square" rtlCol="0">
            <a:spAutoFit/>
          </a:bodyPr>
          <a:lstStyle/>
          <a:p>
            <a:pPr algn="just"/>
            <a:r>
              <a:rPr lang="it-IT" sz="2000" dirty="0" smtClean="0"/>
              <a:t>Il Portale ScuolaMia nasce da una intesa tra Dipartimento per la Digitalizzazione e l’Innovazione (DDI) e il MIUR per semplificare le relazioni e le comunicazioni tra scuola e famiglia.</a:t>
            </a:r>
          </a:p>
          <a:p>
            <a:pPr algn="just"/>
            <a:endParaRPr lang="it-IT" sz="2000" dirty="0" smtClean="0"/>
          </a:p>
          <a:p>
            <a:pPr algn="just"/>
            <a:r>
              <a:rPr lang="it-IT" sz="2000" b="1" dirty="0" smtClean="0"/>
              <a:t>Tra i servizi offerti :</a:t>
            </a:r>
          </a:p>
          <a:p>
            <a:pPr marL="360000" indent="-252000">
              <a:spcBef>
                <a:spcPts val="1200"/>
              </a:spcBef>
              <a:buClr>
                <a:srgbClr val="0070C0"/>
              </a:buClr>
              <a:buSzPct val="120000"/>
              <a:buFont typeface="Wingdings" pitchFamily="2" charset="2"/>
              <a:buChar char="§"/>
            </a:pPr>
            <a:r>
              <a:rPr lang="it-IT" sz="2000" dirty="0"/>
              <a:t>Iscrizioni </a:t>
            </a:r>
          </a:p>
          <a:p>
            <a:pPr marL="360000" indent="-252000">
              <a:buClr>
                <a:srgbClr val="0070C0"/>
              </a:buClr>
              <a:buSzPct val="120000"/>
              <a:buFont typeface="Wingdings" pitchFamily="2" charset="2"/>
              <a:buChar char="§"/>
            </a:pPr>
            <a:r>
              <a:rPr lang="it-IT" sz="2000" dirty="0"/>
              <a:t>Pagamenti</a:t>
            </a:r>
          </a:p>
          <a:p>
            <a:pPr marL="360000" indent="-252000">
              <a:buClr>
                <a:srgbClr val="0070C0"/>
              </a:buClr>
              <a:buSzPct val="120000"/>
              <a:buFont typeface="Wingdings" pitchFamily="2" charset="2"/>
              <a:buChar char="§"/>
            </a:pPr>
            <a:r>
              <a:rPr lang="it-IT" sz="2000" dirty="0"/>
              <a:t>Pagelle </a:t>
            </a:r>
          </a:p>
          <a:p>
            <a:pPr marL="360000" indent="-252000">
              <a:buClr>
                <a:srgbClr val="0070C0"/>
              </a:buClr>
              <a:buSzPct val="120000"/>
              <a:buFont typeface="Wingdings" pitchFamily="2" charset="2"/>
              <a:buChar char="§"/>
            </a:pPr>
            <a:r>
              <a:rPr lang="it-IT" sz="2000" dirty="0"/>
              <a:t>Comunicazioni </a:t>
            </a:r>
          </a:p>
          <a:p>
            <a:endParaRPr lang="it-IT" sz="2000" dirty="0" smtClean="0"/>
          </a:p>
          <a:p>
            <a:r>
              <a:rPr lang="it-IT" sz="2000" i="1" dirty="0" smtClean="0"/>
              <a:t>I servizi offerti si integrano con i servizi di supporto alle segreterie scolastiche</a:t>
            </a:r>
            <a:endParaRPr lang="it-IT" sz="2000" i="1" dirty="0"/>
          </a:p>
          <a:p>
            <a:endParaRPr lang="it-IT" sz="2000" dirty="0"/>
          </a:p>
          <a:p>
            <a:endParaRPr lang="it-IT" sz="2000" dirty="0"/>
          </a:p>
          <a:p>
            <a:endParaRPr lang="it-IT" sz="2000" dirty="0"/>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ScuolaMia</a:t>
            </a:r>
            <a:endParaRPr lang="it-IT" sz="2800" dirty="0">
              <a:solidFill>
                <a:srgbClr val="00B0F0"/>
              </a:solidFill>
              <a:latin typeface="HPFutura Heavy" pitchFamily="50"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703207" y="1913404"/>
            <a:ext cx="7979795" cy="4179892"/>
          </a:xfrm>
          <a:prstGeom prst="rect">
            <a:avLst/>
          </a:prstGeom>
          <a:noFill/>
          <a:ln w="9525">
            <a:noFill/>
            <a:miter lim="800000"/>
            <a:headEnd/>
            <a:tailEnd/>
          </a:ln>
        </p:spPr>
      </p:pic>
      <p:sp>
        <p:nvSpPr>
          <p:cNvPr id="5"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ScuolaMia</a:t>
            </a:r>
            <a:endParaRPr lang="it-IT" sz="2800" dirty="0">
              <a:solidFill>
                <a:srgbClr val="00B0F0"/>
              </a:solidFill>
              <a:latin typeface="HPFutura Heavy" pitchFamily="50"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988840"/>
            <a:ext cx="8151223" cy="3785652"/>
          </a:xfrm>
          <a:prstGeom prst="rect">
            <a:avLst/>
          </a:prstGeom>
          <a:noFill/>
        </p:spPr>
        <p:txBody>
          <a:bodyPr wrap="square" rtlCol="0">
            <a:spAutoFit/>
          </a:bodyPr>
          <a:lstStyle/>
          <a:p>
            <a:pPr>
              <a:spcBef>
                <a:spcPts val="0"/>
              </a:spcBef>
            </a:pPr>
            <a:r>
              <a:rPr lang="it-IT" sz="2000" dirty="0" smtClean="0"/>
              <a:t>A partire </a:t>
            </a:r>
            <a:r>
              <a:rPr lang="it-IT" sz="2000" dirty="0" smtClean="0"/>
              <a:t>da </a:t>
            </a:r>
            <a:r>
              <a:rPr lang="it-IT" sz="2000" dirty="0" smtClean="0"/>
              <a:t>gennaio </a:t>
            </a:r>
            <a:r>
              <a:rPr lang="it-IT" sz="2000" dirty="0" smtClean="0"/>
              <a:t>2012 è </a:t>
            </a:r>
            <a:r>
              <a:rPr lang="it-IT" sz="2000" dirty="0" smtClean="0"/>
              <a:t>stata messa </a:t>
            </a:r>
          </a:p>
          <a:p>
            <a:pPr>
              <a:spcBef>
                <a:spcPts val="0"/>
              </a:spcBef>
            </a:pPr>
            <a:r>
              <a:rPr lang="it-IT" sz="2000" dirty="0" smtClean="0"/>
              <a:t>a disposizione un’applicazione che consente di </a:t>
            </a:r>
          </a:p>
          <a:p>
            <a:pPr>
              <a:spcBef>
                <a:spcPts val="0"/>
              </a:spcBef>
            </a:pPr>
            <a:r>
              <a:rPr lang="it-IT" sz="2000" dirty="0" smtClean="0"/>
              <a:t>ricercare e localizzare le scuole su una mappa </a:t>
            </a:r>
            <a:endParaRPr lang="it-IT" sz="2000" dirty="0" smtClean="0"/>
          </a:p>
          <a:p>
            <a:pPr>
              <a:spcBef>
                <a:spcPts val="0"/>
              </a:spcBef>
            </a:pPr>
            <a:r>
              <a:rPr lang="it-IT" sz="2000" dirty="0" smtClean="0"/>
              <a:t>utilizzando </a:t>
            </a:r>
            <a:r>
              <a:rPr lang="it-IT" sz="2000" dirty="0" smtClean="0"/>
              <a:t>diversi criteri di ricerca.</a:t>
            </a:r>
          </a:p>
          <a:p>
            <a:pPr>
              <a:spcBef>
                <a:spcPts val="1200"/>
              </a:spcBef>
            </a:pPr>
            <a:r>
              <a:rPr lang="it-IT" sz="2000" dirty="0" smtClean="0"/>
              <a:t>Il servizio fornisce le informazioni in possesso del Sistema Informativo e consente ad ogni scuola di pubblicare le proprie secondo un indice ed un format comune. </a:t>
            </a:r>
          </a:p>
          <a:p>
            <a:pPr>
              <a:spcBef>
                <a:spcPts val="1200"/>
              </a:spcBef>
            </a:pPr>
            <a:r>
              <a:rPr lang="it-IT" sz="2000" dirty="0" smtClean="0"/>
              <a:t> </a:t>
            </a:r>
            <a:r>
              <a:rPr lang="it-IT" sz="2000" b="1" dirty="0">
                <a:solidFill>
                  <a:srgbClr val="FF9900"/>
                </a:solidFill>
                <a:latin typeface="HPFutura Book" pitchFamily="50" charset="0"/>
              </a:rPr>
              <a:t>Obiettivi: </a:t>
            </a:r>
            <a:endParaRPr lang="en-US" sz="2000" b="1" dirty="0">
              <a:solidFill>
                <a:srgbClr val="FF9900"/>
              </a:solidFill>
              <a:latin typeface="HPFutura Book" pitchFamily="50" charset="0"/>
            </a:endParaRPr>
          </a:p>
          <a:p>
            <a:pPr marL="360000" indent="-252000">
              <a:spcBef>
                <a:spcPts val="0"/>
              </a:spcBef>
              <a:buClr>
                <a:srgbClr val="0070C0"/>
              </a:buClr>
              <a:buSzPct val="120000"/>
              <a:buFont typeface="Wingdings" pitchFamily="2" charset="2"/>
              <a:buChar char="§"/>
              <a:tabLst>
                <a:tab pos="185738" algn="l"/>
              </a:tabLst>
            </a:pPr>
            <a:r>
              <a:rPr lang="it-IT" sz="2000" dirty="0"/>
              <a:t>diffondere le informazioni in </a:t>
            </a:r>
            <a:r>
              <a:rPr lang="it-IT" sz="2000" dirty="0" smtClean="0"/>
              <a:t>trasparenza</a:t>
            </a:r>
            <a:endParaRPr lang="it-IT" sz="2000" dirty="0"/>
          </a:p>
          <a:p>
            <a:pPr marL="360000" indent="-252000">
              <a:spcBef>
                <a:spcPts val="0"/>
              </a:spcBef>
              <a:buClr>
                <a:srgbClr val="0070C0"/>
              </a:buClr>
              <a:buSzPct val="120000"/>
              <a:buFont typeface="Wingdings" pitchFamily="2" charset="2"/>
              <a:buChar char="§"/>
              <a:tabLst>
                <a:tab pos="185738" algn="l"/>
              </a:tabLst>
            </a:pPr>
            <a:r>
              <a:rPr lang="it-IT" sz="2000" dirty="0"/>
              <a:t>agevolare le famiglie nella scelta della scuola per i propri </a:t>
            </a:r>
            <a:r>
              <a:rPr lang="it-IT" sz="2000" dirty="0" smtClean="0"/>
              <a:t>figli</a:t>
            </a:r>
            <a:endParaRPr lang="it-IT" sz="2000" dirty="0"/>
          </a:p>
          <a:p>
            <a:pPr marL="360000" indent="-252000">
              <a:spcBef>
                <a:spcPts val="0"/>
              </a:spcBef>
              <a:buClr>
                <a:srgbClr val="0070C0"/>
              </a:buClr>
              <a:buSzPct val="120000"/>
              <a:buFont typeface="Wingdings" pitchFamily="2" charset="2"/>
              <a:buChar char="§"/>
              <a:tabLst>
                <a:tab pos="185738" algn="l"/>
              </a:tabLst>
            </a:pPr>
            <a:r>
              <a:rPr lang="it-IT" sz="2000" dirty="0"/>
              <a:t>procedere alla loro iscrizione attraverso una semplice </a:t>
            </a:r>
            <a:r>
              <a:rPr lang="it-IT" sz="2000" dirty="0" smtClean="0"/>
              <a:t>procedura</a:t>
            </a:r>
            <a:endParaRPr lang="it-IT" sz="2000" dirty="0"/>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La Scuola </a:t>
            </a:r>
            <a:r>
              <a:rPr lang="it-IT" sz="2800" dirty="0">
                <a:solidFill>
                  <a:srgbClr val="00B0F0"/>
                </a:solidFill>
                <a:latin typeface="HPFutura Heavy" pitchFamily="50" charset="0"/>
              </a:rPr>
              <a:t>in Chiaro</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049820"/>
            <a:ext cx="1887424" cy="70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707474" y="2060848"/>
            <a:ext cx="8071401" cy="3820455"/>
          </a:xfrm>
          <a:prstGeom prst="rect">
            <a:avLst/>
          </a:prstGeom>
          <a:noFill/>
          <a:ln w="9525">
            <a:noFill/>
            <a:miter lim="800000"/>
            <a:headEnd/>
            <a:tailEnd/>
          </a:ln>
        </p:spPr>
      </p:pic>
      <p:sp>
        <p:nvSpPr>
          <p:cNvPr id="4"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5"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La Scuola </a:t>
            </a:r>
            <a:r>
              <a:rPr lang="it-IT" sz="2800" dirty="0">
                <a:solidFill>
                  <a:srgbClr val="00B0F0"/>
                </a:solidFill>
                <a:latin typeface="HPFutura Heavy" pitchFamily="50" charset="0"/>
              </a:rPr>
              <a:t>in Chiaro</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539552" y="2020689"/>
            <a:ext cx="8352929" cy="5152727"/>
            <a:chOff x="0" y="665960"/>
            <a:chExt cx="8967948" cy="5969247"/>
          </a:xfrm>
        </p:grpSpPr>
        <p:sp>
          <p:nvSpPr>
            <p:cNvPr id="19" name="TextBox 18"/>
            <p:cNvSpPr txBox="1"/>
            <p:nvPr/>
          </p:nvSpPr>
          <p:spPr>
            <a:xfrm>
              <a:off x="6030171" y="1133610"/>
              <a:ext cx="2642253" cy="1265746"/>
            </a:xfrm>
            <a:prstGeom prst="rect">
              <a:avLst/>
            </a:prstGeom>
            <a:solidFill>
              <a:schemeClr val="bg1"/>
            </a:solidFill>
            <a:ln>
              <a:solidFill>
                <a:srgbClr val="002060"/>
              </a:solidFill>
            </a:ln>
          </p:spPr>
          <p:txBody>
            <a:bodyPr wrap="square" rtlCol="0">
              <a:spAutoFit/>
            </a:bodyPr>
            <a:lstStyle/>
            <a:p>
              <a:pPr algn="ctr"/>
              <a:r>
                <a:rPr lang="it-IT" sz="1300" dirty="0" smtClean="0">
                  <a:latin typeface="Arial" pitchFamily="34" charset="0"/>
                  <a:cs typeface="Arial" pitchFamily="34" charset="0"/>
                </a:rPr>
                <a:t>La </a:t>
              </a:r>
              <a:r>
                <a:rPr lang="it-IT" sz="1300" dirty="0">
                  <a:latin typeface="Arial" pitchFamily="34" charset="0"/>
                  <a:cs typeface="Arial" pitchFamily="34" charset="0"/>
                </a:rPr>
                <a:t>scuola sec. di I grado </a:t>
              </a:r>
              <a:r>
                <a:rPr lang="it-IT" sz="1300" dirty="0" smtClean="0">
                  <a:latin typeface="Arial" pitchFamily="34" charset="0"/>
                  <a:cs typeface="Arial" pitchFamily="34" charset="0"/>
                </a:rPr>
                <a:t>riceve </a:t>
              </a:r>
              <a:r>
                <a:rPr lang="it-IT" sz="1300" dirty="0" smtClean="0">
                  <a:latin typeface="Arial" pitchFamily="34" charset="0"/>
                  <a:cs typeface="Arial" pitchFamily="34" charset="0"/>
                </a:rPr>
                <a:t>la domanda di iscrizione, </a:t>
              </a:r>
              <a:r>
                <a:rPr lang="it-IT" sz="1300" dirty="0" smtClean="0">
                  <a:latin typeface="Arial" pitchFamily="34" charset="0"/>
                  <a:cs typeface="Arial" pitchFamily="34" charset="0"/>
                </a:rPr>
                <a:t>il sistem</a:t>
              </a:r>
              <a:r>
                <a:rPr lang="it-IT" sz="1300" dirty="0" smtClean="0">
                  <a:latin typeface="Arial" pitchFamily="34" charset="0"/>
                  <a:cs typeface="Arial" pitchFamily="34" charset="0"/>
                </a:rPr>
                <a:t>a consente di verificare le iscrizioni delle classi conclusive</a:t>
              </a:r>
              <a:endParaRPr lang="en-US" sz="1300" dirty="0"/>
            </a:p>
          </p:txBody>
        </p:sp>
        <p:sp>
          <p:nvSpPr>
            <p:cNvPr id="5" name="TextBox 4"/>
            <p:cNvSpPr txBox="1"/>
            <p:nvPr/>
          </p:nvSpPr>
          <p:spPr>
            <a:xfrm>
              <a:off x="6012160" y="5180193"/>
              <a:ext cx="2955788" cy="802233"/>
            </a:xfrm>
            <a:prstGeom prst="rect">
              <a:avLst/>
            </a:prstGeom>
            <a:solidFill>
              <a:schemeClr val="bg1"/>
            </a:solidFill>
            <a:ln>
              <a:solidFill>
                <a:srgbClr val="002060"/>
              </a:solidFill>
            </a:ln>
          </p:spPr>
          <p:txBody>
            <a:bodyPr wrap="square" rtlCol="0">
              <a:spAutoFit/>
            </a:bodyPr>
            <a:lstStyle/>
            <a:p>
              <a:pPr algn="ctr"/>
              <a:r>
                <a:rPr lang="it-IT" sz="1300" dirty="0" smtClean="0">
                  <a:latin typeface="Arial" pitchFamily="34" charset="0"/>
                  <a:cs typeface="Arial" pitchFamily="34" charset="0"/>
                </a:rPr>
                <a:t>Il liceo </a:t>
              </a:r>
              <a:r>
                <a:rPr lang="it-IT" sz="1300" dirty="0" smtClean="0">
                  <a:latin typeface="Arial" pitchFamily="34" charset="0"/>
                  <a:cs typeface="Arial" pitchFamily="34" charset="0"/>
                </a:rPr>
                <a:t>accoglie </a:t>
              </a:r>
              <a:r>
                <a:rPr lang="it-IT" sz="1300" dirty="0" smtClean="0">
                  <a:latin typeface="Arial" pitchFamily="34" charset="0"/>
                  <a:cs typeface="Arial" pitchFamily="34" charset="0"/>
                </a:rPr>
                <a:t>la domanda di iscrizione e invia un </a:t>
              </a:r>
              <a:r>
                <a:rPr lang="it-IT" sz="1300" dirty="0" smtClean="0">
                  <a:latin typeface="Arial" pitchFamily="34" charset="0"/>
                  <a:cs typeface="Arial" pitchFamily="34" charset="0"/>
                </a:rPr>
                <a:t>una mail di </a:t>
              </a:r>
              <a:r>
                <a:rPr lang="it-IT" sz="1300" dirty="0" smtClean="0">
                  <a:latin typeface="Arial" pitchFamily="34" charset="0"/>
                  <a:cs typeface="Arial" pitchFamily="34" charset="0"/>
                </a:rPr>
                <a:t>conferma </a:t>
              </a:r>
              <a:endParaRPr lang="en-US" sz="1300" dirty="0"/>
            </a:p>
          </p:txBody>
        </p:sp>
        <p:grpSp>
          <p:nvGrpSpPr>
            <p:cNvPr id="4" name="Group 33"/>
            <p:cNvGrpSpPr/>
            <p:nvPr/>
          </p:nvGrpSpPr>
          <p:grpSpPr>
            <a:xfrm>
              <a:off x="6494031" y="4095752"/>
              <a:ext cx="1841683" cy="1204670"/>
              <a:chOff x="5414233" y="3995857"/>
              <a:chExt cx="1841683" cy="1204670"/>
            </a:xfrm>
          </p:grpSpPr>
          <p:pic>
            <p:nvPicPr>
              <p:cNvPr id="26"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555" y="3995857"/>
                <a:ext cx="1204670" cy="1204670"/>
              </a:xfrm>
              <a:prstGeom prst="rect">
                <a:avLst/>
              </a:prstGeom>
            </p:spPr>
          </p:pic>
          <p:sp>
            <p:nvSpPr>
              <p:cNvPr id="27" name="TextBox 26"/>
              <p:cNvSpPr txBox="1"/>
              <p:nvPr/>
            </p:nvSpPr>
            <p:spPr>
              <a:xfrm>
                <a:off x="5652120" y="4572707"/>
                <a:ext cx="1368152" cy="292388"/>
              </a:xfrm>
              <a:prstGeom prst="rect">
                <a:avLst/>
              </a:prstGeom>
              <a:noFill/>
            </p:spPr>
            <p:txBody>
              <a:bodyPr wrap="square" rtlCol="0">
                <a:spAutoFit/>
              </a:bodyPr>
              <a:lstStyle/>
              <a:p>
                <a:pPr algn="ctr"/>
                <a:r>
                  <a:rPr lang="it-IT" sz="1300" b="1" dirty="0" smtClean="0"/>
                  <a:t>SCOLASTICA</a:t>
                </a:r>
                <a:endParaRPr lang="en-US" sz="1300" b="1" dirty="0"/>
              </a:p>
            </p:txBody>
          </p:sp>
          <p:sp>
            <p:nvSpPr>
              <p:cNvPr id="28" name="TextBox 27"/>
              <p:cNvSpPr txBox="1"/>
              <p:nvPr/>
            </p:nvSpPr>
            <p:spPr>
              <a:xfrm>
                <a:off x="5652120" y="4370817"/>
                <a:ext cx="1368152" cy="292388"/>
              </a:xfrm>
              <a:prstGeom prst="rect">
                <a:avLst/>
              </a:prstGeom>
              <a:noFill/>
            </p:spPr>
            <p:txBody>
              <a:bodyPr wrap="square" rtlCol="0">
                <a:spAutoFit/>
              </a:bodyPr>
              <a:lstStyle/>
              <a:p>
                <a:pPr algn="ctr"/>
                <a:r>
                  <a:rPr lang="it-IT" sz="1300" b="1" dirty="0" smtClean="0"/>
                  <a:t>SEGRETERIA</a:t>
                </a:r>
                <a:endParaRPr lang="en-US" sz="1300" b="1" dirty="0"/>
              </a:p>
            </p:txBody>
          </p:sp>
          <p:sp>
            <p:nvSpPr>
              <p:cNvPr id="29" name="TextBox 28"/>
              <p:cNvSpPr txBox="1"/>
              <p:nvPr/>
            </p:nvSpPr>
            <p:spPr>
              <a:xfrm>
                <a:off x="5414233" y="4753677"/>
                <a:ext cx="1841683" cy="338721"/>
              </a:xfrm>
              <a:prstGeom prst="rect">
                <a:avLst/>
              </a:prstGeom>
              <a:noFill/>
            </p:spPr>
            <p:txBody>
              <a:bodyPr wrap="square" rtlCol="0">
                <a:spAutoFit/>
              </a:bodyPr>
              <a:lstStyle/>
              <a:p>
                <a:pPr algn="ctr"/>
                <a:r>
                  <a:rPr lang="it-IT" sz="1300" b="1" dirty="0" smtClean="0"/>
                  <a:t>Liceo</a:t>
                </a:r>
                <a:endParaRPr lang="en-US" sz="1300" b="1" dirty="0"/>
              </a:p>
            </p:txBody>
          </p:sp>
        </p:grpSp>
        <p:sp>
          <p:nvSpPr>
            <p:cNvPr id="7" name="TextBox 6"/>
            <p:cNvSpPr txBox="1"/>
            <p:nvPr/>
          </p:nvSpPr>
          <p:spPr>
            <a:xfrm>
              <a:off x="3663391" y="3131624"/>
              <a:ext cx="2676020" cy="1069644"/>
            </a:xfrm>
            <a:prstGeom prst="rect">
              <a:avLst/>
            </a:prstGeom>
            <a:noFill/>
          </p:spPr>
          <p:txBody>
            <a:bodyPr wrap="square" rtlCol="0">
              <a:spAutoFit/>
            </a:bodyPr>
            <a:lstStyle/>
            <a:p>
              <a:pPr algn="ctr"/>
              <a:r>
                <a:rPr lang="it-IT" sz="1300" i="1" dirty="0" smtClean="0">
                  <a:latin typeface="Arial" pitchFamily="34" charset="0"/>
                  <a:cs typeface="Arial" pitchFamily="34" charset="0"/>
                </a:rPr>
                <a:t>Ricevo </a:t>
              </a:r>
              <a:r>
                <a:rPr lang="it-IT" sz="1300" i="1" dirty="0" smtClean="0">
                  <a:latin typeface="Arial" pitchFamily="34" charset="0"/>
                  <a:cs typeface="Arial" pitchFamily="34" charset="0"/>
                </a:rPr>
                <a:t>una mail:</a:t>
              </a:r>
              <a:endParaRPr lang="it-IT" sz="1300" i="1" dirty="0" smtClean="0">
                <a:latin typeface="Arial" pitchFamily="34" charset="0"/>
                <a:cs typeface="Arial" pitchFamily="34" charset="0"/>
              </a:endParaRPr>
            </a:p>
            <a:p>
              <a:pPr algn="ctr"/>
              <a:r>
                <a:rPr lang="it-IT" sz="1300" i="1" dirty="0" smtClean="0">
                  <a:latin typeface="Arial" pitchFamily="34" charset="0"/>
                  <a:cs typeface="Arial" pitchFamily="34" charset="0"/>
                </a:rPr>
                <a:t>la scuola </a:t>
              </a:r>
              <a:r>
                <a:rPr lang="it-IT" sz="1300" i="1" dirty="0" smtClean="0">
                  <a:latin typeface="Arial" pitchFamily="34" charset="0"/>
                  <a:cs typeface="Arial" pitchFamily="34" charset="0"/>
                </a:rPr>
                <a:t>.., </a:t>
              </a:r>
              <a:r>
                <a:rPr lang="it-IT" sz="1300" i="1" dirty="0" smtClean="0">
                  <a:latin typeface="Arial" pitchFamily="34" charset="0"/>
                  <a:cs typeface="Arial" pitchFamily="34" charset="0"/>
                </a:rPr>
                <a:t>ha ricevuto la mia domanda </a:t>
              </a:r>
            </a:p>
            <a:p>
              <a:pPr algn="ctr"/>
              <a:endParaRPr lang="en-US" sz="1500" i="1" dirty="0">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48782" flipV="1">
              <a:off x="4595991" y="4691792"/>
              <a:ext cx="1967598" cy="194341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2736"/>
              <a:ext cx="2650256" cy="2320757"/>
            </a:xfrm>
            <a:prstGeom prst="rect">
              <a:avLst/>
            </a:prstGeom>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721" y="665960"/>
              <a:ext cx="2712795" cy="63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4174734" y="725407"/>
              <a:ext cx="4664057" cy="386036"/>
            </a:xfrm>
            <a:prstGeom prst="rect">
              <a:avLst/>
            </a:prstGeom>
          </p:spPr>
          <p:txBody>
            <a:bodyPr>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2000" b="1" i="1" u="none" strike="noStrike" kern="0" cap="none" spc="0" normalizeH="0" baseline="0" noProof="0" dirty="0" smtClean="0">
                  <a:ln>
                    <a:noFill/>
                  </a:ln>
                  <a:solidFill>
                    <a:schemeClr val="bg1">
                      <a:lumMod val="50000"/>
                    </a:schemeClr>
                  </a:solidFill>
                  <a:effectLst/>
                  <a:uLnTx/>
                  <a:uFillTx/>
                  <a:latin typeface="+mn-lt"/>
                  <a:ea typeface="MS PGothic" pitchFamily="34" charset="-128"/>
                  <a:cs typeface="+mj-cs"/>
                </a:rPr>
                <a:t>Una scuola più vicina alle famiglie </a:t>
              </a:r>
              <a:endParaRPr kumimoji="0" lang="en-US" sz="2000" b="1" i="1" u="none" strike="noStrike" kern="0" cap="none" spc="0" normalizeH="0" baseline="0" noProof="0" dirty="0">
                <a:ln>
                  <a:noFill/>
                </a:ln>
                <a:solidFill>
                  <a:schemeClr val="bg1">
                    <a:lumMod val="50000"/>
                  </a:schemeClr>
                </a:solidFill>
                <a:effectLst/>
                <a:uLnTx/>
                <a:uFillTx/>
                <a:latin typeface="+mn-lt"/>
                <a:ea typeface="MS PGothic" pitchFamily="34" charset="-128"/>
                <a:cs typeface="+mj-cs"/>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5495" y="1631887"/>
              <a:ext cx="1661177" cy="166117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1363" y="1449204"/>
              <a:ext cx="1441442" cy="1441442"/>
            </a:xfrm>
            <a:prstGeom prst="rect">
              <a:avLst/>
            </a:prstGeom>
          </p:spPr>
        </p:pic>
        <p:sp>
          <p:nvSpPr>
            <p:cNvPr id="14" name="TextBox 13"/>
            <p:cNvSpPr txBox="1"/>
            <p:nvPr/>
          </p:nvSpPr>
          <p:spPr>
            <a:xfrm>
              <a:off x="55589" y="1662042"/>
              <a:ext cx="2572947" cy="802233"/>
            </a:xfrm>
            <a:prstGeom prst="rect">
              <a:avLst/>
            </a:prstGeom>
            <a:noFill/>
          </p:spPr>
          <p:txBody>
            <a:bodyPr wrap="square" rtlCol="0">
              <a:spAutoFit/>
            </a:bodyPr>
            <a:lstStyle/>
            <a:p>
              <a:pPr algn="ctr"/>
              <a:r>
                <a:rPr lang="it-IT" sz="1300" i="1" dirty="0" smtClean="0">
                  <a:latin typeface="Arial" pitchFamily="34" charset="0"/>
                  <a:cs typeface="Arial" pitchFamily="34" charset="0"/>
                </a:rPr>
                <a:t>Cerco un liceo linguistico </a:t>
              </a:r>
            </a:p>
            <a:p>
              <a:pPr algn="ctr"/>
              <a:r>
                <a:rPr lang="it-IT" sz="1300" i="1" dirty="0" smtClean="0">
                  <a:latin typeface="Arial" pitchFamily="34" charset="0"/>
                  <a:cs typeface="Arial" pitchFamily="34" charset="0"/>
                </a:rPr>
                <a:t>in cui si faccia anche teatro... e deve essere vicino casa!</a:t>
              </a:r>
              <a:endParaRPr lang="en-US" sz="1300" i="1" dirty="0">
                <a:latin typeface="Arial" pitchFamily="34" charset="0"/>
                <a:cs typeface="Arial" pitchFamily="34" charset="0"/>
              </a:endParaRPr>
            </a:p>
          </p:txBody>
        </p:sp>
        <p:sp>
          <p:nvSpPr>
            <p:cNvPr id="15" name="TextBox 14"/>
            <p:cNvSpPr txBox="1"/>
            <p:nvPr/>
          </p:nvSpPr>
          <p:spPr>
            <a:xfrm>
              <a:off x="175152" y="3770641"/>
              <a:ext cx="3767652" cy="1711431"/>
            </a:xfrm>
            <a:prstGeom prst="rect">
              <a:avLst/>
            </a:prstGeom>
            <a:solidFill>
              <a:srgbClr val="FFC000">
                <a:alpha val="40000"/>
              </a:srgbClr>
            </a:solidFill>
            <a:ln>
              <a:solidFill>
                <a:srgbClr val="002060"/>
              </a:solidFill>
            </a:ln>
          </p:spPr>
          <p:txBody>
            <a:bodyPr wrap="square" rtlCol="0">
              <a:spAutoFit/>
            </a:bodyPr>
            <a:lstStyle>
              <a:defPPr>
                <a:defRPr lang="it-IT"/>
              </a:defPPr>
              <a:lvl1pPr algn="ctr">
                <a:defRPr sz="1300">
                  <a:latin typeface="Arial" pitchFamily="34" charset="0"/>
                  <a:cs typeface="Arial" pitchFamily="34" charset="0"/>
                </a:defRPr>
              </a:lvl1pPr>
            </a:lstStyle>
            <a:p>
              <a:r>
                <a:rPr lang="it-IT" sz="1500" b="1" dirty="0"/>
                <a:t>Trovato!</a:t>
              </a:r>
            </a:p>
            <a:p>
              <a:r>
                <a:rPr lang="it-IT" sz="1500" b="1" dirty="0"/>
                <a:t>È il liceo classico B</a:t>
              </a:r>
              <a:r>
                <a:rPr lang="it-IT" sz="1500" b="1" dirty="0" smtClean="0"/>
                <a:t>. Russell</a:t>
              </a:r>
              <a:endParaRPr lang="it-IT" sz="1500" b="1" dirty="0"/>
            </a:p>
            <a:p>
              <a:r>
                <a:rPr lang="it-IT" sz="1500" b="1" dirty="0"/>
                <a:t>con indirizzo linguistico...</a:t>
              </a:r>
            </a:p>
            <a:p>
              <a:r>
                <a:rPr lang="it-IT" sz="1500" b="1" dirty="0"/>
                <a:t>vado subito su «Iscrizioni </a:t>
              </a:r>
              <a:r>
                <a:rPr lang="it-IT" sz="1500" b="1" dirty="0" smtClean="0"/>
                <a:t>online</a:t>
              </a:r>
              <a:r>
                <a:rPr lang="it-IT" sz="1500" b="1" dirty="0"/>
                <a:t>», inserisco tutti i dati e inoltro la domanda</a:t>
              </a:r>
              <a:endParaRPr lang="en-US" sz="1500"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04979">
              <a:off x="489266" y="1925863"/>
              <a:ext cx="2857500" cy="213078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4877" y="4021565"/>
              <a:ext cx="1808745" cy="180874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7813" flipV="1">
              <a:off x="5600117" y="1583579"/>
              <a:ext cx="1823511" cy="2096977"/>
            </a:xfrm>
            <a:prstGeom prst="rect">
              <a:avLst/>
            </a:prstGeom>
          </p:spPr>
        </p:pic>
        <p:grpSp>
          <p:nvGrpSpPr>
            <p:cNvPr id="6" name="Group 32"/>
            <p:cNvGrpSpPr/>
            <p:nvPr/>
          </p:nvGrpSpPr>
          <p:grpSpPr>
            <a:xfrm>
              <a:off x="6799353" y="2437389"/>
              <a:ext cx="2091285" cy="1204670"/>
              <a:chOff x="6344833" y="2772507"/>
              <a:chExt cx="2091285" cy="120467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981" y="2772507"/>
                <a:ext cx="1204670" cy="1204670"/>
              </a:xfrm>
              <a:prstGeom prst="rect">
                <a:avLst/>
              </a:prstGeom>
            </p:spPr>
          </p:pic>
          <p:sp>
            <p:nvSpPr>
              <p:cNvPr id="23" name="TextBox 22"/>
              <p:cNvSpPr txBox="1"/>
              <p:nvPr/>
            </p:nvSpPr>
            <p:spPr>
              <a:xfrm>
                <a:off x="6732240" y="3204555"/>
                <a:ext cx="1368152" cy="292388"/>
              </a:xfrm>
              <a:prstGeom prst="rect">
                <a:avLst/>
              </a:prstGeom>
              <a:noFill/>
            </p:spPr>
            <p:txBody>
              <a:bodyPr wrap="square" rtlCol="0">
                <a:spAutoFit/>
              </a:bodyPr>
              <a:lstStyle/>
              <a:p>
                <a:pPr algn="ctr"/>
                <a:r>
                  <a:rPr lang="it-IT" sz="1300" b="1" dirty="0" smtClean="0"/>
                  <a:t>SCOLASTICA</a:t>
                </a:r>
                <a:endParaRPr lang="en-US" sz="1300" b="1" dirty="0"/>
              </a:p>
            </p:txBody>
          </p:sp>
          <p:sp>
            <p:nvSpPr>
              <p:cNvPr id="24" name="TextBox 23"/>
              <p:cNvSpPr txBox="1"/>
              <p:nvPr/>
            </p:nvSpPr>
            <p:spPr>
              <a:xfrm>
                <a:off x="6732240" y="3025071"/>
                <a:ext cx="1368152" cy="292388"/>
              </a:xfrm>
              <a:prstGeom prst="rect">
                <a:avLst/>
              </a:prstGeom>
              <a:noFill/>
            </p:spPr>
            <p:txBody>
              <a:bodyPr wrap="square" rtlCol="0">
                <a:spAutoFit/>
              </a:bodyPr>
              <a:lstStyle/>
              <a:p>
                <a:pPr algn="ctr"/>
                <a:r>
                  <a:rPr lang="it-IT" sz="1300" b="1" dirty="0" smtClean="0"/>
                  <a:t>SEGRETERIA</a:t>
                </a:r>
                <a:endParaRPr lang="en-US" sz="1300" b="1" dirty="0"/>
              </a:p>
            </p:txBody>
          </p:sp>
          <p:sp>
            <p:nvSpPr>
              <p:cNvPr id="25" name="TextBox 24"/>
              <p:cNvSpPr txBox="1"/>
              <p:nvPr/>
            </p:nvSpPr>
            <p:spPr>
              <a:xfrm>
                <a:off x="6344833" y="3385525"/>
                <a:ext cx="2091285" cy="338721"/>
              </a:xfrm>
              <a:prstGeom prst="rect">
                <a:avLst/>
              </a:prstGeom>
              <a:noFill/>
            </p:spPr>
            <p:txBody>
              <a:bodyPr wrap="square" rtlCol="0">
                <a:spAutoFit/>
              </a:bodyPr>
              <a:lstStyle/>
              <a:p>
                <a:pPr algn="ctr"/>
                <a:r>
                  <a:rPr lang="it-IT" sz="1300" b="1" dirty="0" smtClean="0"/>
                  <a:t>Scuola sec. I grado</a:t>
                </a:r>
                <a:endParaRPr lang="en-US" sz="1300" b="1" dirty="0"/>
              </a:p>
            </p:txBody>
          </p:sp>
        </p:gr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89777" flipV="1">
              <a:off x="5293783" y="2243265"/>
              <a:ext cx="2164359" cy="2137757"/>
            </a:xfrm>
            <a:prstGeom prst="rect">
              <a:avLst/>
            </a:prstGeom>
          </p:spPr>
        </p:pic>
      </p:grpSp>
      <p:sp>
        <p:nvSpPr>
          <p:cNvPr id="30"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Iscrizioni online</a:t>
            </a:r>
            <a:endParaRPr lang="it-IT" sz="2800" dirty="0">
              <a:solidFill>
                <a:srgbClr val="00B0F0"/>
              </a:solidFill>
              <a:latin typeface="HPFutura Heavy" pitchFamily="50"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241" y="2350909"/>
            <a:ext cx="7935199" cy="2739211"/>
          </a:xfrm>
          <a:prstGeom prst="rect">
            <a:avLst/>
          </a:prstGeom>
          <a:noFill/>
        </p:spPr>
        <p:txBody>
          <a:bodyPr wrap="square" rtlCol="0">
            <a:spAutoFit/>
          </a:bodyPr>
          <a:lstStyle/>
          <a:p>
            <a:pPr marL="936000" indent="-936000"/>
            <a:r>
              <a:rPr lang="it-IT" sz="2200" b="1" dirty="0" smtClean="0">
                <a:solidFill>
                  <a:srgbClr val="FF9900"/>
                </a:solidFill>
                <a:latin typeface="HPFutura Book" pitchFamily="50" charset="0"/>
              </a:rPr>
              <a:t>1976</a:t>
            </a:r>
            <a:r>
              <a:rPr lang="it-IT" sz="2000" dirty="0" smtClean="0">
                <a:solidFill>
                  <a:srgbClr val="FF9900"/>
                </a:solidFill>
              </a:rPr>
              <a:t> </a:t>
            </a:r>
            <a:r>
              <a:rPr lang="it-IT" sz="2200" dirty="0" smtClean="0"/>
              <a:t>- l’Amministrazione centrale e periferica aveva bisogno di nuovi strumenti di gestione e comunicazione: </a:t>
            </a:r>
            <a:r>
              <a:rPr lang="it-IT" sz="2200" b="1" dirty="0" smtClean="0"/>
              <a:t>nasce il Sistema informativo del MIUR</a:t>
            </a:r>
            <a:endParaRPr lang="it-IT" sz="2200" dirty="0" smtClean="0"/>
          </a:p>
          <a:p>
            <a:pPr marL="936000" indent="-936000"/>
            <a:endParaRPr lang="it-IT" sz="2000" dirty="0" smtClean="0"/>
          </a:p>
          <a:p>
            <a:pPr marL="936000" indent="-936000"/>
            <a:r>
              <a:rPr lang="it-IT" sz="2200" b="1" dirty="0" smtClean="0">
                <a:solidFill>
                  <a:srgbClr val="FF9900"/>
                </a:solidFill>
                <a:latin typeface="HPFutura Book" pitchFamily="50" charset="0"/>
              </a:rPr>
              <a:t>2013</a:t>
            </a:r>
            <a:r>
              <a:rPr lang="it-IT" sz="2000" dirty="0" smtClean="0"/>
              <a:t> </a:t>
            </a:r>
            <a:r>
              <a:rPr lang="it-IT" sz="2200" dirty="0"/>
              <a:t>- al Sistema informativo si chiede molto di più:  fornire servizi alle scuole e all’intera collettività, sfruttando </a:t>
            </a:r>
            <a:r>
              <a:rPr lang="it-IT" sz="2200" b="1" dirty="0"/>
              <a:t>tutte le potenzialità delle nuove </a:t>
            </a:r>
            <a:r>
              <a:rPr lang="it-IT" sz="2200" b="1" dirty="0" smtClean="0"/>
              <a:t>tecnologie</a:t>
            </a:r>
            <a:endParaRPr lang="en-US" sz="2200" b="1" dirty="0"/>
          </a:p>
          <a:p>
            <a:endParaRPr lang="it-IT" sz="2000" dirty="0" err="1" smtClean="0">
              <a:latin typeface="+mj-lt"/>
            </a:endParaRPr>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Un po’ di storia...</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Iscrizioni </a:t>
            </a:r>
            <a:r>
              <a:rPr lang="it-IT" sz="2800" dirty="0" smtClean="0">
                <a:solidFill>
                  <a:srgbClr val="00B0F0"/>
                </a:solidFill>
                <a:latin typeface="HPFutura Heavy" pitchFamily="50" charset="0"/>
              </a:rPr>
              <a:t>online</a:t>
            </a:r>
          </a:p>
          <a:p>
            <a:r>
              <a:rPr lang="it-IT" sz="2800" dirty="0">
                <a:solidFill>
                  <a:srgbClr val="00B0F0"/>
                </a:solidFill>
                <a:latin typeface="HPFutura Heavy" pitchFamily="50" charset="0"/>
              </a:rPr>
              <a:t>Ultime novità </a:t>
            </a:r>
            <a:r>
              <a:rPr lang="it-IT" sz="1200" dirty="0">
                <a:solidFill>
                  <a:srgbClr val="00B0F0"/>
                </a:solidFill>
                <a:latin typeface="HPFutura Heavy" pitchFamily="50" charset="0"/>
              </a:rPr>
              <a:t>nota </a:t>
            </a:r>
            <a:r>
              <a:rPr lang="it-IT" sz="1200" dirty="0" err="1">
                <a:solidFill>
                  <a:srgbClr val="00B0F0"/>
                </a:solidFill>
                <a:latin typeface="HPFutura Heavy" pitchFamily="50" charset="0"/>
              </a:rPr>
              <a:t>prot</a:t>
            </a:r>
            <a:r>
              <a:rPr lang="it-IT" sz="1200" dirty="0">
                <a:solidFill>
                  <a:srgbClr val="00B0F0"/>
                </a:solidFill>
                <a:latin typeface="HPFutura Heavy" pitchFamily="50" charset="0"/>
              </a:rPr>
              <a:t>. n. </a:t>
            </a:r>
            <a:r>
              <a:rPr lang="it-IT" sz="1200" dirty="0" smtClean="0">
                <a:solidFill>
                  <a:srgbClr val="00B0F0"/>
                </a:solidFill>
                <a:latin typeface="HPFutura Heavy" pitchFamily="50" charset="0"/>
              </a:rPr>
              <a:t>699  del 20 </a:t>
            </a:r>
            <a:r>
              <a:rPr lang="it-IT" sz="1200" dirty="0">
                <a:solidFill>
                  <a:srgbClr val="00B0F0"/>
                </a:solidFill>
                <a:latin typeface="HPFutura Heavy" pitchFamily="50" charset="0"/>
              </a:rPr>
              <a:t>marzo 2013</a:t>
            </a:r>
            <a:endParaRPr lang="it-IT" sz="1200" dirty="0">
              <a:solidFill>
                <a:srgbClr val="00B0F0"/>
              </a:solidFill>
              <a:latin typeface="HPFutura Heavy" pitchFamily="50" charset="0"/>
            </a:endParaRPr>
          </a:p>
        </p:txBody>
      </p:sp>
      <p:sp>
        <p:nvSpPr>
          <p:cNvPr id="3" name="Rettangolo 2"/>
          <p:cNvSpPr/>
          <p:nvPr/>
        </p:nvSpPr>
        <p:spPr>
          <a:xfrm>
            <a:off x="611560" y="1988841"/>
            <a:ext cx="8136904" cy="3539430"/>
          </a:xfrm>
          <a:prstGeom prst="rect">
            <a:avLst/>
          </a:prstGeom>
        </p:spPr>
        <p:txBody>
          <a:bodyPr wrap="square">
            <a:spAutoFit/>
          </a:bodyPr>
          <a:lstStyle/>
          <a:p>
            <a:r>
              <a:rPr lang="it-IT" dirty="0"/>
              <a:t>le operazioni di “accettazione” e/o “smistamento” in carico alle scuole di arrivo (destinatarie delle iscrizioni), attive dall’11 di marzo, </a:t>
            </a:r>
            <a:r>
              <a:rPr lang="it-IT" b="1" dirty="0"/>
              <a:t>dovranno concludersi entro le ore 13:00 del 25 marzo</a:t>
            </a:r>
            <a:r>
              <a:rPr lang="it-IT" dirty="0"/>
              <a:t> per consentire alle istituzioni scolastiche l’elaborazione dell’ipotesi per l’Organico di diritto </a:t>
            </a:r>
            <a:endParaRPr lang="it-IT" dirty="0" smtClean="0"/>
          </a:p>
          <a:p>
            <a:endParaRPr lang="it-IT" dirty="0"/>
          </a:p>
          <a:p>
            <a:r>
              <a:rPr lang="it-IT" dirty="0" smtClean="0"/>
              <a:t>nel </a:t>
            </a:r>
            <a:r>
              <a:rPr lang="it-IT" dirty="0"/>
              <a:t>pomeriggio del </a:t>
            </a:r>
            <a:r>
              <a:rPr lang="it-IT" b="1" dirty="0"/>
              <a:t>25 di </a:t>
            </a:r>
            <a:r>
              <a:rPr lang="it-IT" b="1" dirty="0" smtClean="0"/>
              <a:t>marzo</a:t>
            </a:r>
            <a:r>
              <a:rPr lang="it-IT" dirty="0" smtClean="0"/>
              <a:t>, </a:t>
            </a:r>
            <a:r>
              <a:rPr lang="it-IT" dirty="0"/>
              <a:t>verrà effettuata l’accettazione “d’ufficio” delle domande rimaste nello stato “Inoltrata”. </a:t>
            </a:r>
            <a:endParaRPr lang="it-IT" dirty="0" smtClean="0"/>
          </a:p>
          <a:p>
            <a:endParaRPr lang="it-IT" dirty="0"/>
          </a:p>
          <a:p>
            <a:r>
              <a:rPr lang="it-IT" dirty="0"/>
              <a:t>Il </a:t>
            </a:r>
            <a:r>
              <a:rPr lang="it-IT" b="1" dirty="0"/>
              <a:t>26 marzo</a:t>
            </a:r>
            <a:r>
              <a:rPr lang="it-IT" dirty="0"/>
              <a:t> verrà eseguita anche, </a:t>
            </a:r>
            <a:r>
              <a:rPr lang="it-IT" dirty="0" smtClean="0"/>
              <a:t>la </a:t>
            </a:r>
            <a:r>
              <a:rPr lang="it-IT" dirty="0"/>
              <a:t>migrazione delle iscrizioni sulla nuova Anagrafe scuole anno scolastico 2013/2014. Successivamente verranno rilasciate ulteriori funzioni di gestione delle iscrizioni</a:t>
            </a:r>
            <a:r>
              <a:rPr lang="it-IT" dirty="0" smtClean="0"/>
              <a:t>.</a:t>
            </a:r>
          </a:p>
          <a:p>
            <a:endParaRPr lang="it-IT" dirty="0"/>
          </a:p>
          <a:p>
            <a:r>
              <a:rPr lang="it-IT" u="sng" dirty="0" smtClean="0"/>
              <a:t>dalle </a:t>
            </a:r>
            <a:r>
              <a:rPr lang="it-IT" u="sng" dirty="0"/>
              <a:t>ore 13:00 del 25 marzo al 26 marzo (compreso) l’Area “Gestione iscrizioni” del SIDI rimane inattiva per le istituzioni scolastiche statali e paritarie al fine di consentire l’esecuzione delle operazioni appena descritte.</a:t>
            </a:r>
            <a:endParaRPr lang="it-IT" dirty="0"/>
          </a:p>
          <a:p>
            <a:r>
              <a:rPr lang="it-IT" u="sng" dirty="0"/>
              <a:t>Le attività in Gestione delle iscrizioni riprenderanno il </a:t>
            </a:r>
            <a:r>
              <a:rPr lang="it-IT" b="1" u="sng" dirty="0"/>
              <a:t>27 marzo</a:t>
            </a:r>
            <a:r>
              <a:rPr lang="it-IT" u="sng" dirty="0"/>
              <a:t>, per tutti.</a:t>
            </a:r>
            <a:endParaRPr lang="it-IT" dirty="0"/>
          </a:p>
          <a:p>
            <a:endParaRPr lang="it-IT" dirty="0"/>
          </a:p>
        </p:txBody>
      </p:sp>
    </p:spTree>
    <p:extLst>
      <p:ext uri="{BB962C8B-B14F-4D97-AF65-F5344CB8AC3E}">
        <p14:creationId xmlns:p14="http://schemas.microsoft.com/office/powerpoint/2010/main" val="502259497"/>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Iscrizioni </a:t>
            </a:r>
            <a:r>
              <a:rPr lang="it-IT" sz="2800" dirty="0" smtClean="0">
                <a:solidFill>
                  <a:srgbClr val="00B0F0"/>
                </a:solidFill>
                <a:latin typeface="HPFutura Heavy" pitchFamily="50" charset="0"/>
              </a:rPr>
              <a:t>online</a:t>
            </a:r>
          </a:p>
          <a:p>
            <a:r>
              <a:rPr lang="it-IT" sz="2800" dirty="0">
                <a:solidFill>
                  <a:srgbClr val="00B0F0"/>
                </a:solidFill>
                <a:latin typeface="HPFutura Heavy" pitchFamily="50" charset="0"/>
              </a:rPr>
              <a:t>Ultime novità </a:t>
            </a:r>
            <a:r>
              <a:rPr lang="it-IT" sz="1200" dirty="0">
                <a:solidFill>
                  <a:srgbClr val="00B0F0"/>
                </a:solidFill>
                <a:latin typeface="HPFutura Heavy" pitchFamily="50" charset="0"/>
              </a:rPr>
              <a:t>nota </a:t>
            </a:r>
            <a:r>
              <a:rPr lang="it-IT" sz="1200" dirty="0" err="1">
                <a:solidFill>
                  <a:srgbClr val="00B0F0"/>
                </a:solidFill>
                <a:latin typeface="HPFutura Heavy" pitchFamily="50" charset="0"/>
              </a:rPr>
              <a:t>prot</a:t>
            </a:r>
            <a:r>
              <a:rPr lang="it-IT" sz="1200" dirty="0">
                <a:solidFill>
                  <a:srgbClr val="00B0F0"/>
                </a:solidFill>
                <a:latin typeface="HPFutura Heavy" pitchFamily="50" charset="0"/>
              </a:rPr>
              <a:t>. n. </a:t>
            </a:r>
            <a:r>
              <a:rPr lang="it-IT" sz="1200" dirty="0" smtClean="0">
                <a:solidFill>
                  <a:srgbClr val="00B0F0"/>
                </a:solidFill>
                <a:latin typeface="HPFutura Heavy" pitchFamily="50" charset="0"/>
              </a:rPr>
              <a:t>699  del 20 </a:t>
            </a:r>
            <a:r>
              <a:rPr lang="it-IT" sz="1200" dirty="0">
                <a:solidFill>
                  <a:srgbClr val="00B0F0"/>
                </a:solidFill>
                <a:latin typeface="HPFutura Heavy" pitchFamily="50" charset="0"/>
              </a:rPr>
              <a:t>marzo 2013</a:t>
            </a:r>
            <a:endParaRPr lang="it-IT" sz="1200" dirty="0">
              <a:solidFill>
                <a:srgbClr val="00B0F0"/>
              </a:solidFill>
              <a:latin typeface="HPFutura Heavy" pitchFamily="50" charset="0"/>
            </a:endParaRPr>
          </a:p>
        </p:txBody>
      </p:sp>
      <p:sp>
        <p:nvSpPr>
          <p:cNvPr id="3" name="Rettangolo 2"/>
          <p:cNvSpPr/>
          <p:nvPr/>
        </p:nvSpPr>
        <p:spPr>
          <a:xfrm>
            <a:off x="611560" y="1988841"/>
            <a:ext cx="8136904" cy="4185761"/>
          </a:xfrm>
          <a:prstGeom prst="rect">
            <a:avLst/>
          </a:prstGeom>
        </p:spPr>
        <p:txBody>
          <a:bodyPr wrap="square">
            <a:spAutoFit/>
          </a:bodyPr>
          <a:lstStyle/>
          <a:p>
            <a:r>
              <a:rPr lang="it-IT" dirty="0" smtClean="0"/>
              <a:t>Nell’Area </a:t>
            </a:r>
            <a:r>
              <a:rPr lang="it-IT" dirty="0"/>
              <a:t>“Gestione iscrizioni” alla voce “Gestione domande ricevute”, la scuola può continuare a prendere visione di tutte le iscrizioni pervenute ed intervenire su di esse con i pulsanti “Modifica” o “Annulla domanda” (vengono disattivate, invece, come detto, le funzioni ora presenti di accettazione, smistamento e inoltro d’ufficio).</a:t>
            </a:r>
          </a:p>
          <a:p>
            <a:r>
              <a:rPr lang="it-IT" b="1" dirty="0"/>
              <a:t>Entro il 12 aprile</a:t>
            </a:r>
            <a:r>
              <a:rPr lang="it-IT" dirty="0"/>
              <a:t> vengono attivate alcune nuove funzioni: Spostamento e Trasferimento (inteso come trasferimento di iscrizione).</a:t>
            </a:r>
          </a:p>
          <a:p>
            <a:r>
              <a:rPr lang="it-IT" dirty="0" smtClean="0"/>
              <a:t>1. </a:t>
            </a:r>
            <a:r>
              <a:rPr lang="it-IT" u="sng" dirty="0" smtClean="0"/>
              <a:t>Spostamento </a:t>
            </a:r>
            <a:r>
              <a:rPr lang="it-IT" u="sng" dirty="0"/>
              <a:t>alunni</a:t>
            </a:r>
            <a:r>
              <a:rPr lang="it-IT" dirty="0"/>
              <a:t>: sarà possibile effettuare lo spostamento di gruppi di alunni da un codice meccanografico ad un altro (a seguito, per esempio, di dimensionamento). Viene  attivata la funzione di presa in carico denominata, per l’appunto, “</a:t>
            </a:r>
            <a:r>
              <a:rPr lang="it-IT" i="1" dirty="0"/>
              <a:t>Spostamento</a:t>
            </a:r>
            <a:r>
              <a:rPr lang="it-IT" dirty="0"/>
              <a:t>”. </a:t>
            </a:r>
            <a:endParaRPr lang="it-IT" dirty="0" smtClean="0"/>
          </a:p>
          <a:p>
            <a:r>
              <a:rPr lang="it-IT" dirty="0" smtClean="0"/>
              <a:t>2</a:t>
            </a:r>
            <a:r>
              <a:rPr lang="it-IT" dirty="0"/>
              <a:t>. </a:t>
            </a:r>
            <a:r>
              <a:rPr lang="it-IT" u="sng" dirty="0"/>
              <a:t>Trasferimento d’iscrizione</a:t>
            </a:r>
            <a:r>
              <a:rPr lang="it-IT" dirty="0"/>
              <a:t>: </a:t>
            </a:r>
            <a:r>
              <a:rPr lang="it-IT" dirty="0" smtClean="0"/>
              <a:t>consente </a:t>
            </a:r>
            <a:r>
              <a:rPr lang="it-IT" dirty="0"/>
              <a:t>alla nuova scuola di destinazione di assumere una domanda di iscrizione presentata precedentemente ad altra scuola. La nuova scuola di destinazione della domanda di iscrizione dovrà dichiarare (attivando un’apposita casella con un segno di spunta) di aver ricevuto regolare nulla-osta dalla scuola precedentemente indicata come destinataria dell’iscrizione. </a:t>
            </a:r>
            <a:endParaRPr lang="it-IT" dirty="0" smtClean="0"/>
          </a:p>
          <a:p>
            <a:endParaRPr lang="it-IT" dirty="0"/>
          </a:p>
          <a:p>
            <a:r>
              <a:rPr lang="it-IT" dirty="0" smtClean="0"/>
              <a:t>La </a:t>
            </a:r>
            <a:r>
              <a:rPr lang="it-IT" dirty="0"/>
              <a:t>funzione “</a:t>
            </a:r>
            <a:r>
              <a:rPr lang="it-IT" i="1" dirty="0"/>
              <a:t>Iscrizione diretta</a:t>
            </a:r>
            <a:r>
              <a:rPr lang="it-IT" dirty="0"/>
              <a:t>” rimane solo per la gestione delle nuove iscrizioni (mai censite in Anagrafe, come nel caso di studenti provenienti dall’estero). Comunque, se si utilizza la funzione “Iscrizione diretta” là dove occorre utilizzare il “Trasferimento di iscrizione” il Sistema avverte che il nominativo risulta già iscritto presso altra scuola e che occorre utilizzare la corretta funzione (trasferimento d’iscrizione</a:t>
            </a:r>
            <a:r>
              <a:rPr lang="it-IT" dirty="0" smtClean="0"/>
              <a:t>).</a:t>
            </a:r>
            <a:endParaRPr lang="it-IT" dirty="0"/>
          </a:p>
        </p:txBody>
      </p:sp>
    </p:spTree>
    <p:extLst>
      <p:ext uri="{BB962C8B-B14F-4D97-AF65-F5344CB8AC3E}">
        <p14:creationId xmlns:p14="http://schemas.microsoft.com/office/powerpoint/2010/main" val="1459879851"/>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230700"/>
            <a:ext cx="8151223" cy="3554819"/>
          </a:xfrm>
          <a:prstGeom prst="rect">
            <a:avLst/>
          </a:prstGeom>
          <a:noFill/>
        </p:spPr>
        <p:txBody>
          <a:bodyPr wrap="square" rtlCol="0">
            <a:spAutoFit/>
          </a:bodyPr>
          <a:lstStyle/>
          <a:p>
            <a:pPr>
              <a:defRPr/>
            </a:pPr>
            <a:r>
              <a:rPr lang="it-IT" sz="2000" dirty="0" smtClean="0"/>
              <a:t>Con questo </a:t>
            </a:r>
            <a:r>
              <a:rPr lang="it-IT" sz="2000" dirty="0"/>
              <a:t>progetto </a:t>
            </a:r>
            <a:r>
              <a:rPr lang="it-IT" sz="2000" dirty="0" smtClean="0"/>
              <a:t>per </a:t>
            </a:r>
            <a:r>
              <a:rPr lang="it-IT" sz="2000" dirty="0"/>
              <a:t>la prima </a:t>
            </a:r>
            <a:r>
              <a:rPr lang="it-IT" sz="2000" dirty="0" smtClean="0"/>
              <a:t>volta, </a:t>
            </a:r>
            <a:r>
              <a:rPr lang="it-IT" sz="2000" dirty="0" smtClean="0"/>
              <a:t>lo scorso anno, </a:t>
            </a:r>
            <a:r>
              <a:rPr lang="it-IT" sz="2000" dirty="0" smtClean="0"/>
              <a:t>le prove per gli Esami di Stato </a:t>
            </a:r>
            <a:r>
              <a:rPr lang="it-IT" sz="2000" dirty="0" smtClean="0"/>
              <a:t>hann</a:t>
            </a:r>
            <a:r>
              <a:rPr lang="it-IT" sz="2000" dirty="0" smtClean="0"/>
              <a:t>o raggiunto </a:t>
            </a:r>
            <a:r>
              <a:rPr lang="it-IT" sz="2000" dirty="0" smtClean="0"/>
              <a:t>le </a:t>
            </a:r>
            <a:r>
              <a:rPr lang="it-IT" sz="2000" dirty="0" smtClean="0"/>
              <a:t>sedi d’esame in maniera telematica.</a:t>
            </a:r>
          </a:p>
          <a:p>
            <a:pPr>
              <a:defRPr/>
            </a:pPr>
            <a:endParaRPr lang="it-IT" sz="2000" dirty="0" smtClean="0"/>
          </a:p>
          <a:p>
            <a:pPr>
              <a:spcBef>
                <a:spcPts val="1200"/>
              </a:spcBef>
            </a:pPr>
            <a:r>
              <a:rPr lang="it-IT" sz="2000" dirty="0"/>
              <a:t> </a:t>
            </a:r>
            <a:r>
              <a:rPr lang="it-IT" sz="2000" b="1" dirty="0">
                <a:solidFill>
                  <a:srgbClr val="FF9900"/>
                </a:solidFill>
                <a:latin typeface="HPFutura Book" pitchFamily="50" charset="0"/>
              </a:rPr>
              <a:t>Obiettivi: </a:t>
            </a:r>
            <a:endParaRPr lang="en-US" sz="2000" b="1" dirty="0">
              <a:solidFill>
                <a:srgbClr val="FF9900"/>
              </a:solidFill>
              <a:latin typeface="HPFutura Book" pitchFamily="50" charset="0"/>
            </a:endParaRPr>
          </a:p>
          <a:p>
            <a:pPr marL="360000" indent="-252000">
              <a:spcBef>
                <a:spcPts val="600"/>
              </a:spcBef>
              <a:buClr>
                <a:srgbClr val="0070C0"/>
              </a:buClr>
              <a:buSzPct val="120000"/>
              <a:buFont typeface="Wingdings" pitchFamily="2" charset="2"/>
              <a:buChar char="§"/>
              <a:tabLst>
                <a:tab pos="185738" algn="l"/>
              </a:tabLst>
              <a:defRPr/>
            </a:pPr>
            <a:r>
              <a:rPr lang="it-IT" sz="2000" dirty="0" smtClean="0"/>
              <a:t>evitare </a:t>
            </a:r>
            <a:r>
              <a:rPr lang="it-IT" sz="2000" dirty="0"/>
              <a:t>il trasporto su tutto il territorio nazionale e la consegna tramite forze dell’ordine</a:t>
            </a:r>
          </a:p>
          <a:p>
            <a:pPr marL="360000" indent="-252000">
              <a:spcBef>
                <a:spcPts val="600"/>
              </a:spcBef>
              <a:buClr>
                <a:srgbClr val="0070C0"/>
              </a:buClr>
              <a:buSzPct val="120000"/>
              <a:buFont typeface="Wingdings" pitchFamily="2" charset="2"/>
              <a:buChar char="§"/>
              <a:tabLst>
                <a:tab pos="185738" algn="l"/>
              </a:tabLst>
              <a:defRPr/>
            </a:pPr>
            <a:r>
              <a:rPr lang="it-IT" sz="2000" dirty="0" smtClean="0"/>
              <a:t>ridurre </a:t>
            </a:r>
            <a:r>
              <a:rPr lang="it-IT" sz="2000" dirty="0"/>
              <a:t>i costi per il minor coinvolgimento di persone e di strutture</a:t>
            </a:r>
          </a:p>
          <a:p>
            <a:pPr marL="360000" indent="-252000">
              <a:spcBef>
                <a:spcPts val="600"/>
              </a:spcBef>
              <a:buClr>
                <a:srgbClr val="0070C0"/>
              </a:buClr>
              <a:buSzPct val="120000"/>
              <a:buFont typeface="Wingdings" pitchFamily="2" charset="2"/>
              <a:buChar char="§"/>
              <a:tabLst>
                <a:tab pos="185738" algn="l"/>
              </a:tabLst>
              <a:defRPr/>
            </a:pPr>
            <a:r>
              <a:rPr lang="it-IT" sz="2000" dirty="0" smtClean="0"/>
              <a:t>garantire </a:t>
            </a:r>
            <a:r>
              <a:rPr lang="it-IT" sz="2000" dirty="0"/>
              <a:t>gli stessi livelli di sicurezza e segretezza  </a:t>
            </a:r>
          </a:p>
          <a:p>
            <a:pPr marL="358775" indent="-358775">
              <a:defRPr/>
            </a:pPr>
            <a:endParaRPr lang="it-IT" sz="2000" dirty="0" smtClean="0"/>
          </a:p>
          <a:p>
            <a:pPr>
              <a:defRPr/>
            </a:pPr>
            <a:endParaRPr lang="it-IT" sz="2000" dirty="0"/>
          </a:p>
        </p:txBody>
      </p:sp>
      <p:sp>
        <p:nvSpPr>
          <p:cNvPr id="6"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7"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a:t>
            </a:r>
            <a:r>
              <a:rPr lang="it-IT" sz="2800" spc="100" dirty="0">
                <a:solidFill>
                  <a:srgbClr val="00B0F0"/>
                </a:solidFill>
                <a:latin typeface="HPFutura Heavy" pitchFamily="50" charset="0"/>
              </a:rPr>
              <a:t>Plico Telematico</a:t>
            </a:r>
          </a:p>
        </p:txBody>
      </p:sp>
    </p:spTree>
    <p:extLst>
      <p:ext uri="{BB962C8B-B14F-4D97-AF65-F5344CB8AC3E}">
        <p14:creationId xmlns:p14="http://schemas.microsoft.com/office/powerpoint/2010/main" val="3055163589"/>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530639"/>
            <a:ext cx="8151223" cy="2554545"/>
          </a:xfrm>
          <a:prstGeom prst="rect">
            <a:avLst/>
          </a:prstGeom>
          <a:noFill/>
        </p:spPr>
        <p:txBody>
          <a:bodyPr wrap="square" rtlCol="0">
            <a:spAutoFit/>
          </a:bodyPr>
          <a:lstStyle/>
          <a:p>
            <a:r>
              <a:rPr lang="it-IT" sz="2000" b="1" dirty="0"/>
              <a:t>Dati quantitativi</a:t>
            </a:r>
            <a:r>
              <a:rPr lang="it-IT" sz="2000" dirty="0"/>
              <a:t> di una Sessione Ordinaria degli Esami di Stato:</a:t>
            </a:r>
          </a:p>
          <a:p>
            <a:pPr marL="342900" lvl="0" indent="-342900">
              <a:buFont typeface="Arial" pitchFamily="34" charset="0"/>
              <a:buChar char="•"/>
            </a:pPr>
            <a:r>
              <a:rPr lang="it-IT" sz="2000" dirty="0"/>
              <a:t>circa 25.000 classi coinvolte nell’esame, abbinate in circa 12.500 commissioni, allocate in circa 6.700 sedi d’esame; </a:t>
            </a:r>
          </a:p>
          <a:p>
            <a:pPr marL="342900" lvl="0" indent="-342900">
              <a:buFont typeface="Arial" pitchFamily="34" charset="0"/>
              <a:buChar char="•"/>
            </a:pPr>
            <a:r>
              <a:rPr lang="it-IT" sz="2000" dirty="0"/>
              <a:t>15.000 plichi prodotti, contenenti circa 33.000 buste relative alle prove scritte (prima e seconde). Le tipologie di diverse seconde prove scritte sono circa </a:t>
            </a:r>
            <a:r>
              <a:rPr lang="it-IT" sz="2000" dirty="0" smtClean="0"/>
              <a:t>400.</a:t>
            </a:r>
          </a:p>
          <a:p>
            <a:pPr marL="358775" indent="-358775">
              <a:defRPr/>
            </a:pPr>
            <a:endParaRPr lang="it-IT" sz="2000" dirty="0" smtClean="0"/>
          </a:p>
          <a:p>
            <a:pPr>
              <a:defRPr/>
            </a:pPr>
            <a:endParaRPr lang="it-IT" sz="2000" dirty="0"/>
          </a:p>
        </p:txBody>
      </p:sp>
      <p:sp>
        <p:nvSpPr>
          <p:cNvPr id="6"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7"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a:t>
            </a:r>
            <a:r>
              <a:rPr lang="it-IT" sz="2800" spc="100" dirty="0">
                <a:solidFill>
                  <a:srgbClr val="00B0F0"/>
                </a:solidFill>
                <a:latin typeface="HPFutura Heavy" pitchFamily="50" charset="0"/>
              </a:rPr>
              <a:t>Plico Telematico</a:t>
            </a:r>
          </a:p>
        </p:txBody>
      </p:sp>
    </p:spTree>
    <p:extLst>
      <p:ext uri="{BB962C8B-B14F-4D97-AF65-F5344CB8AC3E}">
        <p14:creationId xmlns:p14="http://schemas.microsoft.com/office/powerpoint/2010/main" val="1437057707"/>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7"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a:t>
            </a:r>
            <a:r>
              <a:rPr lang="it-IT" sz="2800" spc="100" dirty="0">
                <a:solidFill>
                  <a:srgbClr val="00B0F0"/>
                </a:solidFill>
                <a:latin typeface="HPFutura Heavy" pitchFamily="50" charset="0"/>
              </a:rPr>
              <a:t>Plico Telematico</a:t>
            </a:r>
          </a:p>
        </p:txBody>
      </p:sp>
      <p:pic>
        <p:nvPicPr>
          <p:cNvPr id="2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3466"/>
            <a:ext cx="4906963"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Object 2"/>
          <p:cNvPicPr>
            <a:picLocks noChangeArrowheads="1"/>
          </p:cNvPicPr>
          <p:nvPr/>
        </p:nvPicPr>
        <p:blipFill>
          <a:blip r:embed="rId3">
            <a:extLst>
              <a:ext uri="{28A0092B-C50C-407E-A947-70E740481C1C}">
                <a14:useLocalDpi xmlns:a14="http://schemas.microsoft.com/office/drawing/2010/main" val="0"/>
              </a:ext>
            </a:extLst>
          </a:blip>
          <a:srcRect l="-2097" t="-2415" r="-108" b="-1434"/>
          <a:stretch>
            <a:fillRect/>
          </a:stretch>
        </p:blipFill>
        <p:spPr bwMode="auto">
          <a:xfrm>
            <a:off x="4283968" y="2492896"/>
            <a:ext cx="4640263"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42041"/>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7"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a:t>
            </a:r>
            <a:r>
              <a:rPr lang="it-IT" sz="2800" spc="100" dirty="0">
                <a:solidFill>
                  <a:srgbClr val="00B0F0"/>
                </a:solidFill>
                <a:latin typeface="HPFutura Heavy" pitchFamily="50" charset="0"/>
              </a:rPr>
              <a:t>Plico Telematico</a:t>
            </a:r>
          </a:p>
        </p:txBody>
      </p:sp>
      <p:pic>
        <p:nvPicPr>
          <p:cNvPr id="3074" name="Picture 2" descr="SchermataPrincip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0675"/>
            <a:ext cx="5976664" cy="418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937526"/>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 name="Rectangle 49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48"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pic>
        <p:nvPicPr>
          <p:cNvPr id="33794" name="Picture 39" descr="Estrazione in chiaro"/>
          <p:cNvPicPr>
            <a:picLocks noChangeAspect="1" noChangeArrowheads="1"/>
          </p:cNvPicPr>
          <p:nvPr/>
        </p:nvPicPr>
        <p:blipFill>
          <a:blip r:embed="rId2"/>
          <a:srcRect/>
          <a:stretch>
            <a:fillRect/>
          </a:stretch>
        </p:blipFill>
        <p:spPr bwMode="auto">
          <a:xfrm>
            <a:off x="1403648" y="1804633"/>
            <a:ext cx="6264696" cy="4360671"/>
          </a:xfrm>
          <a:prstGeom prst="rect">
            <a:avLst/>
          </a:prstGeom>
          <a:noFill/>
          <a:ln w="9525">
            <a:noFill/>
            <a:miter lim="800000"/>
            <a:headEnd/>
            <a:tailEnd/>
          </a:ln>
        </p:spPr>
      </p:pic>
      <p:sp>
        <p:nvSpPr>
          <p:cNvPr id="7"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a:t>
            </a:r>
            <a:r>
              <a:rPr lang="it-IT" sz="2800" spc="100" dirty="0">
                <a:solidFill>
                  <a:srgbClr val="00B0F0"/>
                </a:solidFill>
                <a:latin typeface="HPFutura Heavy" pitchFamily="50" charset="0"/>
              </a:rPr>
              <a:t>Plico Telematico</a:t>
            </a:r>
          </a:p>
        </p:txBody>
      </p:sp>
    </p:spTree>
    <p:extLst>
      <p:ext uri="{BB962C8B-B14F-4D97-AF65-F5344CB8AC3E}">
        <p14:creationId xmlns:p14="http://schemas.microsoft.com/office/powerpoint/2010/main" val="900005486"/>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238" y="1340768"/>
            <a:ext cx="3116242" cy="4824536"/>
          </a:xfrm>
          <a:prstGeom prst="rect">
            <a:avLst/>
          </a:prstGeom>
        </p:spPr>
      </p:pic>
      <p:sp>
        <p:nvSpPr>
          <p:cNvPr id="2" name="Slide Number Placeholder 1"/>
          <p:cNvSpPr>
            <a:spLocks noGrp="1"/>
          </p:cNvSpPr>
          <p:nvPr>
            <p:ph type="sldNum" sz="quarter" idx="4294967295"/>
          </p:nvPr>
        </p:nvSpPr>
        <p:spPr>
          <a:xfrm>
            <a:off x="7699375" y="6381750"/>
            <a:ext cx="1079500" cy="287338"/>
          </a:xfrm>
          <a:prstGeom prst="rect">
            <a:avLst/>
          </a:prstGeom>
        </p:spPr>
        <p:txBody>
          <a:bodyPr/>
          <a:lstStyle/>
          <a:p>
            <a:pPr>
              <a:defRPr/>
            </a:pPr>
            <a:r>
              <a:rPr lang="it-IT" smtClean="0"/>
              <a:t>pag.</a:t>
            </a:r>
            <a:r>
              <a:rPr lang="it-IT" b="1" smtClean="0">
                <a:solidFill>
                  <a:srgbClr val="587DA6"/>
                </a:solidFill>
              </a:rPr>
              <a:t>  </a:t>
            </a:r>
            <a:fld id="{72BA7AFA-6A0C-4E55-B113-3E6A03AF4769}" type="slidenum">
              <a:rPr lang="it-IT" b="1" smtClean="0">
                <a:solidFill>
                  <a:srgbClr val="00B0F0"/>
                </a:solidFill>
              </a:rPr>
              <a:pPr>
                <a:defRPr/>
              </a:pPr>
              <a:t>27</a:t>
            </a:fld>
            <a:endParaRPr lang="it-IT" b="1">
              <a:solidFill>
                <a:srgbClr val="00B0F0"/>
              </a:solidFill>
            </a:endParaRPr>
          </a:p>
        </p:txBody>
      </p:sp>
      <p:sp>
        <p:nvSpPr>
          <p:cNvPr id="20" name="Rectangle 3"/>
          <p:cNvSpPr txBox="1">
            <a:spLocks noChangeArrowheads="1"/>
          </p:cNvSpPr>
          <p:nvPr/>
        </p:nvSpPr>
        <p:spPr>
          <a:xfrm>
            <a:off x="1197644" y="4149080"/>
            <a:ext cx="5462588" cy="1049363"/>
          </a:xfrm>
          <a:prstGeom prst="rect">
            <a:avLst/>
          </a:prstGeom>
        </p:spPr>
        <p:txBody>
          <a:bodyPr/>
          <a:lstStyle/>
          <a:p>
            <a:pPr marL="342900" marR="0" lvl="0" indent="-342900" algn="r" defTabSz="914400" rtl="0" eaLnBrk="0" fontAlgn="base" latinLnBrk="0" hangingPunct="0">
              <a:lnSpc>
                <a:spcPct val="100000"/>
              </a:lnSpc>
              <a:spcBef>
                <a:spcPts val="0"/>
              </a:spcBef>
              <a:spcAft>
                <a:spcPct val="0"/>
              </a:spcAft>
              <a:buClrTx/>
              <a:buSzTx/>
              <a:buFont typeface="Wingdings" pitchFamily="2" charset="2"/>
              <a:buNone/>
              <a:tabLst/>
              <a:defRPr/>
            </a:pPr>
            <a:r>
              <a:rPr lang="it-IT" sz="2500" i="1" kern="0" dirty="0" err="1" smtClean="0">
                <a:solidFill>
                  <a:srgbClr val="C00000"/>
                </a:solidFill>
                <a:latin typeface="+mn-lt"/>
                <a:hlinkClick r:id="rId3"/>
              </a:rPr>
              <a:t>massimo.verde</a:t>
            </a:r>
            <a:r>
              <a:rPr kumimoji="0" lang="it-IT" sz="2500" b="0" i="1" u="none" strike="noStrike" kern="0" cap="none" spc="0" normalizeH="0" baseline="0" noProof="0" dirty="0" smtClean="0">
                <a:ln>
                  <a:noFill/>
                </a:ln>
                <a:solidFill>
                  <a:srgbClr val="C00000"/>
                </a:solidFill>
                <a:effectLst/>
                <a:uLnTx/>
                <a:uFillTx/>
                <a:latin typeface="+mn-lt"/>
                <a:hlinkClick r:id="rId3"/>
              </a:rPr>
              <a:t>@hp.com</a:t>
            </a:r>
            <a:endParaRPr kumimoji="0" lang="it-IT" sz="2500" b="0" i="1" u="none" strike="noStrike" kern="0" cap="none" spc="0" normalizeH="0" baseline="0" noProof="0" dirty="0" smtClean="0">
              <a:ln>
                <a:noFill/>
              </a:ln>
              <a:solidFill>
                <a:srgbClr val="C00000"/>
              </a:solidFill>
              <a:effectLst/>
              <a:uLnTx/>
              <a:uFillTx/>
              <a:latin typeface="+mn-lt"/>
            </a:endParaRPr>
          </a:p>
          <a:p>
            <a:pPr marL="342900" marR="0" lvl="0" indent="-342900" algn="r" defTabSz="914400" rtl="0" eaLnBrk="0" fontAlgn="base" latinLnBrk="0" hangingPunct="0">
              <a:lnSpc>
                <a:spcPct val="100000"/>
              </a:lnSpc>
              <a:spcBef>
                <a:spcPts val="0"/>
              </a:spcBef>
              <a:spcAft>
                <a:spcPct val="0"/>
              </a:spcAft>
              <a:buClrTx/>
              <a:buSzTx/>
              <a:buFont typeface="Wingdings" pitchFamily="2" charset="2"/>
              <a:buNone/>
              <a:tabLst/>
              <a:defRPr/>
            </a:pPr>
            <a:endParaRPr lang="it-IT" sz="2500" i="1" kern="0" dirty="0">
              <a:solidFill>
                <a:srgbClr val="C00000"/>
              </a:solidFill>
              <a:latin typeface="+mn-lt"/>
            </a:endParaRPr>
          </a:p>
          <a:p>
            <a:pPr marL="342900" marR="0" lvl="0" indent="-342900" algn="r" defTabSz="914400" rtl="0" eaLnBrk="0" fontAlgn="base" latinLnBrk="0" hangingPunct="0">
              <a:lnSpc>
                <a:spcPct val="100000"/>
              </a:lnSpc>
              <a:spcBef>
                <a:spcPts val="0"/>
              </a:spcBef>
              <a:spcAft>
                <a:spcPct val="0"/>
              </a:spcAft>
              <a:buClrTx/>
              <a:buSzTx/>
              <a:buFont typeface="Wingdings" pitchFamily="2" charset="2"/>
              <a:buNone/>
              <a:tabLst/>
              <a:defRPr/>
            </a:pPr>
            <a:endParaRPr lang="it-IT" sz="2500" i="1" kern="0" dirty="0">
              <a:solidFill>
                <a:srgbClr val="C00000"/>
              </a:solidFill>
              <a:latin typeface="+mn-lt"/>
            </a:endParaRPr>
          </a:p>
        </p:txBody>
      </p:sp>
      <p:sp>
        <p:nvSpPr>
          <p:cNvPr id="7"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pPr lvl="0">
              <a:defRPr/>
            </a:pPr>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a:t>
            </a:r>
            <a:r>
              <a:rPr lang="it-IT" sz="2800" kern="0" dirty="0">
                <a:solidFill>
                  <a:srgbClr val="00B0F0"/>
                </a:solidFill>
                <a:latin typeface="HPFutura Heavy" pitchFamily="50" charset="0"/>
              </a:rPr>
              <a:t>dubbi e domande</a:t>
            </a:r>
            <a:endParaRPr lang="it-IT" sz="2800" kern="0" dirty="0">
              <a:solidFill>
                <a:schemeClr val="accent1">
                  <a:lumMod val="75000"/>
                </a:schemeClr>
              </a:solidFill>
              <a:latin typeface="HPFutura Heavy"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772816"/>
            <a:ext cx="8151223" cy="4108817"/>
          </a:xfrm>
          <a:prstGeom prst="rect">
            <a:avLst/>
          </a:prstGeom>
          <a:noFill/>
        </p:spPr>
        <p:txBody>
          <a:bodyPr wrap="square" rtlCol="0">
            <a:spAutoFit/>
          </a:bodyPr>
          <a:lstStyle/>
          <a:p>
            <a:r>
              <a:rPr lang="it-IT" sz="2000" dirty="0" smtClean="0"/>
              <a:t>Negli ultimi anni il MIUR ha realizzato e sta realizzando, attraverso il sistema informativo, una serie di servizi innovativi tra cui:</a:t>
            </a:r>
          </a:p>
          <a:p>
            <a:pPr marL="753750" lvl="1" indent="-285750">
              <a:spcBef>
                <a:spcPts val="600"/>
              </a:spcBef>
              <a:buClr>
                <a:srgbClr val="C00000"/>
              </a:buClr>
              <a:buSzPct val="125000"/>
              <a:buFont typeface="Wingdings" pitchFamily="2" charset="2"/>
              <a:buChar char="§"/>
            </a:pPr>
            <a:r>
              <a:rPr lang="it-IT" sz="1800" i="1" dirty="0" smtClean="0"/>
              <a:t> Istanze On Line</a:t>
            </a:r>
          </a:p>
          <a:p>
            <a:pPr marL="753750" lvl="1" indent="-285750">
              <a:buClr>
                <a:srgbClr val="C00000"/>
              </a:buClr>
              <a:buSzPct val="125000"/>
              <a:buFont typeface="Wingdings" pitchFamily="2" charset="2"/>
              <a:buChar char="§"/>
            </a:pPr>
            <a:r>
              <a:rPr lang="it-IT" sz="1800" i="1" dirty="0" smtClean="0"/>
              <a:t> Dematerializzazione </a:t>
            </a:r>
            <a:r>
              <a:rPr lang="it-IT" sz="1800" i="1" dirty="0" smtClean="0"/>
              <a:t>contratti</a:t>
            </a:r>
          </a:p>
          <a:p>
            <a:pPr marL="753750" lvl="1" indent="-285750">
              <a:buClr>
                <a:srgbClr val="C00000"/>
              </a:buClr>
              <a:buSzPct val="125000"/>
              <a:buFont typeface="Wingdings" pitchFamily="2" charset="2"/>
              <a:buChar char="§"/>
            </a:pPr>
            <a:r>
              <a:rPr lang="it-IT" sz="1800" i="1" dirty="0" smtClean="0"/>
              <a:t> Gestione Utenze</a:t>
            </a:r>
            <a:endParaRPr lang="it-IT" sz="1800" i="1" dirty="0" smtClean="0"/>
          </a:p>
          <a:p>
            <a:pPr marL="753750" lvl="1" indent="-285750">
              <a:buClr>
                <a:srgbClr val="C00000"/>
              </a:buClr>
              <a:buSzPct val="125000"/>
              <a:buFont typeface="Wingdings" pitchFamily="2" charset="2"/>
              <a:buChar char="§"/>
            </a:pPr>
            <a:r>
              <a:rPr lang="it-IT" sz="1800" i="1" dirty="0" smtClean="0"/>
              <a:t> Posta certificata</a:t>
            </a:r>
          </a:p>
          <a:p>
            <a:pPr marL="753750" lvl="1" indent="-285750">
              <a:buClr>
                <a:srgbClr val="C00000"/>
              </a:buClr>
              <a:buSzPct val="125000"/>
              <a:buFont typeface="Wingdings" pitchFamily="2" charset="2"/>
              <a:buChar char="§"/>
            </a:pPr>
            <a:r>
              <a:rPr lang="it-IT" sz="1800" i="1" dirty="0" smtClean="0"/>
              <a:t> Convocazione supplenti</a:t>
            </a:r>
          </a:p>
          <a:p>
            <a:pPr marL="753750" lvl="1" indent="-285750">
              <a:buClr>
                <a:srgbClr val="C00000"/>
              </a:buClr>
              <a:buSzPct val="125000"/>
              <a:buFont typeface="Wingdings" pitchFamily="2" charset="2"/>
              <a:buChar char="§"/>
            </a:pPr>
            <a:r>
              <a:rPr lang="it-IT" sz="1800" i="1" dirty="0" smtClean="0"/>
              <a:t> Ordinativo Informatico Locale (OIL) </a:t>
            </a:r>
          </a:p>
          <a:p>
            <a:pPr marL="753750" lvl="1" indent="-285750">
              <a:buClr>
                <a:srgbClr val="C00000"/>
              </a:buClr>
              <a:buSzPct val="125000"/>
              <a:buFont typeface="Wingdings" pitchFamily="2" charset="2"/>
              <a:buChar char="§"/>
            </a:pPr>
            <a:r>
              <a:rPr lang="it-IT" sz="1800" i="1" dirty="0" smtClean="0"/>
              <a:t> Portale ScuolaMia</a:t>
            </a:r>
          </a:p>
          <a:p>
            <a:pPr marL="753750" lvl="1" indent="-285750">
              <a:buClr>
                <a:srgbClr val="C00000"/>
              </a:buClr>
              <a:buSzPct val="125000"/>
              <a:buFont typeface="Wingdings" pitchFamily="2" charset="2"/>
              <a:buChar char="§"/>
            </a:pPr>
            <a:r>
              <a:rPr lang="it-IT" sz="1800" i="1" dirty="0" smtClean="0"/>
              <a:t> Iscrizioni online</a:t>
            </a:r>
          </a:p>
          <a:p>
            <a:pPr marL="753750" lvl="1" indent="-285750">
              <a:buClr>
                <a:srgbClr val="C00000"/>
              </a:buClr>
              <a:buSzPct val="125000"/>
              <a:buFont typeface="Wingdings" pitchFamily="2" charset="2"/>
              <a:buChar char="§"/>
            </a:pPr>
            <a:r>
              <a:rPr lang="it-IT" sz="1800" i="1" dirty="0" smtClean="0"/>
              <a:t> La Scuola in </a:t>
            </a:r>
            <a:r>
              <a:rPr lang="it-IT" sz="1800" i="1" dirty="0" smtClean="0"/>
              <a:t>Chiaro</a:t>
            </a:r>
            <a:endParaRPr lang="it-IT" sz="1800" i="1" dirty="0" smtClean="0"/>
          </a:p>
          <a:p>
            <a:pPr marL="753750" lvl="1" indent="-285750">
              <a:buClr>
                <a:srgbClr val="C00000"/>
              </a:buClr>
              <a:buSzPct val="125000"/>
              <a:buFont typeface="Wingdings" pitchFamily="2" charset="2"/>
              <a:buChar char="§"/>
            </a:pPr>
            <a:r>
              <a:rPr lang="it-IT" sz="1800" i="1" dirty="0" smtClean="0"/>
              <a:t>Plico </a:t>
            </a:r>
            <a:r>
              <a:rPr lang="it-IT" sz="1800" i="1" dirty="0"/>
              <a:t>Telematico</a:t>
            </a:r>
          </a:p>
          <a:p>
            <a:pPr marL="753750" lvl="1" indent="-285750">
              <a:buClr>
                <a:srgbClr val="C00000"/>
              </a:buClr>
              <a:buSzPct val="125000"/>
              <a:buFont typeface="Wingdings" pitchFamily="2" charset="2"/>
              <a:buChar char="§"/>
            </a:pPr>
            <a:r>
              <a:rPr lang="it-IT" sz="1800" i="1" dirty="0"/>
              <a:t>...</a:t>
            </a:r>
          </a:p>
          <a:p>
            <a:pPr marL="468000" lvl="1">
              <a:buClr>
                <a:srgbClr val="C00000"/>
              </a:buClr>
              <a:buSzPct val="125000"/>
            </a:pPr>
            <a:endParaRPr lang="it-IT" sz="1800" i="1" dirty="0"/>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a:t>
            </a:r>
            <a:endParaRPr lang="it-IT" sz="2800" dirty="0">
              <a:solidFill>
                <a:srgbClr val="00B0F0"/>
              </a:solidFill>
              <a:latin typeface="HPFutura Heavy" pitchFamily="50"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999869"/>
            <a:ext cx="8151223" cy="4139595"/>
          </a:xfrm>
          <a:prstGeom prst="rect">
            <a:avLst/>
          </a:prstGeom>
          <a:noFill/>
        </p:spPr>
        <p:txBody>
          <a:bodyPr wrap="square" rtlCol="0">
            <a:spAutoFit/>
          </a:bodyPr>
          <a:lstStyle/>
          <a:p>
            <a:r>
              <a:rPr lang="it-IT" sz="2000" dirty="0" smtClean="0"/>
              <a:t>Grazie a </a:t>
            </a:r>
            <a:r>
              <a:rPr lang="it-IT" sz="2000" b="1" dirty="0" smtClean="0"/>
              <a:t>Istanze On Line </a:t>
            </a:r>
            <a:r>
              <a:rPr lang="it-IT" sz="2000" dirty="0" smtClean="0"/>
              <a:t>il personale </a:t>
            </a:r>
          </a:p>
          <a:p>
            <a:r>
              <a:rPr lang="it-IT" sz="2000" dirty="0" smtClean="0"/>
              <a:t>può presentare le domande relative </a:t>
            </a:r>
          </a:p>
          <a:p>
            <a:r>
              <a:rPr lang="it-IT" sz="2000" dirty="0" smtClean="0"/>
              <a:t>ad alcuni procedimenti amministrativi via web.</a:t>
            </a:r>
          </a:p>
          <a:p>
            <a:pPr>
              <a:spcBef>
                <a:spcPts val="1200"/>
              </a:spcBef>
            </a:pPr>
            <a:r>
              <a:rPr lang="it-IT" sz="2200" b="1" dirty="0">
                <a:solidFill>
                  <a:srgbClr val="FF9900"/>
                </a:solidFill>
                <a:latin typeface="HPFutura Book" pitchFamily="50" charset="0"/>
              </a:rPr>
              <a:t>Obiettivi: </a:t>
            </a:r>
            <a:endParaRPr lang="en-US" sz="2200" b="1" dirty="0">
              <a:solidFill>
                <a:srgbClr val="FF9900"/>
              </a:solidFill>
              <a:latin typeface="HPFutura Book" pitchFamily="50" charset="0"/>
            </a:endParaRPr>
          </a:p>
          <a:p>
            <a:pPr marL="360000" lvl="0" indent="-252000">
              <a:spcBef>
                <a:spcPts val="600"/>
              </a:spcBef>
              <a:buClr>
                <a:srgbClr val="0070C0"/>
              </a:buClr>
              <a:buSzPct val="120000"/>
              <a:buFont typeface="Wingdings" pitchFamily="2" charset="2"/>
              <a:buChar char="§"/>
            </a:pPr>
            <a:r>
              <a:rPr lang="it-IT" sz="2000" dirty="0" smtClean="0"/>
              <a:t>alleggerire </a:t>
            </a:r>
            <a:r>
              <a:rPr lang="it-IT" sz="2000" dirty="0"/>
              <a:t>il lavoro delle segreterie scolastiche</a:t>
            </a:r>
            <a:endParaRPr lang="en-US" sz="2000" dirty="0"/>
          </a:p>
          <a:p>
            <a:pPr marL="360000" lvl="0" indent="-252000">
              <a:buClr>
                <a:srgbClr val="0070C0"/>
              </a:buClr>
              <a:buSzPct val="120000"/>
              <a:buFont typeface="Wingdings" pitchFamily="2" charset="2"/>
              <a:buChar char="§"/>
            </a:pPr>
            <a:r>
              <a:rPr lang="it-IT" sz="2000" dirty="0"/>
              <a:t>offrire nuove modalità di comunicazione (sms, e-mail)</a:t>
            </a:r>
            <a:endParaRPr lang="en-US" sz="2000" dirty="0"/>
          </a:p>
          <a:p>
            <a:pPr marL="360000" lvl="0" indent="-252000">
              <a:buClr>
                <a:srgbClr val="0070C0"/>
              </a:buClr>
              <a:buSzPct val="120000"/>
              <a:buFont typeface="Wingdings" pitchFamily="2" charset="2"/>
              <a:buChar char="§"/>
            </a:pPr>
            <a:r>
              <a:rPr lang="it-IT" sz="2000" dirty="0"/>
              <a:t>archiviare in formato magnetico la documentazione</a:t>
            </a:r>
            <a:endParaRPr lang="en-US" sz="2000" dirty="0"/>
          </a:p>
          <a:p>
            <a:pPr marL="360000" lvl="0" indent="-252000">
              <a:buClr>
                <a:srgbClr val="0070C0"/>
              </a:buClr>
              <a:buSzPct val="120000"/>
              <a:buFont typeface="Wingdings" pitchFamily="2" charset="2"/>
              <a:buChar char="§"/>
            </a:pPr>
            <a:r>
              <a:rPr lang="it-IT" sz="2000" dirty="0"/>
              <a:t>migliorare la qualità dei dati acquisiti a sistema</a:t>
            </a:r>
          </a:p>
          <a:p>
            <a:pPr>
              <a:spcBef>
                <a:spcPts val="1200"/>
              </a:spcBef>
            </a:pPr>
            <a:r>
              <a:rPr lang="it-IT" sz="2000" dirty="0" smtClean="0"/>
              <a:t> </a:t>
            </a:r>
            <a:r>
              <a:rPr lang="it-IT" sz="2200" b="1" dirty="0">
                <a:solidFill>
                  <a:srgbClr val="FF9900"/>
                </a:solidFill>
                <a:latin typeface="HPFutura Book" pitchFamily="50" charset="0"/>
              </a:rPr>
              <a:t>Risultati:  </a:t>
            </a:r>
            <a:endParaRPr lang="en-US" sz="2200" b="1" dirty="0">
              <a:solidFill>
                <a:srgbClr val="FF9900"/>
              </a:solidFill>
              <a:latin typeface="HPFutura Book" pitchFamily="50" charset="0"/>
            </a:endParaRPr>
          </a:p>
          <a:p>
            <a:pPr marL="360000" indent="-252000">
              <a:spcBef>
                <a:spcPts val="600"/>
              </a:spcBef>
              <a:buClr>
                <a:srgbClr val="0070C0"/>
              </a:buClr>
              <a:buSzPct val="120000"/>
              <a:buFont typeface="Wingdings" pitchFamily="2" charset="2"/>
              <a:buChar char="§"/>
            </a:pPr>
            <a:r>
              <a:rPr lang="it-IT" sz="2000" dirty="0"/>
              <a:t>oltre </a:t>
            </a:r>
            <a:r>
              <a:rPr lang="it-IT" sz="2000" dirty="0" smtClean="0"/>
              <a:t>2.400.000* </a:t>
            </a:r>
            <a:r>
              <a:rPr lang="it-IT" sz="2000" dirty="0"/>
              <a:t>di istanze presentate dal </a:t>
            </a:r>
            <a:r>
              <a:rPr lang="it-IT" sz="2000" dirty="0" smtClean="0"/>
              <a:t>2008</a:t>
            </a:r>
            <a:endParaRPr lang="en-US" sz="2000" dirty="0"/>
          </a:p>
          <a:p>
            <a:endParaRPr lang="it-IT" sz="2000" dirty="0"/>
          </a:p>
          <a:p>
            <a:r>
              <a:rPr lang="it-IT" sz="900" dirty="0" smtClean="0"/>
              <a:t>*A Marzo 2012</a:t>
            </a:r>
          </a:p>
        </p:txBody>
      </p:sp>
      <p:pic>
        <p:nvPicPr>
          <p:cNvPr id="2050" name="Picture 2"/>
          <p:cNvPicPr>
            <a:picLocks noChangeAspect="1" noChangeArrowheads="1"/>
          </p:cNvPicPr>
          <p:nvPr/>
        </p:nvPicPr>
        <p:blipFill>
          <a:blip r:embed="rId2"/>
          <a:srcRect/>
          <a:stretch>
            <a:fillRect/>
          </a:stretch>
        </p:blipFill>
        <p:spPr bwMode="auto">
          <a:xfrm>
            <a:off x="6516216" y="1988840"/>
            <a:ext cx="2381250" cy="904875"/>
          </a:xfrm>
          <a:prstGeom prst="rect">
            <a:avLst/>
          </a:prstGeom>
          <a:noFill/>
          <a:ln w="9525">
            <a:noFill/>
            <a:miter lim="800000"/>
            <a:headEnd/>
            <a:tailEnd/>
          </a:ln>
        </p:spPr>
      </p:pic>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Istanze On Line </a:t>
            </a:r>
            <a:endParaRPr lang="it-IT" sz="2800" dirty="0">
              <a:solidFill>
                <a:srgbClr val="00B0F0"/>
              </a:solidFill>
              <a:latin typeface="HPFutura Heavy" pitchFamily="50"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700808"/>
            <a:ext cx="8151223" cy="400110"/>
          </a:xfrm>
          <a:prstGeom prst="rect">
            <a:avLst/>
          </a:prstGeom>
          <a:noFill/>
        </p:spPr>
        <p:txBody>
          <a:bodyPr wrap="square" rtlCol="0">
            <a:spAutoFit/>
          </a:bodyPr>
          <a:lstStyle/>
          <a:p>
            <a:r>
              <a:rPr lang="it-IT" sz="2000" dirty="0" smtClean="0"/>
              <a:t>Coinvolgimento dei DS e delle Segreterie Scolastiche</a:t>
            </a:r>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6" name="Title 2"/>
          <p:cNvSpPr txBox="1">
            <a:spLocks/>
          </p:cNvSpPr>
          <p:nvPr/>
        </p:nvSpPr>
        <p:spPr bwMode="black">
          <a:xfrm>
            <a:off x="611560" y="1196752"/>
            <a:ext cx="8069993"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a:solidFill>
                  <a:srgbClr val="00B0F0"/>
                </a:solidFill>
                <a:latin typeface="HPFutura Heavy" pitchFamily="50" charset="0"/>
              </a:rPr>
              <a:t>I servizi </a:t>
            </a:r>
            <a:r>
              <a:rPr lang="it-IT" sz="2800" dirty="0" smtClean="0">
                <a:solidFill>
                  <a:srgbClr val="00B0F0"/>
                </a:solidFill>
                <a:latin typeface="HPFutura Heavy" pitchFamily="50" charset="0"/>
              </a:rPr>
              <a:t>innovativi: Istanze On Line </a:t>
            </a:r>
            <a:endParaRPr lang="it-IT" sz="2800" dirty="0">
              <a:solidFill>
                <a:srgbClr val="00B0F0"/>
              </a:solidFill>
              <a:latin typeface="HPFutura Heavy" pitchFamily="50"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00918"/>
            <a:ext cx="5048104" cy="382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80928"/>
            <a:ext cx="346304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940152" y="2204864"/>
            <a:ext cx="3024336" cy="3108543"/>
          </a:xfrm>
          <a:prstGeom prst="rect">
            <a:avLst/>
          </a:prstGeom>
          <a:noFill/>
        </p:spPr>
        <p:txBody>
          <a:bodyPr wrap="square" rtlCol="0">
            <a:spAutoFit/>
          </a:bodyPr>
          <a:lstStyle/>
          <a:p>
            <a:r>
              <a:rPr lang="it-IT" dirty="0"/>
              <a:t>è indispensabile </a:t>
            </a:r>
            <a:r>
              <a:rPr lang="it-IT" b="1" dirty="0"/>
              <a:t>una fase di riconoscimento di fronte ad un pubblico ufficiale</a:t>
            </a:r>
            <a:r>
              <a:rPr lang="it-IT" dirty="0"/>
              <a:t> della persona a cui viene fornita l’abilitazione.</a:t>
            </a:r>
            <a:br>
              <a:rPr lang="it-IT" dirty="0"/>
            </a:br>
            <a:r>
              <a:rPr lang="it-IT" dirty="0"/>
              <a:t/>
            </a:r>
            <a:br>
              <a:rPr lang="it-IT" dirty="0"/>
            </a:br>
            <a:r>
              <a:rPr lang="it-IT" b="1" dirty="0"/>
              <a:t>Questo ruolo viene affidato alle segreterie scolastiche o agli uffici provinciali e regionali, ovvero all’Amministrazione Centrale, in funzione dello specifico procedimento per il quale viene richiesto per la prima volta l’accesso</a:t>
            </a:r>
            <a:r>
              <a:rPr lang="it-IT" dirty="0"/>
              <a:t>. </a:t>
            </a:r>
            <a:br>
              <a:rPr lang="it-IT" dirty="0"/>
            </a:br>
            <a:endParaRPr lang="it-IT" dirty="0"/>
          </a:p>
        </p:txBody>
      </p:sp>
    </p:spTree>
    <p:extLst>
      <p:ext uri="{BB962C8B-B14F-4D97-AF65-F5344CB8AC3E}">
        <p14:creationId xmlns:p14="http://schemas.microsoft.com/office/powerpoint/2010/main" val="39197340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844824"/>
            <a:ext cx="8151223" cy="4924425"/>
          </a:xfrm>
          <a:prstGeom prst="rect">
            <a:avLst/>
          </a:prstGeom>
          <a:noFill/>
        </p:spPr>
        <p:txBody>
          <a:bodyPr wrap="square" rtlCol="0">
            <a:spAutoFit/>
          </a:bodyPr>
          <a:lstStyle/>
          <a:p>
            <a:pPr lvl="0">
              <a:spcBef>
                <a:spcPts val="0"/>
              </a:spcBef>
            </a:pPr>
            <a:r>
              <a:rPr lang="it-IT" sz="2000" dirty="0" smtClean="0"/>
              <a:t>La segreteria scolastica crea un contratto in formato </a:t>
            </a:r>
          </a:p>
          <a:p>
            <a:pPr lvl="0">
              <a:spcBef>
                <a:spcPts val="0"/>
              </a:spcBef>
            </a:pPr>
            <a:r>
              <a:rPr lang="it-IT" sz="2000" dirty="0" smtClean="0"/>
              <a:t>elettronico e lo trasmette telematicamente al MEF</a:t>
            </a:r>
          </a:p>
          <a:p>
            <a:pPr>
              <a:spcBef>
                <a:spcPts val="1200"/>
              </a:spcBef>
            </a:pPr>
            <a:r>
              <a:rPr lang="it-IT" sz="2200" b="1" dirty="0" smtClean="0">
                <a:solidFill>
                  <a:srgbClr val="FF9900"/>
                </a:solidFill>
                <a:latin typeface="HPFutura Book" pitchFamily="50" charset="0"/>
              </a:rPr>
              <a:t>Obiettivi: </a:t>
            </a:r>
            <a:endParaRPr lang="en-US" sz="2200" b="1" dirty="0" smtClean="0">
              <a:solidFill>
                <a:srgbClr val="FF9900"/>
              </a:solidFill>
              <a:latin typeface="HPFutura Book" pitchFamily="50" charset="0"/>
            </a:endParaRPr>
          </a:p>
          <a:p>
            <a:pPr marL="360000" indent="-252000">
              <a:spcBef>
                <a:spcPts val="600"/>
              </a:spcBef>
              <a:buClr>
                <a:srgbClr val="0070C0"/>
              </a:buClr>
              <a:buSzPct val="120000"/>
              <a:buFont typeface="Wingdings" pitchFamily="2" charset="2"/>
              <a:buChar char="§"/>
            </a:pPr>
            <a:r>
              <a:rPr lang="it-IT" sz="2000" dirty="0" smtClean="0"/>
              <a:t>ridurre </a:t>
            </a:r>
            <a:r>
              <a:rPr lang="it-IT" sz="2000" dirty="0"/>
              <a:t>i tempi per garantire il tempestivo pagamento degli </a:t>
            </a:r>
            <a:r>
              <a:rPr lang="it-IT" sz="2000" dirty="0" smtClean="0"/>
              <a:t>stipendi</a:t>
            </a:r>
            <a:endParaRPr lang="en-US" sz="2000" dirty="0"/>
          </a:p>
          <a:p>
            <a:pPr marL="360000" indent="-252000">
              <a:spcBef>
                <a:spcPts val="0"/>
              </a:spcBef>
              <a:buClr>
                <a:srgbClr val="0070C0"/>
              </a:buClr>
              <a:buSzPct val="120000"/>
              <a:buFont typeface="Wingdings" pitchFamily="2" charset="2"/>
              <a:buChar char="§"/>
            </a:pPr>
            <a:r>
              <a:rPr lang="it-IT" sz="2000" dirty="0" smtClean="0"/>
              <a:t>semplificare </a:t>
            </a:r>
            <a:r>
              <a:rPr lang="it-IT" sz="2000" dirty="0"/>
              <a:t>i controlli di competenza da parte delle Ragionerie </a:t>
            </a:r>
            <a:r>
              <a:rPr lang="it-IT" sz="2000" dirty="0" smtClean="0"/>
              <a:t>territoriali</a:t>
            </a:r>
            <a:endParaRPr lang="en-US" sz="2000" dirty="0"/>
          </a:p>
          <a:p>
            <a:pPr marL="360000" indent="-252000">
              <a:spcBef>
                <a:spcPts val="0"/>
              </a:spcBef>
              <a:buClr>
                <a:srgbClr val="0070C0"/>
              </a:buClr>
              <a:buSzPct val="120000"/>
              <a:buFont typeface="Wingdings" pitchFamily="2" charset="2"/>
              <a:buChar char="§"/>
            </a:pPr>
            <a:r>
              <a:rPr lang="it-IT" sz="2000" dirty="0" smtClean="0"/>
              <a:t>garantire </a:t>
            </a:r>
            <a:r>
              <a:rPr lang="it-IT" sz="2000" dirty="0"/>
              <a:t>la sicurezza del procedimento, in termini di provenienza del contratto e integrità del </a:t>
            </a:r>
            <a:r>
              <a:rPr lang="it-IT" sz="2000" dirty="0" smtClean="0"/>
              <a:t>contenuto</a:t>
            </a:r>
            <a:endParaRPr lang="en-US" sz="2000" dirty="0"/>
          </a:p>
          <a:p>
            <a:pPr marL="360000" indent="-252000">
              <a:spcBef>
                <a:spcPts val="0"/>
              </a:spcBef>
              <a:buClr>
                <a:srgbClr val="0070C0"/>
              </a:buClr>
              <a:buSzPct val="120000"/>
              <a:buFont typeface="Wingdings" pitchFamily="2" charset="2"/>
              <a:buChar char="§"/>
            </a:pPr>
            <a:r>
              <a:rPr lang="it-IT" sz="2000" dirty="0" smtClean="0"/>
              <a:t>ottenere </a:t>
            </a:r>
            <a:r>
              <a:rPr lang="it-IT" sz="2000" dirty="0"/>
              <a:t>significativi risparmi diretti e indiretti nell’uso della carta e nelle spese postali per la trasmissione agli Enti </a:t>
            </a:r>
            <a:r>
              <a:rPr lang="it-IT" sz="2000" dirty="0" smtClean="0"/>
              <a:t>destinatari</a:t>
            </a:r>
          </a:p>
          <a:p>
            <a:pPr marL="271463" indent="-271463">
              <a:spcBef>
                <a:spcPts val="1200"/>
              </a:spcBef>
            </a:pPr>
            <a:r>
              <a:rPr lang="it-IT" sz="2200" b="1" dirty="0">
                <a:solidFill>
                  <a:srgbClr val="FF9900"/>
                </a:solidFill>
                <a:latin typeface="HPFutura Book" pitchFamily="50" charset="0"/>
              </a:rPr>
              <a:t>Risultati:  </a:t>
            </a:r>
            <a:endParaRPr lang="en-US" sz="2200" b="1" dirty="0">
              <a:solidFill>
                <a:srgbClr val="FF9900"/>
              </a:solidFill>
              <a:latin typeface="HPFutura Book" pitchFamily="50" charset="0"/>
            </a:endParaRPr>
          </a:p>
          <a:p>
            <a:pPr marL="360000" lvl="0" indent="-252000">
              <a:spcBef>
                <a:spcPts val="600"/>
              </a:spcBef>
              <a:buClr>
                <a:srgbClr val="0070C0"/>
              </a:buClr>
              <a:buSzPct val="120000"/>
              <a:buFont typeface="Wingdings" pitchFamily="2" charset="2"/>
              <a:buChar char="§"/>
            </a:pPr>
            <a:r>
              <a:rPr lang="it-IT" sz="2000" dirty="0" smtClean="0"/>
              <a:t>oltre 400.000 </a:t>
            </a:r>
            <a:r>
              <a:rPr lang="it-IT" sz="2000" dirty="0"/>
              <a:t>contratti di supplenza ogni </a:t>
            </a:r>
            <a:r>
              <a:rPr lang="it-IT" sz="2000" dirty="0" smtClean="0"/>
              <a:t>anno</a:t>
            </a:r>
            <a:endParaRPr lang="en-US" sz="2000" dirty="0" smtClean="0"/>
          </a:p>
          <a:p>
            <a:endParaRPr lang="it-IT" sz="2000" dirty="0" smtClean="0"/>
          </a:p>
          <a:p>
            <a:endParaRPr lang="it-IT" sz="2000" dirty="0"/>
          </a:p>
        </p:txBody>
      </p:sp>
      <p:pic>
        <p:nvPicPr>
          <p:cNvPr id="3074" name="Picture 2"/>
          <p:cNvPicPr>
            <a:picLocks noChangeAspect="1" noChangeArrowheads="1"/>
          </p:cNvPicPr>
          <p:nvPr/>
        </p:nvPicPr>
        <p:blipFill>
          <a:blip r:embed="rId2"/>
          <a:srcRect/>
          <a:stretch>
            <a:fillRect/>
          </a:stretch>
        </p:blipFill>
        <p:spPr bwMode="auto">
          <a:xfrm>
            <a:off x="6732240" y="1933203"/>
            <a:ext cx="1952625" cy="847725"/>
          </a:xfrm>
          <a:prstGeom prst="rect">
            <a:avLst/>
          </a:prstGeom>
          <a:noFill/>
          <a:ln w="9525">
            <a:noFill/>
            <a:miter lim="800000"/>
            <a:headEnd/>
            <a:tailEnd/>
          </a:ln>
        </p:spPr>
      </p:pic>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7" name="Title 2"/>
          <p:cNvSpPr txBox="1">
            <a:spLocks/>
          </p:cNvSpPr>
          <p:nvPr/>
        </p:nvSpPr>
        <p:spPr bwMode="black">
          <a:xfrm>
            <a:off x="611560" y="1196752"/>
            <a:ext cx="8532440"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r>
              <a:rPr lang="it-IT" sz="2800" dirty="0" smtClean="0">
                <a:solidFill>
                  <a:srgbClr val="00B0F0"/>
                </a:solidFill>
                <a:latin typeface="HPFutura Heavy" pitchFamily="50" charset="0"/>
              </a:rPr>
              <a:t>I servizi innovativi: </a:t>
            </a:r>
            <a:r>
              <a:rPr lang="it-IT" sz="2800" spc="-20" dirty="0" smtClean="0">
                <a:solidFill>
                  <a:srgbClr val="00B0F0"/>
                </a:solidFill>
                <a:latin typeface="HPFutura Heavy" pitchFamily="50" charset="0"/>
              </a:rPr>
              <a:t>Dematerializzazione </a:t>
            </a:r>
            <a:r>
              <a:rPr lang="it-IT" sz="2800" spc="-20" dirty="0">
                <a:solidFill>
                  <a:srgbClr val="00B0F0"/>
                </a:solidFill>
                <a:latin typeface="HPFutura Heavy" pitchFamily="50" charset="0"/>
              </a:rPr>
              <a:t>dei contratti</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844824"/>
            <a:ext cx="8151223" cy="3816429"/>
          </a:xfrm>
          <a:prstGeom prst="rect">
            <a:avLst/>
          </a:prstGeom>
          <a:noFill/>
        </p:spPr>
        <p:txBody>
          <a:bodyPr wrap="square" rtlCol="0">
            <a:spAutoFit/>
          </a:bodyPr>
          <a:lstStyle/>
          <a:p>
            <a:r>
              <a:rPr lang="it-IT" sz="2200" b="1" dirty="0">
                <a:solidFill>
                  <a:srgbClr val="FF9900"/>
                </a:solidFill>
                <a:latin typeface="HPFutura Book" pitchFamily="50" charset="0"/>
              </a:rPr>
              <a:t>Supplenze Brevi e </a:t>
            </a:r>
            <a:r>
              <a:rPr lang="it-IT" sz="2200" b="1" dirty="0">
                <a:solidFill>
                  <a:srgbClr val="FF9900"/>
                </a:solidFill>
                <a:latin typeface="HPFutura Book" pitchFamily="50" charset="0"/>
              </a:rPr>
              <a:t>Saltuarie</a:t>
            </a:r>
          </a:p>
          <a:p>
            <a:endParaRPr lang="it-IT" sz="2000" dirty="0"/>
          </a:p>
          <a:p>
            <a:pPr>
              <a:spcBef>
                <a:spcPts val="0"/>
              </a:spcBef>
            </a:pPr>
            <a:r>
              <a:rPr lang="it-IT" sz="2000" dirty="0"/>
              <a:t>Da inizio Gennaio 2013 anche il pagamento dei contratti N01 N19 e N20 avviene attraverso il cedolino unico (NOIPA). </a:t>
            </a:r>
            <a:endParaRPr lang="it-IT" sz="2000" dirty="0" smtClean="0"/>
          </a:p>
          <a:p>
            <a:pPr>
              <a:spcBef>
                <a:spcPts val="0"/>
              </a:spcBef>
            </a:pPr>
            <a:endParaRPr lang="it-IT" sz="2000" dirty="0"/>
          </a:p>
          <a:p>
            <a:pPr>
              <a:spcBef>
                <a:spcPts val="0"/>
              </a:spcBef>
            </a:pPr>
            <a:r>
              <a:rPr lang="it-IT" sz="2000" dirty="0"/>
              <a:t>In particolare il contratto viene creato in bozza e deve essere convalidato dal DS (al momento non è prevista la trasmissione a SPT)</a:t>
            </a:r>
          </a:p>
          <a:p>
            <a:pPr>
              <a:spcBef>
                <a:spcPts val="0"/>
              </a:spcBef>
            </a:pPr>
            <a:r>
              <a:rPr lang="it-IT" sz="2000" dirty="0"/>
              <a:t>Il sistema SIDI in fase di inserimento fornisce un </a:t>
            </a:r>
            <a:r>
              <a:rPr lang="it-IT" sz="2000" dirty="0" err="1"/>
              <a:t>warning</a:t>
            </a:r>
            <a:r>
              <a:rPr lang="it-IT" sz="2000" dirty="0"/>
              <a:t> (non bloccante) se il numero dei contratti per la tipologia di personale (docente e ATA) supera una soglia fissata dalla DGPFB rispetto alla dotazione organica definita in O.D.</a:t>
            </a:r>
          </a:p>
          <a:p>
            <a:endParaRPr lang="it-IT" sz="2000" dirty="0"/>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7" name="Title 2"/>
          <p:cNvSpPr txBox="1">
            <a:spLocks/>
          </p:cNvSpPr>
          <p:nvPr/>
        </p:nvSpPr>
        <p:spPr bwMode="black">
          <a:xfrm>
            <a:off x="611560" y="1196752"/>
            <a:ext cx="8532440"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endParaRPr lang="it-IT" sz="2800" dirty="0" smtClean="0">
              <a:solidFill>
                <a:srgbClr val="00B0F0"/>
              </a:solidFill>
              <a:latin typeface="HPFutura Heavy" pitchFamily="50" charset="0"/>
            </a:endParaRPr>
          </a:p>
          <a:p>
            <a:r>
              <a:rPr lang="it-IT" sz="2800" dirty="0" smtClean="0">
                <a:solidFill>
                  <a:srgbClr val="00B0F0"/>
                </a:solidFill>
                <a:latin typeface="HPFutura Heavy" pitchFamily="50" charset="0"/>
              </a:rPr>
              <a:t>I servizi innovativi: </a:t>
            </a:r>
            <a:r>
              <a:rPr lang="it-IT" sz="2800" spc="-20" dirty="0" smtClean="0">
                <a:solidFill>
                  <a:srgbClr val="00B0F0"/>
                </a:solidFill>
                <a:latin typeface="HPFutura Heavy" pitchFamily="50" charset="0"/>
              </a:rPr>
              <a:t>Dematerializzazione </a:t>
            </a:r>
            <a:r>
              <a:rPr lang="it-IT" sz="2800" spc="-20" dirty="0">
                <a:solidFill>
                  <a:srgbClr val="00B0F0"/>
                </a:solidFill>
                <a:latin typeface="HPFutura Heavy" pitchFamily="50" charset="0"/>
              </a:rPr>
              <a:t>dei </a:t>
            </a:r>
            <a:r>
              <a:rPr lang="it-IT" sz="2800" spc="-20" dirty="0" smtClean="0">
                <a:solidFill>
                  <a:srgbClr val="00B0F0"/>
                </a:solidFill>
                <a:latin typeface="HPFutura Heavy" pitchFamily="50" charset="0"/>
              </a:rPr>
              <a:t>contratti</a:t>
            </a:r>
          </a:p>
          <a:p>
            <a:r>
              <a:rPr lang="it-IT" sz="2800" spc="-20" dirty="0" smtClean="0">
                <a:solidFill>
                  <a:srgbClr val="00B0F0"/>
                </a:solidFill>
                <a:latin typeface="HPFutura Heavy" pitchFamily="50" charset="0"/>
              </a:rPr>
              <a:t>Ultime novità</a:t>
            </a:r>
            <a:endParaRPr lang="it-IT" sz="2800" spc="-20" dirty="0">
              <a:solidFill>
                <a:srgbClr val="00B0F0"/>
              </a:solidFill>
              <a:latin typeface="HPFutura Heavy" pitchFamily="50" charset="0"/>
            </a:endParaRPr>
          </a:p>
        </p:txBody>
      </p:sp>
    </p:spTree>
    <p:extLst>
      <p:ext uri="{BB962C8B-B14F-4D97-AF65-F5344CB8AC3E}">
        <p14:creationId xmlns:p14="http://schemas.microsoft.com/office/powerpoint/2010/main" val="322589954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772816"/>
            <a:ext cx="8151223" cy="5078313"/>
          </a:xfrm>
          <a:prstGeom prst="rect">
            <a:avLst/>
          </a:prstGeom>
          <a:noFill/>
        </p:spPr>
        <p:txBody>
          <a:bodyPr wrap="square" rtlCol="0">
            <a:spAutoFit/>
          </a:bodyPr>
          <a:lstStyle/>
          <a:p>
            <a:r>
              <a:rPr lang="it-IT" sz="2200" b="1" dirty="0" smtClean="0">
                <a:solidFill>
                  <a:srgbClr val="FF9900"/>
                </a:solidFill>
                <a:latin typeface="HPFutura Book" pitchFamily="50" charset="0"/>
              </a:rPr>
              <a:t>NOIPA</a:t>
            </a:r>
          </a:p>
          <a:p>
            <a:endParaRPr lang="it-IT" sz="2200" b="1" dirty="0">
              <a:solidFill>
                <a:srgbClr val="FF9900"/>
              </a:solidFill>
              <a:latin typeface="HPFutura Book" pitchFamily="50" charset="0"/>
            </a:endParaRPr>
          </a:p>
          <a:p>
            <a:r>
              <a:rPr lang="it-IT" sz="2000" dirty="0" smtClean="0"/>
              <a:t>Dopo </a:t>
            </a:r>
            <a:r>
              <a:rPr lang="it-IT" sz="2000" dirty="0"/>
              <a:t>aver selezionato la voce di menù "Applicazioni MEF" e subito dopo "Applicazioni SPT", viene visualizzata la pagina con il profilo ed il contesto con cui si sta lavorando. </a:t>
            </a:r>
            <a:r>
              <a:rPr lang="it-IT" sz="2000" dirty="0"/>
              <a:t>Nel menù a sinistra, selezionando la voce "Accedi al portale </a:t>
            </a:r>
            <a:r>
              <a:rPr lang="it-IT" sz="2000" dirty="0" err="1"/>
              <a:t>NoiPA</a:t>
            </a:r>
            <a:r>
              <a:rPr lang="it-IT" sz="2000" dirty="0"/>
              <a:t>" è quindi possibile accedere al nuovo portale del MEF "</a:t>
            </a:r>
            <a:r>
              <a:rPr lang="it-IT" sz="2000" dirty="0" err="1"/>
              <a:t>NoiPA</a:t>
            </a:r>
            <a:r>
              <a:rPr lang="it-IT" sz="2000" dirty="0"/>
              <a:t>" sul quale sono disponibili le funzioni relative alle competenze accessorie alle quali il personale delle scuole può accedere come "operatore" o "responsabile"; sullo stesso portale gli utenti troveranno anche altre funzioni alle quali accedere come "amministrati" ed in cui verificare le proprie posizioni. </a:t>
            </a:r>
            <a:r>
              <a:rPr lang="it-IT" sz="2000" u="sng" dirty="0"/>
              <a:t>Per ulteriori dettagli si prega di consultare le guide presenti sul portale stesso. Per ogni problematica che riguarda il contenuto e le funzioni del portale </a:t>
            </a:r>
            <a:r>
              <a:rPr lang="it-IT" sz="2000" u="sng" dirty="0" err="1"/>
              <a:t>NoiPa</a:t>
            </a:r>
            <a:r>
              <a:rPr lang="it-IT" sz="2000" u="sng" dirty="0"/>
              <a:t> si prega di contattare il numero verde del MEF.</a:t>
            </a:r>
          </a:p>
          <a:p>
            <a:endParaRPr lang="it-IT" sz="2000" dirty="0" smtClean="0"/>
          </a:p>
          <a:p>
            <a:endParaRPr lang="it-IT" sz="2000" dirty="0"/>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7" name="Title 2"/>
          <p:cNvSpPr txBox="1">
            <a:spLocks/>
          </p:cNvSpPr>
          <p:nvPr/>
        </p:nvSpPr>
        <p:spPr bwMode="black">
          <a:xfrm>
            <a:off x="611560" y="1196752"/>
            <a:ext cx="8532440"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endParaRPr lang="it-IT" sz="2800" dirty="0" smtClean="0">
              <a:solidFill>
                <a:srgbClr val="00B0F0"/>
              </a:solidFill>
              <a:latin typeface="HPFutura Heavy" pitchFamily="50" charset="0"/>
            </a:endParaRPr>
          </a:p>
          <a:p>
            <a:r>
              <a:rPr lang="it-IT" sz="2800" dirty="0" smtClean="0">
                <a:solidFill>
                  <a:srgbClr val="00B0F0"/>
                </a:solidFill>
                <a:latin typeface="HPFutura Heavy" pitchFamily="50" charset="0"/>
              </a:rPr>
              <a:t>I servizi innovativi: </a:t>
            </a:r>
            <a:r>
              <a:rPr lang="it-IT" sz="2800" spc="-20" dirty="0" smtClean="0">
                <a:solidFill>
                  <a:srgbClr val="00B0F0"/>
                </a:solidFill>
                <a:latin typeface="HPFutura Heavy" pitchFamily="50" charset="0"/>
              </a:rPr>
              <a:t>Dematerializzazione </a:t>
            </a:r>
            <a:r>
              <a:rPr lang="it-IT" sz="2800" spc="-20" dirty="0">
                <a:solidFill>
                  <a:srgbClr val="00B0F0"/>
                </a:solidFill>
                <a:latin typeface="HPFutura Heavy" pitchFamily="50" charset="0"/>
              </a:rPr>
              <a:t>dei </a:t>
            </a:r>
            <a:r>
              <a:rPr lang="it-IT" sz="2800" spc="-20" dirty="0" smtClean="0">
                <a:solidFill>
                  <a:srgbClr val="00B0F0"/>
                </a:solidFill>
                <a:latin typeface="HPFutura Heavy" pitchFamily="50" charset="0"/>
              </a:rPr>
              <a:t>contratti</a:t>
            </a:r>
          </a:p>
          <a:p>
            <a:r>
              <a:rPr lang="it-IT" sz="2800" spc="-20" dirty="0" smtClean="0">
                <a:solidFill>
                  <a:srgbClr val="00B0F0"/>
                </a:solidFill>
                <a:latin typeface="HPFutura Heavy" pitchFamily="50" charset="0"/>
              </a:rPr>
              <a:t>Ultime novità</a:t>
            </a:r>
            <a:endParaRPr lang="it-IT" sz="2800" spc="-20" dirty="0">
              <a:solidFill>
                <a:srgbClr val="00B0F0"/>
              </a:solidFill>
              <a:latin typeface="HPFutura Heavy" pitchFamily="50" charset="0"/>
            </a:endParaRPr>
          </a:p>
        </p:txBody>
      </p:sp>
    </p:spTree>
    <p:extLst>
      <p:ext uri="{BB962C8B-B14F-4D97-AF65-F5344CB8AC3E}">
        <p14:creationId xmlns:p14="http://schemas.microsoft.com/office/powerpoint/2010/main" val="3881008339"/>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484784"/>
            <a:ext cx="8151223" cy="5047536"/>
          </a:xfrm>
          <a:prstGeom prst="rect">
            <a:avLst/>
          </a:prstGeom>
          <a:noFill/>
        </p:spPr>
        <p:txBody>
          <a:bodyPr wrap="square" rtlCol="0">
            <a:spAutoFit/>
          </a:bodyPr>
          <a:lstStyle/>
          <a:p>
            <a:r>
              <a:rPr lang="it-IT" sz="2000" dirty="0"/>
              <a:t>E</a:t>
            </a:r>
            <a:r>
              <a:rPr lang="it-IT" sz="2000" dirty="0"/>
              <a:t>’ un’applicazione che consente di gestire i profili DEL PERSONALE AMMINISTRATIVO E DEL PERSONALE DELLE SEGRETERIE SCOLASTICHE DELLE SCUOLE STATALI per l’accesso al portale SIDI ed a tutte le applicazioni in esso disponibili.</a:t>
            </a:r>
            <a:r>
              <a:rPr lang="it-IT" sz="1200" dirty="0"/>
              <a:t/>
            </a:r>
            <a:br>
              <a:rPr lang="it-IT" sz="1200" dirty="0"/>
            </a:br>
            <a:endParaRPr lang="it-IT" sz="1200" dirty="0" smtClean="0"/>
          </a:p>
          <a:p>
            <a:r>
              <a:rPr lang="it-IT" sz="2200" b="1" dirty="0">
                <a:solidFill>
                  <a:srgbClr val="FF9900"/>
                </a:solidFill>
                <a:latin typeface="HPFutura Book" pitchFamily="50" charset="0"/>
              </a:rPr>
              <a:t>Per </a:t>
            </a:r>
            <a:r>
              <a:rPr lang="it-IT" sz="2200" b="1" dirty="0">
                <a:solidFill>
                  <a:srgbClr val="FF9900"/>
                </a:solidFill>
                <a:latin typeface="HPFutura Book" pitchFamily="50" charset="0"/>
              </a:rPr>
              <a:t>la Scuola:</a:t>
            </a:r>
          </a:p>
          <a:p>
            <a:r>
              <a:rPr lang="it-IT" sz="2000" dirty="0"/>
              <a:t>Dirigente Scolastico (utente amministratore) </a:t>
            </a:r>
          </a:p>
          <a:p>
            <a:r>
              <a:rPr lang="it-IT" sz="2000" dirty="0"/>
              <a:t>DGSA (utente amministratore) </a:t>
            </a:r>
          </a:p>
          <a:p>
            <a:r>
              <a:rPr lang="it-IT" sz="2000" dirty="0"/>
              <a:t>Assistente Amministrativo (ordinario) </a:t>
            </a:r>
            <a:endParaRPr lang="it-IT" sz="2000" dirty="0"/>
          </a:p>
          <a:p>
            <a:endParaRPr lang="it-IT" sz="1200" dirty="0"/>
          </a:p>
          <a:p>
            <a:r>
              <a:rPr lang="it-IT" sz="1200" dirty="0"/>
              <a:t>I destinatari di questa attività, avranno la competenza e la responsabilità di effettuare le abilitazioni, in base al contesto di appartenenza, sul personale della provincia/regione/direzione di appartenenza, compresi i dirigenti scolastici.</a:t>
            </a:r>
            <a:br>
              <a:rPr lang="it-IT" sz="1200" dirty="0"/>
            </a:br>
            <a:r>
              <a:rPr lang="it-IT" sz="1200" dirty="0"/>
              <a:t>Questi, a loro volta, avranno il compito di gestire le abilitazioni per il proprio personale di segreteria, con ampio potere di delega, in continuità con quanto già avviene nell'attuale modello</a:t>
            </a:r>
            <a:r>
              <a:rPr lang="it-IT" sz="1200" dirty="0" smtClean="0"/>
              <a:t>.</a:t>
            </a:r>
          </a:p>
          <a:p>
            <a:r>
              <a:rPr lang="it-IT" sz="1200" dirty="0"/>
              <a:t/>
            </a:r>
            <a:br>
              <a:rPr lang="it-IT" sz="1200" dirty="0"/>
            </a:br>
            <a:r>
              <a:rPr lang="it-IT" sz="1200" dirty="0"/>
              <a:t>Il procedimento di autorizzazione prevede, quindi, un processo a cascata a partire dal Direttore Regionale/Direttore centrale e i Dirigenti degli Uffici Scolastici Provinciali fino ad </a:t>
            </a:r>
            <a:r>
              <a:rPr lang="it-IT" sz="1200" dirty="0" smtClean="0"/>
              <a:t>estendersi </a:t>
            </a:r>
            <a:r>
              <a:rPr lang="it-IT" sz="1200" dirty="0"/>
              <a:t>ai Dirigenti scolastici, il personale ATA delle segreterie scolastiche, piuttosto che verso gli impiegati del proprio ufficio.</a:t>
            </a:r>
          </a:p>
          <a:p>
            <a:endParaRPr lang="it-IT" sz="2000" dirty="0" smtClean="0"/>
          </a:p>
          <a:p>
            <a:endParaRPr lang="it-IT" sz="2000" dirty="0"/>
          </a:p>
        </p:txBody>
      </p:sp>
      <p:sp>
        <p:nvSpPr>
          <p:cNvPr id="5" name="Slide Number Placeholder 1"/>
          <p:cNvSpPr txBox="1">
            <a:spLocks/>
          </p:cNvSpPr>
          <p:nvPr/>
        </p:nvSpPr>
        <p:spPr>
          <a:xfrm>
            <a:off x="7699375" y="6381750"/>
            <a:ext cx="1079500" cy="2873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smtClean="0">
                <a:ln>
                  <a:noFill/>
                </a:ln>
                <a:solidFill>
                  <a:schemeClr val="tx1"/>
                </a:solidFill>
                <a:effectLst/>
                <a:uLnTx/>
                <a:uFillTx/>
                <a:latin typeface="Arial" charset="0"/>
                <a:ea typeface="MS PGothic" pitchFamily="34" charset="-128"/>
                <a:cs typeface="+mn-cs"/>
              </a:rPr>
              <a:t>pag.</a:t>
            </a:r>
            <a:r>
              <a:rPr kumimoji="0" lang="it-IT" sz="1400" b="1" i="0" u="none" strike="noStrike" kern="1200" cap="none" spc="0" normalizeH="0" baseline="0" noProof="0" smtClean="0">
                <a:ln>
                  <a:noFill/>
                </a:ln>
                <a:solidFill>
                  <a:srgbClr val="587DA6"/>
                </a:solidFill>
                <a:effectLst/>
                <a:uLnTx/>
                <a:uFillTx/>
                <a:latin typeface="Arial" charset="0"/>
                <a:ea typeface="MS PGothic" pitchFamily="34" charset="-128"/>
                <a:cs typeface="+mn-cs"/>
              </a:rPr>
              <a:t>  </a:t>
            </a:r>
            <a:fld id="{72BA7AFA-6A0C-4E55-B113-3E6A03AF4769}" type="slidenum">
              <a:rPr kumimoji="0" lang="it-IT" sz="1400" b="1" i="0" u="none" strike="noStrike" kern="1200" cap="none" spc="0" normalizeH="0" baseline="0" noProof="0" smtClean="0">
                <a:ln>
                  <a:noFill/>
                </a:ln>
                <a:solidFill>
                  <a:srgbClr val="00B0F0"/>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it-IT" sz="1400" b="1" i="0" u="none" strike="noStrike" kern="1200" cap="none" spc="0" normalizeH="0" baseline="0" noProof="0" dirty="0">
              <a:ln>
                <a:noFill/>
              </a:ln>
              <a:solidFill>
                <a:srgbClr val="00B0F0"/>
              </a:solidFill>
              <a:effectLst/>
              <a:uLnTx/>
              <a:uFillTx/>
              <a:latin typeface="Arial" charset="0"/>
              <a:ea typeface="MS PGothic" pitchFamily="34" charset="-128"/>
              <a:cs typeface="+mn-cs"/>
            </a:endParaRPr>
          </a:p>
        </p:txBody>
      </p:sp>
      <p:sp>
        <p:nvSpPr>
          <p:cNvPr id="7" name="Title 2"/>
          <p:cNvSpPr txBox="1">
            <a:spLocks/>
          </p:cNvSpPr>
          <p:nvPr/>
        </p:nvSpPr>
        <p:spPr bwMode="black">
          <a:xfrm>
            <a:off x="611560" y="908720"/>
            <a:ext cx="8532440" cy="607441"/>
          </a:xfrm>
          <a:prstGeom prst="rect">
            <a:avLst/>
          </a:prstGeom>
        </p:spPr>
        <p:txBody>
          <a:bodyPr anchor="b"/>
          <a:lstStyle>
            <a:lvl1pPr algn="l" rtl="0" eaLnBrk="0" fontAlgn="base" hangingPunct="0">
              <a:lnSpc>
                <a:spcPct val="100000"/>
              </a:lnSpc>
              <a:spcBef>
                <a:spcPct val="0"/>
              </a:spcBef>
              <a:spcAft>
                <a:spcPct val="0"/>
              </a:spcAft>
              <a:defRPr sz="4000" strike="noStrike" cap="none" baseline="0">
                <a:solidFill>
                  <a:srgbClr val="9CDCD9"/>
                </a:solidFill>
                <a:latin typeface="Futura Bk" pitchFamily="34" charset="0"/>
                <a:ea typeface="MS PGothic" pitchFamily="34" charset="-128"/>
                <a:cs typeface="+mj-cs"/>
              </a:defRPr>
            </a:lvl1pPr>
            <a:lvl2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2pPr>
            <a:lvl3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3pPr>
            <a:lvl4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4pPr>
            <a:lvl5pPr algn="l" rtl="0" eaLnBrk="0" fontAlgn="base" hangingPunct="0">
              <a:spcBef>
                <a:spcPct val="0"/>
              </a:spcBef>
              <a:spcAft>
                <a:spcPct val="0"/>
              </a:spcAft>
              <a:defRPr sz="1500">
                <a:solidFill>
                  <a:srgbClr val="50505A"/>
                </a:solidFill>
                <a:latin typeface="Arial Rounded MT Bold" pitchFamily="-105" charset="0"/>
                <a:ea typeface="MS PGothic" pitchFamily="34" charset="-128"/>
              </a:defRPr>
            </a:lvl5pPr>
            <a:lvl6pPr marL="457200" algn="l" rtl="0" fontAlgn="base">
              <a:spcBef>
                <a:spcPct val="0"/>
              </a:spcBef>
              <a:spcAft>
                <a:spcPct val="0"/>
              </a:spcAft>
              <a:defRPr sz="1500">
                <a:solidFill>
                  <a:srgbClr val="50505A"/>
                </a:solidFill>
                <a:latin typeface="Arial Rounded MT Bold" pitchFamily="-105" charset="0"/>
              </a:defRPr>
            </a:lvl6pPr>
            <a:lvl7pPr marL="914400" algn="l" rtl="0" fontAlgn="base">
              <a:spcBef>
                <a:spcPct val="0"/>
              </a:spcBef>
              <a:spcAft>
                <a:spcPct val="0"/>
              </a:spcAft>
              <a:defRPr sz="1500">
                <a:solidFill>
                  <a:srgbClr val="50505A"/>
                </a:solidFill>
                <a:latin typeface="Arial Rounded MT Bold" pitchFamily="-105" charset="0"/>
              </a:defRPr>
            </a:lvl7pPr>
            <a:lvl8pPr marL="1371600" algn="l" rtl="0" fontAlgn="base">
              <a:spcBef>
                <a:spcPct val="0"/>
              </a:spcBef>
              <a:spcAft>
                <a:spcPct val="0"/>
              </a:spcAft>
              <a:defRPr sz="1500">
                <a:solidFill>
                  <a:srgbClr val="50505A"/>
                </a:solidFill>
                <a:latin typeface="Arial Rounded MT Bold" pitchFamily="-105" charset="0"/>
              </a:defRPr>
            </a:lvl8pPr>
            <a:lvl9pPr marL="1828800" algn="l" rtl="0" fontAlgn="base">
              <a:spcBef>
                <a:spcPct val="0"/>
              </a:spcBef>
              <a:spcAft>
                <a:spcPct val="0"/>
              </a:spcAft>
              <a:defRPr sz="1500">
                <a:solidFill>
                  <a:srgbClr val="50505A"/>
                </a:solidFill>
                <a:latin typeface="Arial Rounded MT Bold" pitchFamily="-105" charset="0"/>
              </a:defRPr>
            </a:lvl9pPr>
          </a:lstStyle>
          <a:p>
            <a:endParaRPr lang="it-IT" sz="2800" dirty="0" smtClean="0">
              <a:solidFill>
                <a:srgbClr val="00B0F0"/>
              </a:solidFill>
              <a:latin typeface="HPFutura Heavy" pitchFamily="50" charset="0"/>
            </a:endParaRPr>
          </a:p>
          <a:p>
            <a:r>
              <a:rPr lang="it-IT" sz="2800" dirty="0" smtClean="0">
                <a:solidFill>
                  <a:srgbClr val="00B0F0"/>
                </a:solidFill>
                <a:latin typeface="HPFutura Heavy" pitchFamily="50" charset="0"/>
              </a:rPr>
              <a:t>Gestione Utenze</a:t>
            </a:r>
            <a:endParaRPr lang="it-IT" sz="2800" spc="-20" dirty="0">
              <a:solidFill>
                <a:srgbClr val="00B0F0"/>
              </a:solidFill>
              <a:latin typeface="HPFutura Heavy" pitchFamily="50" charset="0"/>
            </a:endParaRPr>
          </a:p>
        </p:txBody>
      </p:sp>
    </p:spTree>
    <p:extLst>
      <p:ext uri="{BB962C8B-B14F-4D97-AF65-F5344CB8AC3E}">
        <p14:creationId xmlns:p14="http://schemas.microsoft.com/office/powerpoint/2010/main" val="247182418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2579</TotalTime>
  <Words>1918</Words>
  <Application>Microsoft Office PowerPoint</Application>
  <PresentationFormat>Presentazione su schermo (4:3)</PresentationFormat>
  <Paragraphs>225</Paragraphs>
  <Slides>27</Slides>
  <Notes>2</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TEST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Sistema Informativo del MIUR</dc:title>
  <dc:creator>TEST</dc:creator>
  <cp:lastModifiedBy>Massimo Verde</cp:lastModifiedBy>
  <cp:revision>289</cp:revision>
  <dcterms:created xsi:type="dcterms:W3CDTF">2005-01-29T22:04:04Z</dcterms:created>
  <dcterms:modified xsi:type="dcterms:W3CDTF">2013-03-20T18:30:19Z</dcterms:modified>
</cp:coreProperties>
</file>