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70" r:id="rId12"/>
    <p:sldId id="267" r:id="rId13"/>
    <p:sldId id="268" r:id="rId14"/>
    <p:sldId id="264" r:id="rId15"/>
    <p:sldId id="265" r:id="rId16"/>
    <p:sldId id="269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9D858E-874D-4EEC-8B9A-316996F88E8C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4D8F54-2B94-4A31-B823-14D2C263A1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0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7928CAC-CA2C-4779-9709-644F293D172E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11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12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248EA-17ED-47EB-8356-6D8F314E93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EDD6-FB8C-4903-8286-365896EEA3D1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E642-E027-4B80-9F6D-8B64378C72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nettore 1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04DA-4444-4574-B3D4-2CE09821FDF8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6E40-570E-440D-BC81-7BF300AAEB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9555-35C5-481F-B70E-4D45D0F4BED7}" type="datetime1">
              <a:rPr lang="it-IT"/>
              <a:pPr>
                <a:defRPr/>
              </a:pPr>
              <a:t>25/03/2013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47FB-27E1-4BAF-AE33-91B8700E066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5C18-FAA4-4DD3-8FF5-5394055704D4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C23E-AA05-4349-BF57-539FD900BA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F9EC-59C0-4928-9A5C-B2813AC67830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9BD9-2D99-469A-A47A-8E1A927CB3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5E4E-BB72-44A8-8419-69E2F34A59A5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A69C-7F15-4114-AFB7-865D1A1A39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6E28-316B-4447-8AAE-11C16D7216D6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94C6-76E3-49C5-923F-D5AB39F0B7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53E5-2343-4B0C-8B67-4E4B95FC6C80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0A5E-B4F9-4147-9ED1-AADFDC0490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Connettore 1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0BBC-8F5D-43F5-AC1C-68820AB82A49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5D60-F145-4C63-9E85-5A25FEFAC0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FA76-F7D0-4909-8389-3D7D29A71112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5A6C-E3D7-48AF-9233-1A0F3AB080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F6CB49-BB0E-4562-841E-8CD3CF8CABAB}" type="datetime1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Tecnologie per dirigenti</a:t>
            </a: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978204B-9C6F-489F-BEE9-528940F6A7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Tecnologie per dirigenti</a:t>
            </a:r>
            <a:endParaRPr lang="it-IT" sz="180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mtClean="0"/>
              <a:t>Pier Giuseppe Rossi - unimc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Stravolge la documentazione</a:t>
            </a:r>
          </a:p>
        </p:txBody>
      </p:sp>
      <p:sp>
        <p:nvSpPr>
          <p:cNvPr id="23554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51425" cy="4937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it-IT" smtClean="0"/>
              <a:t>I nuovi media hanno ridefinito la documentazione</a:t>
            </a:r>
          </a:p>
          <a:p>
            <a:pPr eaLnBrk="1" hangingPunct="1">
              <a:buFont typeface="Wingdings 3" pitchFamily="18" charset="2"/>
              <a:buNone/>
            </a:pPr>
            <a:endParaRPr lang="it-IT" smtClean="0"/>
          </a:p>
          <a:p>
            <a:pPr eaLnBrk="1" hangingPunct="1"/>
            <a:r>
              <a:rPr lang="it-IT" smtClean="0"/>
              <a:t>Da fase finale di un progetto, riflessione post 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a riorganizzazione dei materiali lasciati come sassolini lungo il percorso.</a:t>
            </a:r>
          </a:p>
          <a:p>
            <a:pPr eaLnBrk="1" hangingPunct="1"/>
            <a:endParaRPr lang="it-IT" smtClean="0"/>
          </a:p>
          <a:p>
            <a:pPr eaLnBrk="1" hangingPunct="1">
              <a:buFont typeface="Wingdings 3" pitchFamily="18" charset="2"/>
              <a:buNone/>
            </a:pPr>
            <a:r>
              <a:rPr lang="it-IT" smtClean="0"/>
              <a:t>(immagini, audio, materiali, ecc. ecc.)</a:t>
            </a:r>
          </a:p>
        </p:txBody>
      </p:sp>
      <p:sp>
        <p:nvSpPr>
          <p:cNvPr id="23555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pic>
        <p:nvPicPr>
          <p:cNvPr id="23556" name="Picture 2" descr="C:\Users\PGRossi\Dropbox\1 convegni\12_rinaldini_an\multimediale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341438"/>
            <a:ext cx="35194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piè di pagina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pic>
        <p:nvPicPr>
          <p:cNvPr id="24578" name="Segnaposto contenuto 4" descr="Data BaseData Mining_rossi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900" y="333375"/>
            <a:ext cx="8804275" cy="631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Stravolge la concettualizzazione</a:t>
            </a:r>
          </a:p>
        </p:txBody>
      </p:sp>
      <p:sp>
        <p:nvSpPr>
          <p:cNvPr id="25602" name="Segnaposto piè di pagina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sp>
        <p:nvSpPr>
          <p:cNvPr id="25603" name="Segnaposto contenuto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900" cy="4937125"/>
          </a:xfrm>
        </p:spPr>
        <p:txBody>
          <a:bodyPr/>
          <a:lstStyle/>
          <a:p>
            <a:pPr eaLnBrk="1" hangingPunct="1"/>
            <a:r>
              <a:rPr lang="it-IT" smtClean="0"/>
              <a:t>Dare corpo ai concetti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Reificare le modalità di pensiero.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Salvare, condividere, commentare,</a:t>
            </a:r>
          </a:p>
        </p:txBody>
      </p:sp>
      <p:pic>
        <p:nvPicPr>
          <p:cNvPr id="25604" name="Picture 4" descr="File:Organizzare-Evento-Pubblic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196975"/>
            <a:ext cx="46450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7982" t="21281" r="18925" b="10797"/>
          <a:stretch>
            <a:fillRect/>
          </a:stretch>
        </p:blipFill>
        <p:spPr bwMode="auto">
          <a:xfrm>
            <a:off x="539750" y="1196975"/>
            <a:ext cx="82089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Stravolge la realtà</a:t>
            </a:r>
          </a:p>
        </p:txBody>
      </p:sp>
      <p:sp>
        <p:nvSpPr>
          <p:cNvPr id="26626" name="Segnaposto piè di pagina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sp>
        <p:nvSpPr>
          <p:cNvPr id="26627" name="Segnaposto contenuto 3"/>
          <p:cNvSpPr>
            <a:spLocks noGrp="1"/>
          </p:cNvSpPr>
          <p:nvPr>
            <p:ph sz="quarter" idx="1"/>
          </p:nvPr>
        </p:nvSpPr>
        <p:spPr>
          <a:xfrm>
            <a:off x="250825" y="1219200"/>
            <a:ext cx="4033838" cy="4937125"/>
          </a:xfrm>
        </p:spPr>
        <p:txBody>
          <a:bodyPr/>
          <a:lstStyle/>
          <a:p>
            <a:pPr eaLnBrk="1" hangingPunct="1"/>
            <a:r>
              <a:rPr lang="it-IT" smtClean="0"/>
              <a:t>Realtà aumentata, un ponte tra realtà e concettualizzazione.</a:t>
            </a:r>
          </a:p>
          <a:p>
            <a:pPr eaLnBrk="1" hangingPunct="1"/>
            <a:r>
              <a:rPr lang="it-IT" smtClean="0"/>
              <a:t>Un nuovo rapporto tra reale e virtuale.</a:t>
            </a:r>
          </a:p>
          <a:p>
            <a:pPr eaLnBrk="1" hangingPunct="1"/>
            <a:r>
              <a:rPr lang="it-IT" smtClean="0"/>
              <a:t>La scuola come ponte tra multiple realtà e come processo per avviare lo studente verso il molteplice.</a:t>
            </a:r>
          </a:p>
        </p:txBody>
      </p:sp>
      <p:pic>
        <p:nvPicPr>
          <p:cNvPr id="26628" name="Picture 2" descr="C:\Users\PGRossi\Dropbox\1siviglia\450px-MediatedReality_on_iPhone2009_07_13_21_33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44600"/>
            <a:ext cx="37099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Didattica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Ruolo del digitale.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La LIM, una lavagna che possiamo non cancellare.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Ripensare la didattica (nuovi compiti).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Ripensare il lavoro a casa, a scuola, il ruolo degli insegnanti.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Il sito è in primo luogo un </a:t>
            </a:r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ambiente didattico</a:t>
            </a:r>
            <a:r>
              <a:rPr lang="it-IT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Documentazione come digitalizzazione dei materiali mentre si producono e come possibilità di supporto a chi non ne ha fruito o non ne ha percepito il significato al momento.</a:t>
            </a:r>
            <a:endParaRPr lang="it-IT" dirty="0"/>
          </a:p>
        </p:txBody>
      </p:sp>
      <p:sp>
        <p:nvSpPr>
          <p:cNvPr id="27651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Documentazione e identità</a:t>
            </a:r>
          </a:p>
        </p:txBody>
      </p:sp>
      <p:sp>
        <p:nvSpPr>
          <p:cNvPr id="28674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62500" cy="4937125"/>
          </a:xfrm>
        </p:spPr>
        <p:txBody>
          <a:bodyPr/>
          <a:lstStyle/>
          <a:p>
            <a:pPr eaLnBrk="1" hangingPunct="1"/>
            <a:r>
              <a:rPr lang="it-IT" smtClean="0"/>
              <a:t>Raccontare e raccontarsi.</a:t>
            </a:r>
          </a:p>
          <a:p>
            <a:pPr eaLnBrk="1" hangingPunct="1"/>
            <a:r>
              <a:rPr lang="it-IT" smtClean="0"/>
              <a:t>L’e-portfolio di istituto: come la scuola:</a:t>
            </a:r>
          </a:p>
          <a:p>
            <a:pPr lvl="1" eaLnBrk="1" hangingPunct="1"/>
            <a:r>
              <a:rPr lang="it-IT" smtClean="0"/>
              <a:t>Si descrive,</a:t>
            </a:r>
          </a:p>
          <a:p>
            <a:pPr lvl="1" eaLnBrk="1" hangingPunct="1"/>
            <a:r>
              <a:rPr lang="it-IT" smtClean="0"/>
              <a:t>Si ripensa,</a:t>
            </a:r>
          </a:p>
          <a:p>
            <a:pPr lvl="1" eaLnBrk="1" hangingPunct="1"/>
            <a:r>
              <a:rPr lang="it-IT" smtClean="0"/>
              <a:t>Si riprogetta,</a:t>
            </a:r>
          </a:p>
          <a:p>
            <a:pPr lvl="1" eaLnBrk="1" hangingPunct="1"/>
            <a:r>
              <a:rPr lang="it-IT" smtClean="0"/>
              <a:t>Dialoga con il mondo.</a:t>
            </a:r>
          </a:p>
          <a:p>
            <a:pPr lvl="1" eaLnBrk="1" hangingPunct="1"/>
            <a:endParaRPr lang="it-IT" smtClean="0"/>
          </a:p>
          <a:p>
            <a:pPr eaLnBrk="1" hangingPunct="1"/>
            <a:r>
              <a:rPr lang="it-IT" smtClean="0"/>
              <a:t>Il sito come documentazione e come spazio della didattica.</a:t>
            </a:r>
          </a:p>
        </p:txBody>
      </p:sp>
      <p:sp>
        <p:nvSpPr>
          <p:cNvPr id="28675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pic>
        <p:nvPicPr>
          <p:cNvPr id="28676" name="Picture 3" descr="C:\Users\PGRossi\Dropbox\1 convegni\12_rinaldini_an\neolitico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412875"/>
            <a:ext cx="3683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9698" name="Segnaposto piè di pagina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sp>
        <p:nvSpPr>
          <p:cNvPr id="29699" name="Segnaposto contenuto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9700" name="5 Imagen" descr="siviglia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Prologo</a:t>
            </a:r>
          </a:p>
        </p:txBody>
      </p:sp>
      <p:sp>
        <p:nvSpPr>
          <p:cNvPr id="15362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125"/>
          </a:xfrm>
        </p:spPr>
        <p:txBody>
          <a:bodyPr/>
          <a:lstStyle/>
          <a:p>
            <a:pPr eaLnBrk="1" hangingPunct="1"/>
            <a:r>
              <a:rPr lang="it-IT" smtClean="0"/>
              <a:t>Ogni scuola ha una sua identità.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Il dirigente come mediatore/interprete tra le varie componenti per favorire l’esplicitazione della identità della istituzione scolastica.</a:t>
            </a:r>
          </a:p>
        </p:txBody>
      </p:sp>
      <p:sp>
        <p:nvSpPr>
          <p:cNvPr id="15363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pic>
        <p:nvPicPr>
          <p:cNvPr id="15364" name="Picture 1" descr="C:\Users\PGRossi\Dropbox\1siviglia\CIABATTINO_GRAND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96975"/>
            <a:ext cx="38163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Premessa </a:t>
            </a:r>
          </a:p>
        </p:txBody>
      </p:sp>
      <p:sp>
        <p:nvSpPr>
          <p:cNvPr id="16386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it-IT" smtClean="0"/>
              <a:t>la tecnologia partecipa pienamente dell’ordine culturale, simbolico, ontologico, o assiologico (Lévy)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prima di accettare l’assunto che la tecnologia modifichi le cose, dobbiamo considerare la stessa tecnologia come un costrutto sociale, la cui definizione come artefatto è precedente a qualsiasi effetto sociale. L’argomento proposto in tutta la letteratura sul ciberspazio, e cioè che i media elettronici modificano la cultura, è palesemente circolare alla luce dell’esistenza e degli usi socialmente situati di qualsiasi tecnologia (Winn e Katz)</a:t>
            </a:r>
          </a:p>
        </p:txBody>
      </p:sp>
      <p:sp>
        <p:nvSpPr>
          <p:cNvPr id="16387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Uso tecnologia cultura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75688" cy="12731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Cos’è l’uso? Il prolungamento della china già iniziata dalle interpretazioni precedenti; o al contrario la costruzione di nuove concatenazioni di senso.</a:t>
            </a:r>
            <a:endParaRPr lang="it-IT" dirty="0"/>
          </a:p>
        </p:txBody>
      </p:sp>
      <p:sp>
        <p:nvSpPr>
          <p:cNvPr id="17411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pic>
        <p:nvPicPr>
          <p:cNvPr id="17412" name="Picture 3" descr="C:\Users\PGRossi\Dropbox\1 convegni\12_rinaldini_an\neolitic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565400"/>
            <a:ext cx="4227512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Segnaposto contenuto 2"/>
          <p:cNvSpPr txBox="1">
            <a:spLocks/>
          </p:cNvSpPr>
          <p:nvPr/>
        </p:nvSpPr>
        <p:spPr bwMode="auto">
          <a:xfrm>
            <a:off x="0" y="2420938"/>
            <a:ext cx="45720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sz="2600">
                <a:latin typeface="Gill Sans MT"/>
              </a:rPr>
              <a:t>Non c’è uso senza torsione semantica inventiva, che sia minuscola o grandissima […] Ogni concezione riutilizza in maniera originale degli elementi preesistenti. Ogni uso creativo, coprendo delle nuove possibilità, raggiunge il piano della concezione (Lévy).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vita dell’artefattp</a:t>
            </a:r>
          </a:p>
        </p:txBody>
      </p:sp>
      <p:sp>
        <p:nvSpPr>
          <p:cNvPr id="18434" name="Segnaposto piè di pagina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pic>
        <p:nvPicPr>
          <p:cNvPr id="18435" name="Immagine 5" descr="agostinelli_artefatt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Gli spazi delle tecnologie nella scuola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064896" cy="50181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Identità interna </a:t>
            </a:r>
            <a:r>
              <a:rPr lang="it-IT" dirty="0" smtClean="0"/>
              <a:t>– Identità come immagine condivisa, organizzazione, valutazione e controllo sistemico.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Identità esterna </a:t>
            </a:r>
            <a:r>
              <a:rPr lang="it-IT" dirty="0" smtClean="0"/>
              <a:t>– Identità come immagine collettiva nel contesto e come immagine riconosciuta.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Didattica</a:t>
            </a:r>
            <a:r>
              <a:rPr lang="it-IT" dirty="0" smtClean="0"/>
              <a:t> – ripensare il ruolo della mediazione didattica per ripensare il ruolo della documentazione e quindi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t-IT" sz="3200" dirty="0" smtClean="0"/>
              <a:t>Tecnologie come processo identitario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8027988" y="4581525"/>
            <a:ext cx="720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8748713" y="1484313"/>
            <a:ext cx="0" cy="3097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8101013" y="1484313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8101013" y="2852738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Segnaposto piè di pagina 1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Costruzione dell’identità interna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Basta con le vetrine!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Sito</a:t>
            </a:r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dirty="0" smtClean="0"/>
              <a:t>della scuola come esplicitazione della identità e come relazione fra i vari aspetti e strumento di riflessione e organizzazione.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t-IT" dirty="0" smtClean="0"/>
              <a:t>POF lineare o a rete.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 smtClean="0"/>
          </a:p>
        </p:txBody>
      </p:sp>
      <p:sp>
        <p:nvSpPr>
          <p:cNvPr id="20483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pic>
        <p:nvPicPr>
          <p:cNvPr id="20484" name="Picture 2" descr="I:\immagini\Immagini\DIDATTICA\im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412875"/>
            <a:ext cx="43926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Costruzione di un’identità nel contesto</a:t>
            </a:r>
          </a:p>
        </p:txBody>
      </p:sp>
      <p:sp>
        <p:nvSpPr>
          <p:cNvPr id="21506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3363" cy="4937125"/>
          </a:xfrm>
        </p:spPr>
        <p:txBody>
          <a:bodyPr/>
          <a:lstStyle/>
          <a:p>
            <a:pPr eaLnBrk="1" hangingPunct="1"/>
            <a:r>
              <a:rPr lang="it-IT" smtClean="0"/>
              <a:t>Sito come canale comunicativo con le famiglie e il territorio.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La scuola e il territorio:  sito della scuola come voce del territorio.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La scuola come identità collettiva</a:t>
            </a:r>
          </a:p>
          <a:p>
            <a:pPr eaLnBrk="1" hangingPunct="1"/>
            <a:endParaRPr lang="it-IT" smtClean="0"/>
          </a:p>
        </p:txBody>
      </p:sp>
      <p:sp>
        <p:nvSpPr>
          <p:cNvPr id="21507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pic>
        <p:nvPicPr>
          <p:cNvPr id="21508" name="Picture 2" descr="C:\Users\PGRossi\Dropbox\1 convegni\12_rinaldini_an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1813" y="1484313"/>
            <a:ext cx="4262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Un intermezzo</a:t>
            </a:r>
          </a:p>
        </p:txBody>
      </p:sp>
      <p:sp>
        <p:nvSpPr>
          <p:cNvPr id="22530" name="Segnaposto piè di pagina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Tecnologie per dirigenti</a:t>
            </a:r>
          </a:p>
        </p:txBody>
      </p:sp>
      <p:sp>
        <p:nvSpPr>
          <p:cNvPr id="22531" name="Segnaposto contenuto 3"/>
          <p:cNvSpPr>
            <a:spLocks noGrp="1"/>
          </p:cNvSpPr>
          <p:nvPr>
            <p:ph sz="quarter" idx="1"/>
          </p:nvPr>
        </p:nvSpPr>
        <p:spPr>
          <a:xfrm>
            <a:off x="179388" y="1219200"/>
            <a:ext cx="3600450" cy="4937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it-IT" smtClean="0"/>
          </a:p>
          <a:p>
            <a:pPr eaLnBrk="1" hangingPunct="1">
              <a:buFont typeface="Wingdings 3" pitchFamily="18" charset="2"/>
              <a:buNone/>
            </a:pPr>
            <a:r>
              <a:rPr lang="it-IT" smtClean="0"/>
              <a:t>Le tecnologie stravolgono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mtClean="0"/>
              <a:t> </a:t>
            </a:r>
          </a:p>
          <a:p>
            <a:pPr eaLnBrk="1" hangingPunct="1"/>
            <a:r>
              <a:rPr lang="it-IT" smtClean="0"/>
              <a:t>La Documentazione</a:t>
            </a:r>
          </a:p>
          <a:p>
            <a:pPr eaLnBrk="1" hangingPunct="1"/>
            <a:r>
              <a:rPr lang="it-IT" smtClean="0"/>
              <a:t>La Concettualizzazione</a:t>
            </a:r>
          </a:p>
          <a:p>
            <a:pPr eaLnBrk="1" hangingPunct="1"/>
            <a:r>
              <a:rPr lang="it-IT" smtClean="0"/>
              <a:t>La Realtà</a:t>
            </a:r>
          </a:p>
          <a:p>
            <a:pPr eaLnBrk="1" hangingPunct="1"/>
            <a:endParaRPr lang="it-IT" smtClean="0"/>
          </a:p>
        </p:txBody>
      </p:sp>
      <p:pic>
        <p:nvPicPr>
          <p:cNvPr id="22532" name="Picture 3" descr="C:\Users\PGRossi\Dropbox\1 convegni\12_rinaldini_an\tecnolog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341438"/>
            <a:ext cx="4968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tellit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Satellit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</TotalTime>
  <Words>379</Words>
  <Application>Microsoft Office PowerPoint</Application>
  <PresentationFormat>Presentazione su schermo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9</vt:i4>
      </vt:variant>
      <vt:variant>
        <vt:lpstr>Titoli diapositive</vt:lpstr>
      </vt:variant>
      <vt:variant>
        <vt:i4>16</vt:i4>
      </vt:variant>
    </vt:vector>
  </HeadingPairs>
  <TitlesOfParts>
    <vt:vector size="31" baseType="lpstr">
      <vt:lpstr>Arial</vt:lpstr>
      <vt:lpstr>Bookman Old Style</vt:lpstr>
      <vt:lpstr>Gill Sans MT</vt:lpstr>
      <vt:lpstr>Wingdings 3</vt:lpstr>
      <vt:lpstr>Wingdings</vt:lpstr>
      <vt:lpstr>Calibri</vt:lpstr>
      <vt:lpstr>Satellite</vt:lpstr>
      <vt:lpstr>Satellite</vt:lpstr>
      <vt:lpstr>Satellite</vt:lpstr>
      <vt:lpstr>Satellite</vt:lpstr>
      <vt:lpstr>Satellite</vt:lpstr>
      <vt:lpstr>Satellite</vt:lpstr>
      <vt:lpstr>Satellite</vt:lpstr>
      <vt:lpstr>Satellite</vt:lpstr>
      <vt:lpstr>Satellite</vt:lpstr>
      <vt:lpstr>Tecnologie per dirigenti</vt:lpstr>
      <vt:lpstr>Prologo</vt:lpstr>
      <vt:lpstr>Premessa </vt:lpstr>
      <vt:lpstr>Uso tecnologia cultura</vt:lpstr>
      <vt:lpstr>La vita dell’artefattp</vt:lpstr>
      <vt:lpstr>Gli spazi delle tecnologie nella scuola</vt:lpstr>
      <vt:lpstr>Costruzione dell’identità interna</vt:lpstr>
      <vt:lpstr>Costruzione di un’identità nel contesto</vt:lpstr>
      <vt:lpstr>Un intermezzo</vt:lpstr>
      <vt:lpstr>Stravolge la documentazione</vt:lpstr>
      <vt:lpstr>Diapositiva 11</vt:lpstr>
      <vt:lpstr>Stravolge la concettualizzazione</vt:lpstr>
      <vt:lpstr>Stravolge la realtà</vt:lpstr>
      <vt:lpstr>Didattica</vt:lpstr>
      <vt:lpstr>Documentazione e identità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Tecnologie per dirigenti</dc:title>
  <dc:creator>PGRossi</dc:creator>
  <cp:lastModifiedBy>M.I.U.R.</cp:lastModifiedBy>
  <cp:revision>8</cp:revision>
  <dcterms:created xsi:type="dcterms:W3CDTF">2013-03-20T20:03:21Z</dcterms:created>
  <dcterms:modified xsi:type="dcterms:W3CDTF">2013-03-25T12:24:27Z</dcterms:modified>
</cp:coreProperties>
</file>