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3"/>
  </p:notesMasterIdLst>
  <p:handoutMasterIdLst>
    <p:handoutMasterId r:id="rId24"/>
  </p:handoutMasterIdLst>
  <p:sldIdLst>
    <p:sldId id="256" r:id="rId3"/>
    <p:sldId id="257" r:id="rId4"/>
    <p:sldId id="258" r:id="rId5"/>
    <p:sldId id="261" r:id="rId6"/>
    <p:sldId id="294" r:id="rId7"/>
    <p:sldId id="295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82" r:id="rId16"/>
    <p:sldId id="276" r:id="rId17"/>
    <p:sldId id="293" r:id="rId18"/>
    <p:sldId id="288" r:id="rId19"/>
    <p:sldId id="289" r:id="rId20"/>
    <p:sldId id="292" r:id="rId21"/>
    <p:sldId id="286" r:id="rId22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71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sz="2400" kern="1200">
        <a:solidFill>
          <a:schemeClr val="bg1"/>
        </a:solidFill>
        <a:latin typeface="Arial" charset="0"/>
        <a:ea typeface="+mn-ea"/>
        <a:cs typeface="+mn-cs"/>
      </a:defRPr>
    </a:lvl1pPr>
    <a:lvl2pPr marL="425450" indent="-215900" algn="l" defTabSz="449263" rtl="0" fontAlgn="base" hangingPunct="0">
      <a:lnSpc>
        <a:spcPct val="71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sz="2400" kern="1200">
        <a:solidFill>
          <a:schemeClr val="bg1"/>
        </a:solidFill>
        <a:latin typeface="Arial" charset="0"/>
        <a:ea typeface="+mn-ea"/>
        <a:cs typeface="+mn-cs"/>
      </a:defRPr>
    </a:lvl2pPr>
    <a:lvl3pPr marL="641350" indent="-211138" algn="l" defTabSz="449263" rtl="0" fontAlgn="base" hangingPunct="0">
      <a:lnSpc>
        <a:spcPct val="71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sz="2400" kern="1200">
        <a:solidFill>
          <a:schemeClr val="bg1"/>
        </a:solidFill>
        <a:latin typeface="Arial" charset="0"/>
        <a:ea typeface="+mn-ea"/>
        <a:cs typeface="+mn-cs"/>
      </a:defRPr>
    </a:lvl3pPr>
    <a:lvl4pPr marL="857250" indent="-212725" algn="l" defTabSz="449263" rtl="0" fontAlgn="base" hangingPunct="0">
      <a:lnSpc>
        <a:spcPct val="71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sz="2400" kern="1200">
        <a:solidFill>
          <a:schemeClr val="bg1"/>
        </a:solidFill>
        <a:latin typeface="Arial" charset="0"/>
        <a:ea typeface="+mn-ea"/>
        <a:cs typeface="+mn-cs"/>
      </a:defRPr>
    </a:lvl4pPr>
    <a:lvl5pPr marL="1073150" indent="-212725" algn="l" defTabSz="449263" rtl="0" fontAlgn="base" hangingPunct="0">
      <a:lnSpc>
        <a:spcPct val="71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sz="24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8000"/>
    <a:srgbClr val="00CC99"/>
    <a:srgbClr val="0000CC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56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766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281488" y="0"/>
            <a:ext cx="32766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155238"/>
            <a:ext cx="32766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81488" y="10155238"/>
            <a:ext cx="32766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2E520AAE-F285-40E0-B37C-63C86635A045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053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26012" cy="369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18112" cy="4098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48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19700" cy="41005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71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19700" cy="41005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81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19700" cy="41005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91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19700" cy="41005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19700" cy="41005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2362" cy="36988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19700" cy="41005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2362" cy="36988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19700" cy="41005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4450" y="1027113"/>
            <a:ext cx="4924425" cy="36941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19700" cy="40100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58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19700" cy="41005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68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19700" cy="41005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9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19700" cy="41005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2362" cy="36988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19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19700" cy="41005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2362" cy="36988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19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19700" cy="41005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2362" cy="36988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19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19700" cy="41005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19700" cy="41005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60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19700" cy="41005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54888" y="117475"/>
            <a:ext cx="2203450" cy="686117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741363" y="117475"/>
            <a:ext cx="6461125" cy="686117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Orientamento: lavori in corso e prospettive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Orientamento: lavori in corso e prospettive - 16 aprile 2010</a:t>
            </a:r>
          </a:p>
          <a:p>
            <a:r>
              <a:rPr lang="it-IT"/>
              <a:t>Orientamento: lavori in corso e prospettive – 16 aprile 2010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4BA78-9C6F-4100-A78B-6ABA995AF88F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Orientamento: lavori in corso e prospettive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Orientamento: lavori in corso e prospettive - 16 aprile 2010</a:t>
            </a:r>
          </a:p>
          <a:p>
            <a:r>
              <a:rPr lang="it-IT"/>
              <a:t>Orientamento: lavori in corso e prospettive – 16 aprile 2010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9A963-C95E-49E2-80AF-1361498F0C9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Orientamento: lavori in corso e prospettive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Orientamento: lavori in corso e prospettive - 16 aprile 2010</a:t>
            </a:r>
          </a:p>
          <a:p>
            <a:r>
              <a:rPr lang="it-IT"/>
              <a:t>Orientamento: lavori in corso e prospettive – 16 aprile 2010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D6CEE-B6D8-4953-AE95-C70C1A489B2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Orientamento: lavori in corso e prospettive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Orientamento: lavori in corso e prospettive - 16 aprile 2010</a:t>
            </a:r>
          </a:p>
          <a:p>
            <a:r>
              <a:rPr lang="it-IT"/>
              <a:t>Orientamento: lavori in corso e prospettive – 16 aprile 2010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BA478-C415-4940-BE93-961A7204E0E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Orientamento: lavori in corso e prospettive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Orientamento: lavori in corso e prospettive - 16 aprile 2010</a:t>
            </a:r>
          </a:p>
          <a:p>
            <a:r>
              <a:rPr lang="it-IT"/>
              <a:t>Orientamento: lavori in corso e prospettive – 16 aprile 2010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5FF09-35EC-406F-A593-B9EBB803470F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Orientamento: lavori in corso e prospettive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Orientamento: lavori in corso e prospettive - 16 aprile 2010</a:t>
            </a:r>
          </a:p>
          <a:p>
            <a:r>
              <a:rPr lang="it-IT"/>
              <a:t>Orientamento: lavori in corso e prospettive – 16 aprile 2010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315FE-D9FB-40DE-B4A6-35A14A20D86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Orientamento: lavori in corso e prospettive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Orientamento: lavori in corso e prospettive - 16 aprile 2010</a:t>
            </a:r>
          </a:p>
          <a:p>
            <a:r>
              <a:rPr lang="it-IT"/>
              <a:t>Orientamento: lavori in corso e prospettive – 16 aprile 2010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25705-6BBE-4DF9-80FC-6AAF23753B0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Orientamento: lavori in corso e prospettive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Orientamento: lavori in corso e prospettive - 16 aprile 2010</a:t>
            </a:r>
          </a:p>
          <a:p>
            <a:r>
              <a:rPr lang="it-IT"/>
              <a:t>Orientamento: lavori in corso e prospettive – 16 aprile 2010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23DEC-7FE7-493D-9842-7FCB2C1C6A2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Orientamento: lavori in corso e prospettive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Orientamento: lavori in corso e prospettive - 16 aprile 2010</a:t>
            </a:r>
          </a:p>
          <a:p>
            <a:r>
              <a:rPr lang="it-IT"/>
              <a:t>Orientamento: lavori in corso e prospettive – 16 aprile 2010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35E2E-B347-4C4E-A5D2-4E626F20F36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Orientamento: lavori in corso e prospettive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Orientamento: lavori in corso e prospettive - 16 aprile 2010</a:t>
            </a:r>
          </a:p>
          <a:p>
            <a:r>
              <a:rPr lang="it-IT"/>
              <a:t>Orientamento: lavori in corso e prospettive – 16 aprile 2010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689E5-3FB0-4A18-B428-678B9D78899C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Orientamento: lavori in corso e prospettive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Orientamento: lavori in corso e prospettive - 16 aprile 2010</a:t>
            </a:r>
          </a:p>
          <a:p>
            <a:r>
              <a:rPr lang="it-IT"/>
              <a:t>Orientamento: lavori in corso e prospettive – 16 aprile 2010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C786C-1559-4B85-8B0A-DD1A153E0B9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89025" y="2224088"/>
            <a:ext cx="4157663" cy="4754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399088" y="2224088"/>
            <a:ext cx="4159250" cy="4754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117475"/>
            <a:ext cx="8599487" cy="1254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Cliccate per modificare il formato del testo del titolo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89025" y="2224088"/>
            <a:ext cx="8469313" cy="4754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Cliccate per modificare il formato del testo della struttura</a:t>
            </a:r>
          </a:p>
          <a:p>
            <a:pPr lvl="1"/>
            <a:r>
              <a:rPr lang="en-GB" smtClean="0"/>
              <a:t>Secondo livello struttura</a:t>
            </a:r>
          </a:p>
          <a:p>
            <a:pPr lvl="2"/>
            <a:r>
              <a:rPr lang="en-GB" smtClean="0"/>
              <a:t>Terzo livello struttura</a:t>
            </a:r>
          </a:p>
          <a:p>
            <a:pPr lvl="3"/>
            <a:r>
              <a:rPr lang="en-GB" smtClean="0"/>
              <a:t>Quarto livello struttura</a:t>
            </a:r>
          </a:p>
          <a:p>
            <a:pPr lvl="4"/>
            <a:r>
              <a:rPr lang="en-GB" smtClean="0"/>
              <a:t>Quinto livello struttura</a:t>
            </a:r>
          </a:p>
          <a:p>
            <a:pPr lvl="4"/>
            <a:r>
              <a:rPr lang="en-GB" smtClean="0"/>
              <a:t>Sesto livello struttura</a:t>
            </a:r>
          </a:p>
          <a:p>
            <a:pPr lvl="4"/>
            <a:r>
              <a:rPr lang="en-GB" smtClean="0"/>
              <a:t>Settimo livello struttura</a:t>
            </a:r>
          </a:p>
          <a:p>
            <a:pPr lvl="4"/>
            <a:r>
              <a:rPr lang="en-GB" smtClean="0"/>
              <a:t>Ottavo livello struttura</a:t>
            </a:r>
          </a:p>
          <a:p>
            <a:pPr lvl="4"/>
            <a:r>
              <a:rPr lang="en-GB" smtClean="0"/>
              <a:t>Nono livello struttura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20038" y="6372225"/>
            <a:ext cx="1968500" cy="1057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marL="352425" indent="-352425" algn="ctr" defTabSz="449263" rtl="0" fontAlgn="base" hangingPunct="0">
        <a:lnSpc>
          <a:spcPct val="71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 b="1" i="1">
          <a:solidFill>
            <a:srgbClr val="E6E6E6"/>
          </a:solidFill>
          <a:latin typeface="+mj-lt"/>
          <a:ea typeface="+mj-ea"/>
          <a:cs typeface="+mj-cs"/>
        </a:defRPr>
      </a:lvl1pPr>
      <a:lvl2pPr marL="352425" indent="-352425" algn="ctr" defTabSz="449263" rtl="0" fontAlgn="base" hangingPunct="0">
        <a:lnSpc>
          <a:spcPct val="71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 b="1" i="1">
          <a:solidFill>
            <a:srgbClr val="E6E6E6"/>
          </a:solidFill>
          <a:latin typeface="Arial" charset="0"/>
        </a:defRPr>
      </a:lvl2pPr>
      <a:lvl3pPr marL="352425" indent="-352425" algn="ctr" defTabSz="449263" rtl="0" fontAlgn="base" hangingPunct="0">
        <a:lnSpc>
          <a:spcPct val="71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 b="1" i="1">
          <a:solidFill>
            <a:srgbClr val="E6E6E6"/>
          </a:solidFill>
          <a:latin typeface="Arial" charset="0"/>
        </a:defRPr>
      </a:lvl3pPr>
      <a:lvl4pPr marL="352425" indent="-352425" algn="ctr" defTabSz="449263" rtl="0" fontAlgn="base" hangingPunct="0">
        <a:lnSpc>
          <a:spcPct val="71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 b="1" i="1">
          <a:solidFill>
            <a:srgbClr val="E6E6E6"/>
          </a:solidFill>
          <a:latin typeface="Arial" charset="0"/>
        </a:defRPr>
      </a:lvl4pPr>
      <a:lvl5pPr marL="352425" indent="-352425" algn="ctr" defTabSz="449263" rtl="0" fontAlgn="base" hangingPunct="0">
        <a:lnSpc>
          <a:spcPct val="71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 b="1" i="1">
          <a:solidFill>
            <a:srgbClr val="E6E6E6"/>
          </a:solidFill>
          <a:latin typeface="Arial" charset="0"/>
        </a:defRPr>
      </a:lvl5pPr>
      <a:lvl6pPr marL="809625" indent="-352425" algn="ctr" defTabSz="449263" rtl="0" fontAlgn="base" hangingPunct="0">
        <a:lnSpc>
          <a:spcPct val="71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 b="1" i="1">
          <a:solidFill>
            <a:srgbClr val="E6E6E6"/>
          </a:solidFill>
          <a:latin typeface="Arial" charset="0"/>
        </a:defRPr>
      </a:lvl6pPr>
      <a:lvl7pPr marL="1266825" indent="-352425" algn="ctr" defTabSz="449263" rtl="0" fontAlgn="base" hangingPunct="0">
        <a:lnSpc>
          <a:spcPct val="71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 b="1" i="1">
          <a:solidFill>
            <a:srgbClr val="E6E6E6"/>
          </a:solidFill>
          <a:latin typeface="Arial" charset="0"/>
        </a:defRPr>
      </a:lvl7pPr>
      <a:lvl8pPr marL="1724025" indent="-352425" algn="ctr" defTabSz="449263" rtl="0" fontAlgn="base" hangingPunct="0">
        <a:lnSpc>
          <a:spcPct val="71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 b="1" i="1">
          <a:solidFill>
            <a:srgbClr val="E6E6E6"/>
          </a:solidFill>
          <a:latin typeface="Arial" charset="0"/>
        </a:defRPr>
      </a:lvl8pPr>
      <a:lvl9pPr marL="2181225" indent="-352425" algn="ctr" defTabSz="449263" rtl="0" fontAlgn="base" hangingPunct="0">
        <a:lnSpc>
          <a:spcPct val="71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 b="1" i="1">
          <a:solidFill>
            <a:srgbClr val="E6E6E6"/>
          </a:solidFill>
          <a:latin typeface="Arial" charset="0"/>
        </a:defRPr>
      </a:lvl9pPr>
    </p:titleStyle>
    <p:bodyStyle>
      <a:lvl1pPr marL="496888" indent="-427038" algn="l" defTabSz="449263" rtl="0" fontAlgn="base" hangingPunct="0">
        <a:lnSpc>
          <a:spcPct val="71000"/>
        </a:lnSpc>
        <a:spcBef>
          <a:spcPct val="0"/>
        </a:spcBef>
        <a:spcAft>
          <a:spcPct val="0"/>
        </a:spcAft>
        <a:buClr>
          <a:srgbClr val="FF9966"/>
        </a:buClr>
        <a:buSzPct val="75000"/>
        <a:buFont typeface="StarSymbol" charset="0"/>
        <a:buChar char="➲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84225" indent="-427038" algn="l" defTabSz="449263" rtl="0" fontAlgn="base" hangingPunct="0">
        <a:lnSpc>
          <a:spcPct val="71000"/>
        </a:lnSpc>
        <a:spcBef>
          <a:spcPct val="0"/>
        </a:spcBef>
        <a:spcAft>
          <a:spcPct val="0"/>
        </a:spcAft>
        <a:buClr>
          <a:srgbClr val="FF9966"/>
        </a:buClr>
        <a:buSzPct val="75000"/>
        <a:buFont typeface="Wingdings" pitchFamily="2" charset="2"/>
        <a:buChar char=""/>
        <a:defRPr sz="2800">
          <a:solidFill>
            <a:schemeClr val="tx1"/>
          </a:solidFill>
          <a:latin typeface="+mn-lt"/>
        </a:defRPr>
      </a:lvl2pPr>
      <a:lvl3pPr marL="1073150" indent="-425450" algn="l" defTabSz="449263" rtl="0" fontAlgn="base" hangingPunct="0">
        <a:lnSpc>
          <a:spcPct val="71000"/>
        </a:lnSpc>
        <a:spcBef>
          <a:spcPct val="0"/>
        </a:spcBef>
        <a:spcAft>
          <a:spcPct val="0"/>
        </a:spcAft>
        <a:buClr>
          <a:srgbClr val="FF9966"/>
        </a:buClr>
        <a:buSzPct val="75000"/>
        <a:buFont typeface="Wingdings" pitchFamily="2" charset="2"/>
        <a:buChar char=""/>
        <a:defRPr sz="2400">
          <a:solidFill>
            <a:schemeClr val="tx1"/>
          </a:solidFill>
          <a:latin typeface="+mn-lt"/>
        </a:defRPr>
      </a:lvl3pPr>
      <a:lvl4pPr marL="1360488" indent="-425450" algn="l" defTabSz="449263" rtl="0" fontAlgn="base" hangingPunct="0">
        <a:lnSpc>
          <a:spcPct val="71000"/>
        </a:lnSpc>
        <a:spcBef>
          <a:spcPct val="0"/>
        </a:spcBef>
        <a:spcAft>
          <a:spcPct val="0"/>
        </a:spcAft>
        <a:buClr>
          <a:srgbClr val="FF9966"/>
        </a:buClr>
        <a:buSzPct val="75000"/>
        <a:buFont typeface="Wingdings" pitchFamily="2" charset="2"/>
        <a:buChar char=""/>
        <a:defRPr sz="2000">
          <a:solidFill>
            <a:schemeClr val="tx1"/>
          </a:solidFill>
          <a:latin typeface="+mn-lt"/>
        </a:defRPr>
      </a:lvl4pPr>
      <a:lvl5pPr marL="1649413" indent="-428625" algn="l" defTabSz="449263" rtl="0" fontAlgn="base" hangingPunct="0">
        <a:lnSpc>
          <a:spcPct val="71000"/>
        </a:lnSpc>
        <a:spcBef>
          <a:spcPct val="0"/>
        </a:spcBef>
        <a:spcAft>
          <a:spcPct val="0"/>
        </a:spcAft>
        <a:buClr>
          <a:srgbClr val="FF9966"/>
        </a:buClr>
        <a:buSzPct val="75000"/>
        <a:buFont typeface="Wingdings" pitchFamily="2" charset="2"/>
        <a:buChar char=""/>
        <a:defRPr sz="2000">
          <a:solidFill>
            <a:schemeClr val="tx1"/>
          </a:solidFill>
          <a:latin typeface="+mn-lt"/>
        </a:defRPr>
      </a:lvl5pPr>
      <a:lvl6pPr marL="2106613" indent="-428625" algn="l" defTabSz="449263" rtl="0" fontAlgn="base" hangingPunct="0">
        <a:lnSpc>
          <a:spcPct val="71000"/>
        </a:lnSpc>
        <a:spcBef>
          <a:spcPct val="0"/>
        </a:spcBef>
        <a:spcAft>
          <a:spcPct val="0"/>
        </a:spcAft>
        <a:buClr>
          <a:srgbClr val="FF9966"/>
        </a:buClr>
        <a:buSzPct val="75000"/>
        <a:buFont typeface="Wingdings" pitchFamily="2" charset="2"/>
        <a:buChar char=""/>
        <a:defRPr sz="2000">
          <a:solidFill>
            <a:schemeClr val="tx1"/>
          </a:solidFill>
          <a:latin typeface="+mn-lt"/>
        </a:defRPr>
      </a:lvl6pPr>
      <a:lvl7pPr marL="2563813" indent="-428625" algn="l" defTabSz="449263" rtl="0" fontAlgn="base" hangingPunct="0">
        <a:lnSpc>
          <a:spcPct val="71000"/>
        </a:lnSpc>
        <a:spcBef>
          <a:spcPct val="0"/>
        </a:spcBef>
        <a:spcAft>
          <a:spcPct val="0"/>
        </a:spcAft>
        <a:buClr>
          <a:srgbClr val="FF9966"/>
        </a:buClr>
        <a:buSzPct val="75000"/>
        <a:buFont typeface="Wingdings" pitchFamily="2" charset="2"/>
        <a:buChar char=""/>
        <a:defRPr sz="2000">
          <a:solidFill>
            <a:schemeClr val="tx1"/>
          </a:solidFill>
          <a:latin typeface="+mn-lt"/>
        </a:defRPr>
      </a:lvl7pPr>
      <a:lvl8pPr marL="3021013" indent="-428625" algn="l" defTabSz="449263" rtl="0" fontAlgn="base" hangingPunct="0">
        <a:lnSpc>
          <a:spcPct val="71000"/>
        </a:lnSpc>
        <a:spcBef>
          <a:spcPct val="0"/>
        </a:spcBef>
        <a:spcAft>
          <a:spcPct val="0"/>
        </a:spcAft>
        <a:buClr>
          <a:srgbClr val="FF9966"/>
        </a:buClr>
        <a:buSzPct val="75000"/>
        <a:buFont typeface="Wingdings" pitchFamily="2" charset="2"/>
        <a:buChar char=""/>
        <a:defRPr sz="2000">
          <a:solidFill>
            <a:schemeClr val="tx1"/>
          </a:solidFill>
          <a:latin typeface="+mn-lt"/>
        </a:defRPr>
      </a:lvl8pPr>
      <a:lvl9pPr marL="3478213" indent="-428625" algn="l" defTabSz="449263" rtl="0" fontAlgn="base" hangingPunct="0">
        <a:lnSpc>
          <a:spcPct val="71000"/>
        </a:lnSpc>
        <a:spcBef>
          <a:spcPct val="0"/>
        </a:spcBef>
        <a:spcAft>
          <a:spcPct val="0"/>
        </a:spcAft>
        <a:buClr>
          <a:srgbClr val="FF9966"/>
        </a:buClr>
        <a:buSzPct val="75000"/>
        <a:buFont typeface="Wingdings" pitchFamily="2" charset="2"/>
        <a:buChar char="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4825" y="6884988"/>
            <a:ext cx="23510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r>
              <a:rPr lang="it-IT"/>
              <a:t>Orientamento: lavori in corso e prospettive</a:t>
            </a: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23963" y="6804025"/>
            <a:ext cx="7200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r>
              <a:rPr lang="it-IT"/>
              <a:t>Orientamento: lavori in corso e prospettive - 16 aprile 2010</a:t>
            </a:r>
          </a:p>
          <a:p>
            <a:r>
              <a:rPr lang="it-IT"/>
              <a:t>Orientamento: lavori in corso e prospettive – 16 aprile 2010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4713" y="6884988"/>
            <a:ext cx="2352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fld id="{C711BAC9-2A42-47F4-9A7F-F63D1B36C69C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439863" y="323850"/>
            <a:ext cx="7345362" cy="2232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800" b="1" i="1">
              <a:solidFill>
                <a:schemeClr val="tx1"/>
              </a:solidFill>
              <a:latin typeface="Times New Roman" pitchFamily="18" charset="0"/>
            </a:endParaRPr>
          </a:p>
          <a:p>
            <a:pPr algn="ctr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800" b="1" i="1">
                <a:solidFill>
                  <a:schemeClr val="tx1"/>
                </a:solidFill>
                <a:latin typeface="Times New Roman" pitchFamily="18" charset="0"/>
              </a:rPr>
              <a:t>Ministero dell’Istruzione, dell’Università e della Ricerca</a:t>
            </a:r>
            <a:br>
              <a:rPr lang="en-GB" sz="1800" b="1" i="1">
                <a:solidFill>
                  <a:schemeClr val="tx1"/>
                </a:solidFill>
                <a:latin typeface="Times New Roman" pitchFamily="18" charset="0"/>
              </a:rPr>
            </a:br>
            <a:endParaRPr lang="en-GB" sz="1800" b="1" i="1">
              <a:solidFill>
                <a:schemeClr val="tx1"/>
              </a:solidFill>
              <a:latin typeface="Times New Roman" pitchFamily="18" charset="0"/>
            </a:endParaRPr>
          </a:p>
          <a:p>
            <a:pPr algn="ctr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800" b="1" i="1">
                <a:solidFill>
                  <a:schemeClr val="tx1"/>
                </a:solidFill>
                <a:latin typeface="Times New Roman" pitchFamily="18" charset="0"/>
              </a:rPr>
              <a:t>Ufficio Scolastico Regionale per le Marche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900113" y="2266950"/>
            <a:ext cx="8477250" cy="4475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marL="209550" indent="-209550" algn="ctr">
              <a:lnSpc>
                <a:spcPct val="93000"/>
              </a:lnSpc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</a:pPr>
            <a:endParaRPr lang="en-GB" sz="4000" i="1" dirty="0">
              <a:solidFill>
                <a:schemeClr val="accent2"/>
              </a:solidFill>
            </a:endParaRPr>
          </a:p>
          <a:p>
            <a:pPr marL="209550" indent="-209550" algn="ctr">
              <a:lnSpc>
                <a:spcPct val="93000"/>
              </a:lnSpc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</a:pPr>
            <a:endParaRPr lang="en-GB" sz="4000" i="1" dirty="0">
              <a:solidFill>
                <a:schemeClr val="accent2"/>
              </a:solidFill>
            </a:endParaRPr>
          </a:p>
          <a:p>
            <a:pPr marL="209550" indent="-209550" algn="ctr">
              <a:lnSpc>
                <a:spcPct val="93000"/>
              </a:lnSpc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</a:pPr>
            <a:endParaRPr lang="en-GB" sz="4000" i="1" dirty="0">
              <a:solidFill>
                <a:schemeClr val="accent2"/>
              </a:solidFill>
            </a:endParaRPr>
          </a:p>
          <a:p>
            <a:pPr marL="209550" indent="-209550" algn="ctr">
              <a:lnSpc>
                <a:spcPct val="93000"/>
              </a:lnSpc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</a:pPr>
            <a:r>
              <a:rPr lang="en-GB" sz="4400" b="1" i="1" dirty="0">
                <a:solidFill>
                  <a:schemeClr val="accent2"/>
                </a:solidFill>
              </a:rPr>
              <a:t>Il </a:t>
            </a:r>
            <a:r>
              <a:rPr lang="en-GB" sz="4400" b="1" i="1" dirty="0" err="1">
                <a:solidFill>
                  <a:schemeClr val="accent2"/>
                </a:solidFill>
              </a:rPr>
              <a:t>progetto</a:t>
            </a:r>
            <a:r>
              <a:rPr lang="en-GB" sz="4400" b="1" i="1" dirty="0">
                <a:solidFill>
                  <a:schemeClr val="accent2"/>
                </a:solidFill>
              </a:rPr>
              <a:t> PONTE</a:t>
            </a:r>
          </a:p>
          <a:p>
            <a:pPr marL="209550" indent="-209550" algn="ctr">
              <a:lnSpc>
                <a:spcPct val="93000"/>
              </a:lnSpc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</a:pPr>
            <a:endParaRPr lang="en-GB" sz="4000" i="1" dirty="0">
              <a:solidFill>
                <a:schemeClr val="accent2"/>
              </a:solidFill>
            </a:endParaRPr>
          </a:p>
          <a:p>
            <a:pPr marL="209550" indent="-209550" algn="ctr">
              <a:lnSpc>
                <a:spcPct val="93000"/>
              </a:lnSpc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</a:pPr>
            <a:endParaRPr lang="en-GB" sz="2800" i="1" dirty="0">
              <a:solidFill>
                <a:schemeClr val="accent2"/>
              </a:solidFill>
            </a:endParaRPr>
          </a:p>
          <a:p>
            <a:pPr marL="209550" indent="-209550" algn="ctr">
              <a:lnSpc>
                <a:spcPct val="93000"/>
              </a:lnSpc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</a:pPr>
            <a:r>
              <a:rPr lang="en-GB" sz="1600" i="1" dirty="0">
                <a:solidFill>
                  <a:schemeClr val="accent2"/>
                </a:solidFill>
              </a:rPr>
              <a:t>											</a:t>
            </a:r>
            <a:r>
              <a:rPr lang="en-GB" sz="1800" i="1" dirty="0" err="1">
                <a:solidFill>
                  <a:schemeClr val="accent2"/>
                </a:solidFill>
              </a:rPr>
              <a:t>Patrizia</a:t>
            </a:r>
            <a:r>
              <a:rPr lang="en-GB" sz="1800" i="1" dirty="0">
                <a:solidFill>
                  <a:schemeClr val="accent2"/>
                </a:solidFill>
              </a:rPr>
              <a:t> </a:t>
            </a:r>
            <a:r>
              <a:rPr lang="en-GB" sz="1800" i="1" dirty="0" err="1">
                <a:solidFill>
                  <a:schemeClr val="accent2"/>
                </a:solidFill>
              </a:rPr>
              <a:t>Cuppini</a:t>
            </a:r>
            <a:endParaRPr lang="en-GB" sz="1800" i="1" dirty="0">
              <a:solidFill>
                <a:schemeClr val="accent2"/>
              </a:solidFill>
            </a:endParaRPr>
          </a:p>
          <a:p>
            <a:pPr marL="209550" indent="-209550" algn="ctr">
              <a:lnSpc>
                <a:spcPct val="93000"/>
              </a:lnSpc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</a:pPr>
            <a:endParaRPr lang="en-GB" sz="1600" i="1" dirty="0">
              <a:solidFill>
                <a:schemeClr val="accent2"/>
              </a:solidFill>
            </a:endParaRPr>
          </a:p>
          <a:p>
            <a:pPr marL="209550" indent="-209550" algn="ctr">
              <a:lnSpc>
                <a:spcPct val="93000"/>
              </a:lnSpc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</a:pPr>
            <a:endParaRPr lang="en-GB" i="1" dirty="0">
              <a:solidFill>
                <a:schemeClr val="accent2"/>
              </a:solidFill>
            </a:endParaRPr>
          </a:p>
          <a:p>
            <a:pPr marL="209550" indent="-209550" algn="ctr">
              <a:lnSpc>
                <a:spcPct val="93000"/>
              </a:lnSpc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</a:pPr>
            <a:endParaRPr lang="en-GB" sz="2200" i="1" dirty="0">
              <a:solidFill>
                <a:schemeClr val="accent2"/>
              </a:solidFill>
            </a:endParaRPr>
          </a:p>
          <a:p>
            <a:pPr marL="209550" indent="-209550" algn="ctr">
              <a:lnSpc>
                <a:spcPct val="93000"/>
              </a:lnSpc>
              <a:tabLst>
                <a:tab pos="209550" algn="l"/>
                <a:tab pos="657225" algn="l"/>
                <a:tab pos="1106488" algn="l"/>
                <a:tab pos="1555750" algn="l"/>
                <a:tab pos="2005013" algn="l"/>
                <a:tab pos="2454275" algn="l"/>
                <a:tab pos="2903538" algn="l"/>
                <a:tab pos="3352800" algn="l"/>
                <a:tab pos="3802063" algn="l"/>
                <a:tab pos="4251325" algn="l"/>
                <a:tab pos="4700588" algn="l"/>
                <a:tab pos="5149850" algn="l"/>
                <a:tab pos="5599113" algn="l"/>
                <a:tab pos="6048375" algn="l"/>
                <a:tab pos="6497638" algn="l"/>
                <a:tab pos="6946900" algn="l"/>
                <a:tab pos="7396163" algn="l"/>
                <a:tab pos="7845425" algn="l"/>
                <a:tab pos="8294688" algn="l"/>
                <a:tab pos="8743950" algn="l"/>
                <a:tab pos="9193213" algn="l"/>
              </a:tabLst>
            </a:pPr>
            <a:endParaRPr lang="en-GB" sz="2200" i="1" dirty="0">
              <a:solidFill>
                <a:schemeClr val="accent2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92613" y="323850"/>
            <a:ext cx="863600" cy="863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223963" y="6948488"/>
            <a:ext cx="691356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117475"/>
            <a:ext cx="8607425" cy="1262063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3524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8825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600">
                <a:solidFill>
                  <a:schemeClr val="tx1"/>
                </a:solidFill>
                <a:latin typeface="Times New Roman" pitchFamily="18" charset="0"/>
              </a:rPr>
              <a:t>Laboratorio Orientativo-Guida (LOG)</a:t>
            </a:r>
            <a:r>
              <a:rPr lang="ar-SA" sz="360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‏</a:t>
            </a:r>
            <a:endParaRPr lang="en-GB" sz="36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0113" y="1897063"/>
            <a:ext cx="8477250" cy="4222750"/>
          </a:xfrm>
          <a:ln/>
        </p:spPr>
        <p:txBody>
          <a:bodyPr/>
          <a:lstStyle/>
          <a:p>
            <a:pPr algn="just">
              <a:lnSpc>
                <a:spcPct val="93000"/>
              </a:lnSpc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>
                <a:latin typeface="Times New Roman" pitchFamily="18" charset="0"/>
              </a:rPr>
              <a:t>	È costituito da moduli progettati in </a:t>
            </a:r>
            <a:r>
              <a:rPr lang="en-GB" i="1" u="sng">
                <a:latin typeface="Times New Roman" pitchFamily="18" charset="0"/>
              </a:rPr>
              <a:t>collaborazione  con l'università/A.F.A.M. e condotti anche da docenti della scuola. </a:t>
            </a:r>
          </a:p>
          <a:p>
            <a:pPr algn="just">
              <a:lnSpc>
                <a:spcPct val="93000"/>
              </a:lnSpc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i="1" u="sng">
              <a:latin typeface="Times New Roman" pitchFamily="18" charset="0"/>
            </a:endParaRPr>
          </a:p>
          <a:p>
            <a:pPr algn="just">
              <a:lnSpc>
                <a:spcPct val="93000"/>
              </a:lnSpc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>
                <a:latin typeface="Times New Roman" pitchFamily="18" charset="0"/>
              </a:rPr>
              <a:t>	Esso costituisce propedeuticità e preludio alla </a:t>
            </a:r>
            <a:r>
              <a:rPr lang="en-GB">
                <a:solidFill>
                  <a:srgbClr val="FF3300"/>
                </a:solidFill>
                <a:latin typeface="Times New Roman" pitchFamily="18" charset="0"/>
              </a:rPr>
              <a:t>seconda </a:t>
            </a:r>
            <a:r>
              <a:rPr lang="en-GB">
                <a:latin typeface="Times New Roman" pitchFamily="18" charset="0"/>
              </a:rPr>
              <a:t>tipologia di laboratorio (</a:t>
            </a:r>
            <a:r>
              <a:rPr lang="en-GB">
                <a:solidFill>
                  <a:srgbClr val="FF3300"/>
                </a:solidFill>
                <a:latin typeface="Times New Roman" pitchFamily="18" charset="0"/>
              </a:rPr>
              <a:t>LAC</a:t>
            </a:r>
            <a:r>
              <a:rPr lang="en-GB">
                <a:latin typeface="Times New Roman" pitchFamily="18" charset="0"/>
              </a:rPr>
              <a:t>).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117475"/>
            <a:ext cx="8607425" cy="1262063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3524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8825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600" i="0">
                <a:solidFill>
                  <a:schemeClr val="tx1"/>
                </a:solidFill>
                <a:latin typeface="Times New Roman" pitchFamily="18" charset="0"/>
              </a:rPr>
              <a:t>Laboratorio dell'eccellenza (LEC)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0113" y="1897063"/>
            <a:ext cx="8477250" cy="4222750"/>
          </a:xfrm>
          <a:ln/>
        </p:spPr>
        <p:txBody>
          <a:bodyPr/>
          <a:lstStyle/>
          <a:p>
            <a:pPr algn="just">
              <a:lnSpc>
                <a:spcPct val="93000"/>
              </a:lnSpc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>
                <a:latin typeface="Times New Roman" pitchFamily="18" charset="0"/>
              </a:rPr>
              <a:t>	</a:t>
            </a:r>
          </a:p>
          <a:p>
            <a:pPr algn="just">
              <a:lnSpc>
                <a:spcPct val="93000"/>
              </a:lnSpc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>
                <a:latin typeface="Times New Roman" pitchFamily="18" charset="0"/>
              </a:rPr>
              <a:t>	Il Laboratorio dell'eccellenza </a:t>
            </a:r>
            <a:r>
              <a:rPr lang="en-GB" b="1">
                <a:latin typeface="Times New Roman" pitchFamily="18" charset="0"/>
              </a:rPr>
              <a:t>(LEC) </a:t>
            </a:r>
            <a:r>
              <a:rPr lang="en-GB">
                <a:latin typeface="Times New Roman" pitchFamily="18" charset="0"/>
              </a:rPr>
              <a:t>è articolato in moduli di approfondimento, preparatori agli esami di stato e ai test d'ingresso all'università.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287338" y="117475"/>
            <a:ext cx="9505950" cy="1262063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3524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8825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200">
                <a:solidFill>
                  <a:schemeClr val="tx1"/>
                </a:solidFill>
                <a:latin typeface="Times New Roman" pitchFamily="18" charset="0"/>
              </a:rPr>
              <a:t>Laboratorio di Approfondimento con Certificazione </a:t>
            </a:r>
            <a:r>
              <a:rPr lang="en-GB" sz="3200">
                <a:solidFill>
                  <a:srgbClr val="FF3300"/>
                </a:solidFill>
                <a:latin typeface="Times New Roman" pitchFamily="18" charset="0"/>
              </a:rPr>
              <a:t>(LAC)</a:t>
            </a:r>
            <a:r>
              <a:rPr lang="ar-SA" sz="320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‏</a:t>
            </a:r>
            <a:endParaRPr lang="en-GB" sz="320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0113" y="1897063"/>
            <a:ext cx="8477250" cy="4591050"/>
          </a:xfrm>
          <a:ln/>
        </p:spPr>
        <p:txBody>
          <a:bodyPr/>
          <a:lstStyle/>
          <a:p>
            <a:pPr algn="just">
              <a:lnSpc>
                <a:spcPct val="93000"/>
              </a:lnSpc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>
                <a:latin typeface="Times New Roman" pitchFamily="18" charset="0"/>
              </a:rPr>
              <a:t>	Il </a:t>
            </a:r>
            <a:r>
              <a:rPr lang="en-GB" b="1">
                <a:solidFill>
                  <a:srgbClr val="FF3300"/>
                </a:solidFill>
                <a:latin typeface="Times New Roman" pitchFamily="18" charset="0"/>
              </a:rPr>
              <a:t>LAC</a:t>
            </a:r>
            <a:r>
              <a:rPr lang="en-GB">
                <a:latin typeface="Times New Roman" pitchFamily="18" charset="0"/>
              </a:rPr>
              <a:t> è articolato con moduli progettati e condotti in collaborazione tra scuola e università.</a:t>
            </a:r>
          </a:p>
          <a:p>
            <a:pPr algn="just">
              <a:lnSpc>
                <a:spcPct val="93000"/>
              </a:lnSpc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>
              <a:latin typeface="Times New Roman" pitchFamily="18" charset="0"/>
            </a:endParaRPr>
          </a:p>
          <a:p>
            <a:pPr algn="just">
              <a:lnSpc>
                <a:spcPct val="93000"/>
              </a:lnSpc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>
                <a:latin typeface="Times New Roman" pitchFamily="18" charset="0"/>
              </a:rPr>
              <a:t>	Il profilo ed i contenuti dei moduli sono calibrati al fine di consentire il </a:t>
            </a:r>
            <a:r>
              <a:rPr lang="en-GB" u="sng">
                <a:latin typeface="Times New Roman" pitchFamily="18" charset="0"/>
              </a:rPr>
              <a:t>riconoscimento dei crediti universitari</a:t>
            </a:r>
          </a:p>
          <a:p>
            <a:pPr>
              <a:lnSpc>
                <a:spcPct val="93000"/>
              </a:lnSpc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sz="3600" u="sng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117475"/>
            <a:ext cx="8607425" cy="1262063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3524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8825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600">
                <a:solidFill>
                  <a:schemeClr val="tx1"/>
                </a:solidFill>
                <a:latin typeface="Times New Roman" pitchFamily="18" charset="0"/>
              </a:rPr>
              <a:t>In particolare: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717675"/>
            <a:ext cx="8477250" cy="4222750"/>
          </a:xfrm>
          <a:ln/>
        </p:spPr>
        <p:txBody>
          <a:bodyPr/>
          <a:lstStyle/>
          <a:p>
            <a:pPr>
              <a:lnSpc>
                <a:spcPct val="93000"/>
              </a:lnSpc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>
                <a:latin typeface="Times New Roman" pitchFamily="18" charset="0"/>
              </a:rPr>
              <a:t>	I </a:t>
            </a:r>
            <a:r>
              <a:rPr lang="en-GB">
                <a:solidFill>
                  <a:srgbClr val="FF3300"/>
                </a:solidFill>
                <a:latin typeface="Times New Roman" pitchFamily="18" charset="0"/>
              </a:rPr>
              <a:t>LOG</a:t>
            </a:r>
            <a:r>
              <a:rPr lang="en-GB">
                <a:latin typeface="Times New Roman" pitchFamily="18" charset="0"/>
              </a:rPr>
              <a:t> e i </a:t>
            </a:r>
            <a:r>
              <a:rPr lang="en-GB">
                <a:solidFill>
                  <a:srgbClr val="FF3300"/>
                </a:solidFill>
                <a:latin typeface="Times New Roman" pitchFamily="18" charset="0"/>
              </a:rPr>
              <a:t>LAC</a:t>
            </a:r>
            <a:r>
              <a:rPr lang="en-GB">
                <a:latin typeface="Times New Roman" pitchFamily="18" charset="0"/>
              </a:rPr>
              <a:t> sviluppano percorsi nell'ambito degli indirizzi specifici di ciascuna tipologia di scuola.</a:t>
            </a:r>
          </a:p>
          <a:p>
            <a:pPr>
              <a:lnSpc>
                <a:spcPct val="93000"/>
              </a:lnSpc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>
              <a:latin typeface="Times New Roman" pitchFamily="18" charset="0"/>
            </a:endParaRPr>
          </a:p>
          <a:p>
            <a:pPr>
              <a:lnSpc>
                <a:spcPct val="93000"/>
              </a:lnSpc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>
                <a:latin typeface="Times New Roman" pitchFamily="18" charset="0"/>
              </a:rPr>
              <a:t> 	I </a:t>
            </a:r>
            <a:r>
              <a:rPr lang="en-GB">
                <a:solidFill>
                  <a:srgbClr val="FF3300"/>
                </a:solidFill>
                <a:latin typeface="Times New Roman" pitchFamily="18" charset="0"/>
              </a:rPr>
              <a:t>LEC</a:t>
            </a:r>
            <a:r>
              <a:rPr lang="en-GB">
                <a:latin typeface="Times New Roman" pitchFamily="18" charset="0"/>
              </a:rPr>
              <a:t> approfondiscono tematiche di particolare interesse degli allievi e preparano alla prova a test.</a:t>
            </a:r>
          </a:p>
          <a:p>
            <a:pPr>
              <a:lnSpc>
                <a:spcPct val="93000"/>
              </a:lnSpc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161925"/>
            <a:ext cx="8605837" cy="1171575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3524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8825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600">
                <a:solidFill>
                  <a:schemeClr val="tx1"/>
                </a:solidFill>
                <a:latin typeface="Times New Roman" pitchFamily="18" charset="0"/>
              </a:rPr>
              <a:t>Valutazione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4850" y="1619250"/>
            <a:ext cx="8475663" cy="5084763"/>
          </a:xfrm>
          <a:ln/>
        </p:spPr>
        <p:txBody>
          <a:bodyPr/>
          <a:lstStyle/>
          <a:p>
            <a:pPr>
              <a:lnSpc>
                <a:spcPct val="87000"/>
              </a:lnSpc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>
                <a:latin typeface="Times New Roman" pitchFamily="18" charset="0"/>
              </a:rPr>
              <a:t>La </a:t>
            </a:r>
            <a:r>
              <a:rPr lang="en-GB" b="1">
                <a:solidFill>
                  <a:srgbClr val="FF0000"/>
                </a:solidFill>
                <a:latin typeface="Times New Roman" pitchFamily="18" charset="0"/>
              </a:rPr>
              <a:t>valutazione finale di modulo</a:t>
            </a:r>
            <a:r>
              <a:rPr lang="en-GB">
                <a:latin typeface="Times New Roman" pitchFamily="18" charset="0"/>
              </a:rPr>
              <a:t> dovrà prevedere due livelli di difficoltà delle prove:</a:t>
            </a:r>
          </a:p>
          <a:p>
            <a:pPr>
              <a:lnSpc>
                <a:spcPct val="87000"/>
              </a:lnSpc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>
              <a:latin typeface="Times New Roman" pitchFamily="18" charset="0"/>
            </a:endParaRPr>
          </a:p>
          <a:p>
            <a:pPr>
              <a:lnSpc>
                <a:spcPct val="87000"/>
              </a:lnSpc>
              <a:buClr>
                <a:srgbClr val="FF3300"/>
              </a:buClr>
              <a:buSzPct val="50000"/>
              <a:buFont typeface="Wingdings" pitchFamily="2" charset="2"/>
              <a:buChar char="v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i="1">
                <a:solidFill>
                  <a:srgbClr val="FF0000"/>
                </a:solidFill>
                <a:latin typeface="Times New Roman" pitchFamily="18" charset="0"/>
              </a:rPr>
              <a:t>Livello scolastico</a:t>
            </a:r>
            <a:r>
              <a:rPr lang="en-GB" i="1">
                <a:latin typeface="Times New Roman" pitchFamily="18" charset="0"/>
              </a:rPr>
              <a:t> </a:t>
            </a:r>
            <a:r>
              <a:rPr lang="en-GB">
                <a:latin typeface="Times New Roman" pitchFamily="18" charset="0"/>
              </a:rPr>
              <a:t>- valutabile dalla scuola ai fini del </a:t>
            </a:r>
            <a:r>
              <a:rPr lang="en-GB" u="sng">
                <a:latin typeface="Times New Roman" pitchFamily="18" charset="0"/>
              </a:rPr>
              <a:t>rendimento scolastico</a:t>
            </a:r>
          </a:p>
          <a:p>
            <a:pPr>
              <a:lnSpc>
                <a:spcPct val="87000"/>
              </a:lnSpc>
              <a:buClr>
                <a:srgbClr val="FF3300"/>
              </a:buClr>
              <a:buSzPct val="50000"/>
              <a:buFont typeface="Wingdings" pitchFamily="2" charset="2"/>
              <a:buChar char="v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>
              <a:latin typeface="Times New Roman" pitchFamily="18" charset="0"/>
            </a:endParaRPr>
          </a:p>
          <a:p>
            <a:pPr>
              <a:lnSpc>
                <a:spcPct val="87000"/>
              </a:lnSpc>
              <a:buClr>
                <a:srgbClr val="FF3300"/>
              </a:buClr>
              <a:buSzPct val="50000"/>
              <a:buFont typeface="Wingdings" pitchFamily="2" charset="2"/>
              <a:buChar char="v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i="1">
                <a:solidFill>
                  <a:srgbClr val="FF0000"/>
                </a:solidFill>
                <a:latin typeface="Times New Roman" pitchFamily="18" charset="0"/>
              </a:rPr>
              <a:t>Livello universitario</a:t>
            </a:r>
            <a:r>
              <a:rPr lang="en-GB">
                <a:latin typeface="Times New Roman" pitchFamily="18" charset="0"/>
              </a:rPr>
              <a:t> – valutabile dall'università ai fini della certificazione di competenze per l'</a:t>
            </a:r>
            <a:r>
              <a:rPr lang="en-GB" u="sng">
                <a:latin typeface="Times New Roman" pitchFamily="18" charset="0"/>
              </a:rPr>
              <a:t>attribuzione dei crediti</a:t>
            </a:r>
            <a:endParaRPr lang="en-GB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161925"/>
            <a:ext cx="8605837" cy="1171575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3524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8825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600">
                <a:solidFill>
                  <a:schemeClr val="tx1"/>
                </a:solidFill>
                <a:latin typeface="Times New Roman" pitchFamily="18" charset="0"/>
              </a:rPr>
              <a:t>Tavoli di lavoro scuola-università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7700" y="1547813"/>
            <a:ext cx="8475663" cy="4672012"/>
          </a:xfrm>
          <a:ln/>
        </p:spPr>
        <p:txBody>
          <a:bodyPr/>
          <a:lstStyle/>
          <a:p>
            <a:pPr>
              <a:lnSpc>
                <a:spcPct val="87000"/>
              </a:lnSpc>
              <a:buClr>
                <a:srgbClr val="FF3300"/>
              </a:buClr>
              <a:buFont typeface="Wingdings" pitchFamily="2" charset="2"/>
              <a:buChar char="§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b="1">
                <a:latin typeface="Times New Roman" pitchFamily="18" charset="0"/>
              </a:rPr>
              <a:t>Area linguistica-umanistica</a:t>
            </a:r>
          </a:p>
          <a:p>
            <a:pPr>
              <a:lnSpc>
                <a:spcPct val="87000"/>
              </a:lnSpc>
              <a:buClr>
                <a:srgbClr val="FF3300"/>
              </a:buClr>
              <a:buFont typeface="Wingdings" pitchFamily="2" charset="2"/>
              <a:buChar char="§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>
              <a:latin typeface="Times New Roman" pitchFamily="18" charset="0"/>
            </a:endParaRPr>
          </a:p>
          <a:p>
            <a:pPr>
              <a:lnSpc>
                <a:spcPct val="87000"/>
              </a:lnSpc>
              <a:buClr>
                <a:srgbClr val="FF3300"/>
              </a:buClr>
              <a:buFont typeface="Wingdings" pitchFamily="2" charset="2"/>
              <a:buChar char="§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b="1">
                <a:latin typeface="Times New Roman" pitchFamily="18" charset="0"/>
              </a:rPr>
              <a:t>Area scientifica-tecnologica</a:t>
            </a:r>
          </a:p>
          <a:p>
            <a:pPr>
              <a:lnSpc>
                <a:spcPct val="87000"/>
              </a:lnSpc>
              <a:buClr>
                <a:srgbClr val="FF3300"/>
              </a:buClr>
              <a:buFont typeface="Wingdings" pitchFamily="2" charset="2"/>
              <a:buChar char="§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>
              <a:latin typeface="Times New Roman" pitchFamily="18" charset="0"/>
            </a:endParaRPr>
          </a:p>
          <a:p>
            <a:pPr>
              <a:lnSpc>
                <a:spcPct val="87000"/>
              </a:lnSpc>
              <a:buClr>
                <a:srgbClr val="FF3300"/>
              </a:buClr>
              <a:buFont typeface="Wingdings" pitchFamily="2" charset="2"/>
              <a:buChar char="§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b="1">
                <a:latin typeface="Times New Roman" pitchFamily="18" charset="0"/>
              </a:rPr>
              <a:t>Area socio-sanitaria</a:t>
            </a:r>
          </a:p>
          <a:p>
            <a:pPr>
              <a:lnSpc>
                <a:spcPct val="87000"/>
              </a:lnSpc>
              <a:buClr>
                <a:srgbClr val="FF3300"/>
              </a:buClr>
              <a:buFont typeface="Wingdings" pitchFamily="2" charset="2"/>
              <a:buChar char="§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b="1">
              <a:latin typeface="Times New Roman" pitchFamily="18" charset="0"/>
            </a:endParaRPr>
          </a:p>
          <a:p>
            <a:pPr>
              <a:lnSpc>
                <a:spcPct val="87000"/>
              </a:lnSpc>
              <a:buClr>
                <a:srgbClr val="FF3300"/>
              </a:buClr>
              <a:buFont typeface="Wingdings" pitchFamily="2" charset="2"/>
              <a:buChar char="§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b="1">
                <a:latin typeface="Times New Roman" pitchFamily="18" charset="0"/>
              </a:rPr>
              <a:t>Area giuridico-economica</a:t>
            </a:r>
          </a:p>
          <a:p>
            <a:pPr>
              <a:lnSpc>
                <a:spcPct val="87000"/>
              </a:lnSpc>
              <a:buClr>
                <a:srgbClr val="FF3300"/>
              </a:buClr>
              <a:buFont typeface="Wingdings" pitchFamily="2" charset="2"/>
              <a:buChar char="§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b="1">
              <a:latin typeface="Times New Roman" pitchFamily="18" charset="0"/>
            </a:endParaRPr>
          </a:p>
          <a:p>
            <a:pPr>
              <a:lnSpc>
                <a:spcPct val="87000"/>
              </a:lnSpc>
              <a:buClr>
                <a:srgbClr val="FF3300"/>
              </a:buClr>
              <a:buFont typeface="Wingdings" pitchFamily="2" charset="2"/>
              <a:buChar char="§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b="1">
                <a:solidFill>
                  <a:schemeClr val="accent2"/>
                </a:solidFill>
                <a:latin typeface="Times New Roman" pitchFamily="18" charset="0"/>
              </a:rPr>
              <a:t>Area artistico-musicale</a:t>
            </a:r>
          </a:p>
          <a:p>
            <a:pPr>
              <a:lnSpc>
                <a:spcPct val="87000"/>
              </a:lnSpc>
              <a:buClr>
                <a:srgbClr val="FF3300"/>
              </a:buClr>
              <a:buFont typeface="Wingdings" pitchFamily="2" charset="2"/>
              <a:buChar char="§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b="1">
              <a:solidFill>
                <a:schemeClr val="accent2"/>
              </a:solidFill>
              <a:latin typeface="Times New Roman" pitchFamily="18" charset="0"/>
            </a:endParaRPr>
          </a:p>
          <a:p>
            <a:pPr>
              <a:lnSpc>
                <a:spcPct val="87000"/>
              </a:lnSpc>
              <a:buClr>
                <a:srgbClr val="FF3300"/>
              </a:buClr>
              <a:buFont typeface="Wingdings" pitchFamily="2" charset="2"/>
              <a:buChar char="§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b="1">
                <a:solidFill>
                  <a:schemeClr val="accent2"/>
                </a:solidFill>
                <a:latin typeface="Times New Roman" pitchFamily="18" charset="0"/>
              </a:rPr>
              <a:t>Area poltico-sociale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i="0">
                <a:solidFill>
                  <a:srgbClr val="0000CC"/>
                </a:solidFill>
                <a:latin typeface="Times New Roman" pitchFamily="18" charset="0"/>
              </a:rPr>
              <a:t>Il progetto Ponte nelle Marche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9025" y="1403350"/>
            <a:ext cx="8469313" cy="5575300"/>
          </a:xfrm>
        </p:spPr>
        <p:txBody>
          <a:bodyPr/>
          <a:lstStyle/>
          <a:p>
            <a:pPr algn="ctr">
              <a:buFont typeface="StarSymbol" charset="0"/>
              <a:buNone/>
            </a:pPr>
            <a:r>
              <a:rPr lang="it-IT" sz="3600" b="1" dirty="0">
                <a:solidFill>
                  <a:srgbClr val="008000"/>
                </a:solidFill>
                <a:latin typeface="Times New Roman" pitchFamily="18" charset="0"/>
              </a:rPr>
              <a:t>Finalità</a:t>
            </a:r>
          </a:p>
          <a:p>
            <a:endParaRPr lang="it-IT" sz="3600" b="1" dirty="0">
              <a:solidFill>
                <a:srgbClr val="008000"/>
              </a:solidFill>
              <a:latin typeface="Times New Roman" pitchFamily="18" charset="0"/>
            </a:endParaRPr>
          </a:p>
          <a:p>
            <a:endParaRPr lang="it-IT" dirty="0">
              <a:latin typeface="Times New Roman" pitchFamily="18" charset="0"/>
            </a:endParaRPr>
          </a:p>
          <a:p>
            <a:pPr>
              <a:buClr>
                <a:srgbClr val="00CC99"/>
              </a:buClr>
              <a:buFont typeface="Wingdings" pitchFamily="2" charset="2"/>
              <a:buChar char="v"/>
            </a:pPr>
            <a:r>
              <a:rPr lang="it-IT" dirty="0">
                <a:latin typeface="Times New Roman" pitchFamily="18" charset="0"/>
              </a:rPr>
              <a:t>Valorizzare le esperienze già realizzate (ASL, PLS, laboratori scuola-università,…)</a:t>
            </a:r>
          </a:p>
          <a:p>
            <a:endParaRPr lang="it-IT" dirty="0">
              <a:latin typeface="Times New Roman" pitchFamily="18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it-IT" dirty="0">
                <a:latin typeface="Times New Roman" pitchFamily="18" charset="0"/>
              </a:rPr>
              <a:t>Favorire il confronto e la condivisione di percorsi orientativi/formativi tra scuola e </a:t>
            </a:r>
            <a:r>
              <a:rPr lang="it-IT" dirty="0" smtClean="0">
                <a:latin typeface="Times New Roman" pitchFamily="18" charset="0"/>
              </a:rPr>
              <a:t>università/AFAM/ITS</a:t>
            </a:r>
            <a:endParaRPr lang="it-IT" dirty="0">
              <a:latin typeface="Times New Roman" pitchFamily="18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endParaRPr lang="it-IT" dirty="0">
              <a:latin typeface="Times New Roman" pitchFamily="18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it-IT" dirty="0">
                <a:latin typeface="Times New Roman" pitchFamily="18" charset="0"/>
              </a:rPr>
              <a:t>Costituire un modello/sistema regionale per le proposte formative </a:t>
            </a:r>
          </a:p>
          <a:p>
            <a:pPr lvl="1"/>
            <a:endParaRPr lang="it-IT" sz="32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i="0">
                <a:solidFill>
                  <a:srgbClr val="0000CC"/>
                </a:solidFill>
                <a:latin typeface="Times New Roman" pitchFamily="18" charset="0"/>
              </a:rPr>
              <a:t>Il progetto Ponte nelle Marche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25" y="1476375"/>
            <a:ext cx="8469313" cy="4610100"/>
          </a:xfrm>
        </p:spPr>
        <p:txBody>
          <a:bodyPr/>
          <a:lstStyle/>
          <a:p>
            <a:pPr algn="ctr">
              <a:buFont typeface="StarSymbol" charset="0"/>
              <a:buNone/>
            </a:pPr>
            <a:r>
              <a:rPr lang="it-IT" sz="3600" b="1" dirty="0">
                <a:solidFill>
                  <a:srgbClr val="008000"/>
                </a:solidFill>
                <a:latin typeface="Times New Roman" pitchFamily="18" charset="0"/>
              </a:rPr>
              <a:t>Come</a:t>
            </a:r>
          </a:p>
          <a:p>
            <a:endParaRPr lang="it-IT" dirty="0">
              <a:latin typeface="Times New Roman" pitchFamily="18" charset="0"/>
            </a:endParaRPr>
          </a:p>
          <a:p>
            <a:endParaRPr lang="it-IT" dirty="0">
              <a:latin typeface="Times New Roman" pitchFamily="18" charset="0"/>
            </a:endParaRPr>
          </a:p>
          <a:p>
            <a:pPr algn="just">
              <a:buClr>
                <a:schemeClr val="accent2"/>
              </a:buClr>
              <a:buFont typeface="Wingdings" pitchFamily="2" charset="2"/>
              <a:buChar char="v"/>
            </a:pPr>
            <a:r>
              <a:rPr lang="it-IT" dirty="0">
                <a:latin typeface="Times New Roman" pitchFamily="18" charset="0"/>
              </a:rPr>
              <a:t>Adottare il metodo </a:t>
            </a:r>
            <a:r>
              <a:rPr lang="it-IT" dirty="0" err="1" smtClean="0">
                <a:latin typeface="Times New Roman" pitchFamily="18" charset="0"/>
              </a:rPr>
              <a:t>laboratoriale</a:t>
            </a:r>
            <a:endParaRPr lang="it-IT" dirty="0" smtClean="0">
              <a:latin typeface="Times New Roman" pitchFamily="18" charset="0"/>
            </a:endParaRPr>
          </a:p>
          <a:p>
            <a:pPr algn="just">
              <a:buClr>
                <a:schemeClr val="accent2"/>
              </a:buClr>
              <a:buFont typeface="Wingdings" pitchFamily="2" charset="2"/>
              <a:buChar char="v"/>
            </a:pPr>
            <a:endParaRPr lang="it-IT" dirty="0">
              <a:latin typeface="Times New Roman" pitchFamily="18" charset="0"/>
            </a:endParaRPr>
          </a:p>
          <a:p>
            <a:pPr algn="just">
              <a:buClr>
                <a:schemeClr val="accent2"/>
              </a:buClr>
              <a:buFont typeface="Wingdings" pitchFamily="2" charset="2"/>
              <a:buChar char="v"/>
            </a:pPr>
            <a:r>
              <a:rPr lang="it-IT" dirty="0">
                <a:latin typeface="Times New Roman" pitchFamily="18" charset="0"/>
              </a:rPr>
              <a:t>Coinvolgere gli Atenei marchigiani e gli Istituti </a:t>
            </a:r>
            <a:r>
              <a:rPr lang="it-IT" dirty="0" smtClean="0">
                <a:latin typeface="Times New Roman" pitchFamily="18" charset="0"/>
              </a:rPr>
              <a:t>dell’AFAM;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ora anche gli ITS</a:t>
            </a:r>
            <a:endParaRPr lang="it-IT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</a:endParaRPr>
          </a:p>
          <a:p>
            <a:pPr algn="just">
              <a:buClr>
                <a:schemeClr val="accent2"/>
              </a:buClr>
              <a:buFont typeface="Wingdings" pitchFamily="2" charset="2"/>
              <a:buChar char="v"/>
            </a:pPr>
            <a:endParaRPr lang="it-IT" dirty="0">
              <a:latin typeface="Times New Roman" pitchFamily="18" charset="0"/>
            </a:endParaRPr>
          </a:p>
          <a:p>
            <a:pPr algn="just">
              <a:buClr>
                <a:schemeClr val="accent2"/>
              </a:buClr>
              <a:buFont typeface="Wingdings" pitchFamily="2" charset="2"/>
              <a:buChar char="v"/>
            </a:pPr>
            <a:r>
              <a:rPr lang="it-IT" dirty="0">
                <a:latin typeface="Times New Roman" pitchFamily="18" charset="0"/>
              </a:rPr>
              <a:t>Coinvolgere in via sperimentale gli istituti polo per l’ASL</a:t>
            </a:r>
          </a:p>
          <a:p>
            <a:pPr algn="just">
              <a:buClr>
                <a:schemeClr val="accent2"/>
              </a:buClr>
              <a:buFont typeface="Wingdings" pitchFamily="2" charset="2"/>
              <a:buChar char="v"/>
            </a:pPr>
            <a:endParaRPr lang="it-IT" dirty="0">
              <a:latin typeface="Times New Roman" pitchFamily="18" charset="0"/>
            </a:endParaRPr>
          </a:p>
          <a:p>
            <a:pPr algn="just">
              <a:buClr>
                <a:schemeClr val="accent2"/>
              </a:buClr>
              <a:buFont typeface="Wingdings" pitchFamily="2" charset="2"/>
              <a:buChar char="v"/>
            </a:pPr>
            <a:r>
              <a:rPr lang="it-IT" dirty="0">
                <a:latin typeface="Times New Roman" pitchFamily="18" charset="0"/>
              </a:rPr>
              <a:t>Adottare una convenzione quadro</a:t>
            </a:r>
          </a:p>
          <a:p>
            <a:pPr lvl="1"/>
            <a:endParaRPr lang="it-IT" sz="32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i="0">
                <a:solidFill>
                  <a:srgbClr val="0000CC"/>
                </a:solidFill>
                <a:latin typeface="Times New Roman" pitchFamily="18" charset="0"/>
              </a:rPr>
              <a:t>Il progetto Ponte nelle Marche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algn="ctr">
              <a:buFont typeface="Wingdings" pitchFamily="2" charset="2"/>
              <a:buNone/>
            </a:pPr>
            <a:endParaRPr lang="it-IT" sz="3200" dirty="0">
              <a:solidFill>
                <a:schemeClr val="tx2"/>
              </a:solidFill>
              <a:latin typeface="Times New Roman" pitchFamily="18" charset="0"/>
            </a:endParaRPr>
          </a:p>
          <a:p>
            <a:pPr lvl="1" algn="ctr">
              <a:buFont typeface="Wingdings" pitchFamily="2" charset="2"/>
              <a:buNone/>
            </a:pPr>
            <a:endParaRPr lang="it-IT" sz="3200" dirty="0">
              <a:solidFill>
                <a:schemeClr val="tx2"/>
              </a:solidFill>
              <a:latin typeface="Times New Roman" pitchFamily="18" charset="0"/>
            </a:endParaRPr>
          </a:p>
          <a:p>
            <a:pPr lvl="1" algn="ctr">
              <a:buFont typeface="Wingdings" pitchFamily="2" charset="2"/>
              <a:buNone/>
            </a:pPr>
            <a:r>
              <a:rPr lang="it-IT" sz="3200" dirty="0" smtClean="0">
                <a:solidFill>
                  <a:srgbClr val="FF0000"/>
                </a:solidFill>
                <a:latin typeface="Times New Roman" pitchFamily="18" charset="0"/>
              </a:rPr>
              <a:t>Catalogo dei laboratori (LAC –LEC)</a:t>
            </a:r>
          </a:p>
          <a:p>
            <a:pPr lvl="1" algn="ctr">
              <a:buFont typeface="Wingdings" pitchFamily="2" charset="2"/>
              <a:buNone/>
            </a:pPr>
            <a:endParaRPr lang="it-IT" sz="3200" dirty="0">
              <a:solidFill>
                <a:srgbClr val="FF0000"/>
              </a:solidFill>
              <a:latin typeface="Times New Roman" pitchFamily="18" charset="0"/>
            </a:endParaRPr>
          </a:p>
          <a:p>
            <a:pPr lvl="1" algn="ctr">
              <a:buFont typeface="Wingdings" pitchFamily="2" charset="2"/>
              <a:buNone/>
            </a:pPr>
            <a:r>
              <a:rPr lang="it-IT" sz="3200" b="1" dirty="0">
                <a:solidFill>
                  <a:srgbClr val="008000"/>
                </a:solidFill>
                <a:latin typeface="Times New Roman" pitchFamily="18" charset="0"/>
              </a:rPr>
              <a:t>Durata dei laboratori</a:t>
            </a:r>
          </a:p>
          <a:p>
            <a:pPr lvl="1" algn="ctr">
              <a:buFont typeface="Wingdings" pitchFamily="2" charset="2"/>
              <a:buNone/>
            </a:pPr>
            <a:endParaRPr lang="it-IT" sz="3200" dirty="0">
              <a:solidFill>
                <a:schemeClr val="accent2"/>
              </a:solidFill>
              <a:latin typeface="Times New Roman" pitchFamily="18" charset="0"/>
            </a:endParaRPr>
          </a:p>
          <a:p>
            <a:pPr lvl="1" algn="ctr">
              <a:buFont typeface="Wingdings" pitchFamily="2" charset="2"/>
              <a:buNone/>
            </a:pPr>
            <a:r>
              <a:rPr lang="it-IT" sz="3200" dirty="0">
                <a:solidFill>
                  <a:schemeClr val="accent2"/>
                </a:solidFill>
                <a:latin typeface="Times New Roman" pitchFamily="18" charset="0"/>
              </a:rPr>
              <a:t>Periodo di attivazione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i="0">
                <a:solidFill>
                  <a:srgbClr val="0000CC"/>
                </a:solidFill>
                <a:latin typeface="Times New Roman" pitchFamily="18" charset="0"/>
              </a:rPr>
              <a:t>Il progetto Ponte nelle Marche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algn="ctr">
              <a:buFont typeface="Wingdings" pitchFamily="2" charset="2"/>
              <a:buNone/>
            </a:pPr>
            <a:endParaRPr lang="it-IT" sz="3200" b="1" dirty="0">
              <a:solidFill>
                <a:srgbClr val="008000"/>
              </a:solidFill>
              <a:latin typeface="Times New Roman" pitchFamily="18" charset="0"/>
            </a:endParaRPr>
          </a:p>
          <a:p>
            <a:pPr lvl="1" algn="ctr">
              <a:buFont typeface="Wingdings" pitchFamily="2" charset="2"/>
              <a:buNone/>
            </a:pPr>
            <a:endParaRPr lang="it-IT" sz="3200" dirty="0">
              <a:solidFill>
                <a:schemeClr val="tx2"/>
              </a:solidFill>
              <a:latin typeface="Times New Roman" pitchFamily="18" charset="0"/>
            </a:endParaRPr>
          </a:p>
          <a:p>
            <a:pPr lvl="1" algn="ctr">
              <a:buFont typeface="Wingdings" pitchFamily="2" charset="2"/>
              <a:buNone/>
            </a:pPr>
            <a:r>
              <a:rPr lang="it-IT" sz="3200" dirty="0">
                <a:solidFill>
                  <a:schemeClr val="tx2"/>
                </a:solidFill>
                <a:latin typeface="Times New Roman" pitchFamily="18" charset="0"/>
              </a:rPr>
              <a:t>Valutazione del modello</a:t>
            </a:r>
          </a:p>
          <a:p>
            <a:pPr lvl="1" algn="ctr">
              <a:buFont typeface="Wingdings" pitchFamily="2" charset="2"/>
              <a:buNone/>
            </a:pPr>
            <a:endParaRPr lang="it-IT" sz="3200" dirty="0">
              <a:solidFill>
                <a:schemeClr val="tx2"/>
              </a:solidFill>
              <a:latin typeface="Times New Roman" pitchFamily="18" charset="0"/>
            </a:endParaRPr>
          </a:p>
          <a:p>
            <a:pPr lvl="1" algn="ctr">
              <a:buFont typeface="Wingdings" pitchFamily="2" charset="2"/>
              <a:buNone/>
            </a:pPr>
            <a:r>
              <a:rPr lang="it-IT" sz="3200" dirty="0">
                <a:solidFill>
                  <a:schemeClr val="tx2"/>
                </a:solidFill>
                <a:latin typeface="Times New Roman" pitchFamily="18" charset="0"/>
              </a:rPr>
              <a:t>Valutazione delle competenze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52475" y="357188"/>
            <a:ext cx="8607425" cy="1262062"/>
          </a:xfrm>
          <a:ln/>
        </p:spPr>
        <p:txBody>
          <a:bodyPr/>
          <a:lstStyle/>
          <a:p>
            <a:pPr marL="209550" indent="-209550">
              <a:lnSpc>
                <a:spcPct val="93000"/>
              </a:lnSpc>
              <a:tabLst>
                <a:tab pos="209550" algn="l"/>
                <a:tab pos="303213" algn="l"/>
                <a:tab pos="752475" algn="l"/>
                <a:tab pos="1201738" algn="l"/>
                <a:tab pos="1651000" algn="l"/>
                <a:tab pos="2100263" algn="l"/>
                <a:tab pos="2549525" algn="l"/>
                <a:tab pos="2998788" algn="l"/>
                <a:tab pos="3448050" algn="l"/>
                <a:tab pos="3897313" algn="l"/>
                <a:tab pos="4346575" algn="l"/>
                <a:tab pos="4795838" algn="l"/>
                <a:tab pos="5245100" algn="l"/>
                <a:tab pos="5695950" algn="l"/>
                <a:tab pos="6143625" algn="l"/>
                <a:tab pos="6592888" algn="l"/>
                <a:tab pos="7042150" algn="l"/>
                <a:tab pos="7491413" algn="l"/>
                <a:tab pos="7940675" algn="l"/>
                <a:tab pos="8389938" algn="l"/>
                <a:tab pos="8839200" algn="l"/>
              </a:tabLst>
            </a:pPr>
            <a:r>
              <a:rPr lang="en-GB" sz="2800">
                <a:solidFill>
                  <a:schemeClr val="tx1"/>
                </a:solidFill>
                <a:latin typeface="Times New Roman" pitchFamily="18" charset="0"/>
              </a:rPr>
              <a:t>Legge 28 marzo 2003, n.53, art.2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619250"/>
            <a:ext cx="8999538" cy="5438775"/>
          </a:xfrm>
          <a:ln/>
        </p:spPr>
        <p:txBody>
          <a:bodyPr/>
          <a:lstStyle/>
          <a:p>
            <a:pPr>
              <a:lnSpc>
                <a:spcPct val="93000"/>
              </a:lnSpc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2800">
                <a:latin typeface="Times New Roman" pitchFamily="18" charset="0"/>
              </a:rPr>
              <a:t>In attuazione di questo articolo è stato emanato il D.L. Del 14 gennaio 2008, n.21 – </a:t>
            </a:r>
          </a:p>
          <a:p>
            <a:pPr>
              <a:lnSpc>
                <a:spcPct val="93000"/>
              </a:lnSpc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2800">
                <a:latin typeface="Times New Roman" pitchFamily="18" charset="0"/>
              </a:rPr>
              <a:t>	</a:t>
            </a:r>
          </a:p>
          <a:p>
            <a:pPr>
              <a:lnSpc>
                <a:spcPct val="93000"/>
              </a:lnSpc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2800">
                <a:latin typeface="Times New Roman" pitchFamily="18" charset="0"/>
              </a:rPr>
              <a:t>	</a:t>
            </a:r>
            <a:r>
              <a:rPr lang="en-GB" sz="2800" i="1">
                <a:solidFill>
                  <a:schemeClr val="accent2"/>
                </a:solidFill>
                <a:latin typeface="Times New Roman" pitchFamily="18" charset="0"/>
              </a:rPr>
              <a:t>Norme per la definizione dei percorsi di orientamento all'istruzione universitaria e all'alta formazione artistica, musicale e coreutica, nonché per la valorizzazione della qualità dei risultati scolastici degli studenti ai fini dell'ammissione ai corsi di laurea universitari ad accesso programmato di cui ………</a:t>
            </a:r>
            <a:endParaRPr lang="en-GB" sz="2800" i="1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579438" y="890588"/>
            <a:ext cx="8601075" cy="4424362"/>
          </a:xfrm>
          <a:ln/>
        </p:spPr>
        <p:txBody>
          <a:bodyPr/>
          <a:lstStyle/>
          <a:p>
            <a:pPr>
              <a:lnSpc>
                <a:spcPct val="111000"/>
              </a:lnSpc>
              <a:tabLst>
                <a:tab pos="3524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8825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600">
                <a:solidFill>
                  <a:schemeClr val="accent2"/>
                </a:solidFill>
                <a:latin typeface="Times New Roman" pitchFamily="18" charset="0"/>
              </a:rPr>
              <a:t>Grazie per l’attenzione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52475" y="357188"/>
            <a:ext cx="8607425" cy="1262062"/>
          </a:xfrm>
          <a:ln/>
        </p:spPr>
        <p:txBody>
          <a:bodyPr/>
          <a:lstStyle/>
          <a:p>
            <a:pPr marL="209550" indent="-209550">
              <a:lnSpc>
                <a:spcPct val="93000"/>
              </a:lnSpc>
              <a:tabLst>
                <a:tab pos="209550" algn="l"/>
                <a:tab pos="303213" algn="l"/>
                <a:tab pos="752475" algn="l"/>
                <a:tab pos="1201738" algn="l"/>
                <a:tab pos="1651000" algn="l"/>
                <a:tab pos="2100263" algn="l"/>
                <a:tab pos="2549525" algn="l"/>
                <a:tab pos="2998788" algn="l"/>
                <a:tab pos="3448050" algn="l"/>
                <a:tab pos="3897313" algn="l"/>
                <a:tab pos="4346575" algn="l"/>
                <a:tab pos="4795838" algn="l"/>
                <a:tab pos="5245100" algn="l"/>
                <a:tab pos="5695950" algn="l"/>
                <a:tab pos="6143625" algn="l"/>
                <a:tab pos="6592888" algn="l"/>
                <a:tab pos="7042150" algn="l"/>
                <a:tab pos="7491413" algn="l"/>
                <a:tab pos="7940675" algn="l"/>
                <a:tab pos="8389938" algn="l"/>
                <a:tab pos="8839200" algn="l"/>
              </a:tabLst>
            </a:pPr>
            <a:r>
              <a:rPr lang="en-GB" sz="2800">
                <a:solidFill>
                  <a:schemeClr val="tx1"/>
                </a:solidFill>
                <a:latin typeface="Times New Roman" pitchFamily="18" charset="0"/>
              </a:rPr>
              <a:t>D.L. Del 14 gennaio 2008 n.21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2051050"/>
            <a:ext cx="8999537" cy="5013325"/>
          </a:xfrm>
          <a:ln/>
        </p:spPr>
        <p:txBody>
          <a:bodyPr/>
          <a:lstStyle/>
          <a:p>
            <a:pPr algn="just">
              <a:lnSpc>
                <a:spcPct val="93000"/>
              </a:lnSpc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2800">
                <a:latin typeface="Times New Roman" pitchFamily="18" charset="0"/>
              </a:rPr>
              <a:t>L'art.1 riporta l'oggetto del D.L.. Esso infatti</a:t>
            </a:r>
          </a:p>
          <a:p>
            <a:pPr algn="just">
              <a:lnSpc>
                <a:spcPct val="93000"/>
              </a:lnSpc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sz="2800">
              <a:latin typeface="Times New Roman" pitchFamily="18" charset="0"/>
            </a:endParaRPr>
          </a:p>
          <a:p>
            <a:pPr algn="just">
              <a:lnSpc>
                <a:spcPct val="93000"/>
              </a:lnSpc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2800">
                <a:latin typeface="Times New Roman" pitchFamily="18" charset="0"/>
              </a:rPr>
              <a:t> “</a:t>
            </a:r>
            <a:r>
              <a:rPr lang="en-GB" sz="2800" i="1">
                <a:solidFill>
                  <a:schemeClr val="accent2"/>
                </a:solidFill>
                <a:latin typeface="Times New Roman" pitchFamily="18" charset="0"/>
              </a:rPr>
              <a:t>disciplina la realizzazione dei percorsi di orientamento finalizzati alla scelta dei corsi di laurea universitari e dei corsi dell'alta formazione artistica, musicale e coreutica, la valorizzazione dei risultati  scolastici degli studenti ai fini dell'ammissione ai corsi di laurea nonché il potenziamento e lo sviluppo del raccordo tra le istituzioni scolastiche, le università e le istituzioni dell'alta formazione artistica, musicale e coreutica.”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117475"/>
            <a:ext cx="8607425" cy="1262063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3524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8825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600" i="0">
                <a:solidFill>
                  <a:schemeClr val="tx1"/>
                </a:solidFill>
                <a:latin typeface="Times New Roman" pitchFamily="18" charset="0"/>
              </a:rPr>
              <a:t>Il progetto “pilota” </a:t>
            </a:r>
            <a:r>
              <a:rPr lang="en-GB" sz="3600">
                <a:solidFill>
                  <a:schemeClr val="tx1"/>
                </a:solidFill>
                <a:latin typeface="Times New Roman" pitchFamily="18" charset="0"/>
              </a:rPr>
              <a:t>Ponte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1439863"/>
            <a:ext cx="8837612" cy="4762500"/>
          </a:xfrm>
          <a:ln/>
        </p:spPr>
        <p:txBody>
          <a:bodyPr/>
          <a:lstStyle/>
          <a:p>
            <a:pPr algn="just">
              <a:lnSpc>
                <a:spcPct val="93000"/>
              </a:lnSpc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2800" b="1" dirty="0">
                <a:latin typeface="Times New Roman" pitchFamily="18" charset="0"/>
              </a:rPr>
              <a:t>	</a:t>
            </a:r>
          </a:p>
          <a:p>
            <a:pPr algn="just">
              <a:lnSpc>
                <a:spcPct val="93000"/>
              </a:lnSpc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2800" b="1" dirty="0">
                <a:latin typeface="Times New Roman" pitchFamily="18" charset="0"/>
              </a:rPr>
              <a:t>	</a:t>
            </a:r>
          </a:p>
          <a:p>
            <a:pPr algn="just">
              <a:lnSpc>
                <a:spcPct val="93000"/>
              </a:lnSpc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2800" b="1" dirty="0">
                <a:latin typeface="Times New Roman" pitchFamily="18" charset="0"/>
              </a:rPr>
              <a:t>	</a:t>
            </a:r>
            <a:r>
              <a:rPr lang="en-GB" sz="2800" dirty="0">
                <a:latin typeface="Times New Roman" pitchFamily="18" charset="0"/>
              </a:rPr>
              <a:t>Un </a:t>
            </a:r>
            <a:r>
              <a:rPr lang="en-GB" sz="2800" dirty="0" err="1">
                <a:solidFill>
                  <a:srgbClr val="FF3300"/>
                </a:solidFill>
                <a:latin typeface="Times New Roman" pitchFamily="18" charset="0"/>
              </a:rPr>
              <a:t>progetto</a:t>
            </a:r>
            <a:r>
              <a:rPr lang="en-GB" sz="28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GB" sz="2800" dirty="0" err="1">
                <a:solidFill>
                  <a:srgbClr val="FF3300"/>
                </a:solidFill>
                <a:latin typeface="Times New Roman" pitchFamily="18" charset="0"/>
              </a:rPr>
              <a:t>pilota</a:t>
            </a:r>
            <a:r>
              <a:rPr lang="en-GB" sz="28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GB" sz="2800" dirty="0" err="1">
                <a:solidFill>
                  <a:srgbClr val="FF3300"/>
                </a:solidFill>
                <a:latin typeface="Times New Roman" pitchFamily="18" charset="0"/>
              </a:rPr>
              <a:t>di</a:t>
            </a:r>
            <a:r>
              <a:rPr lang="en-GB" sz="28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GB" sz="2800" dirty="0" err="1">
                <a:solidFill>
                  <a:srgbClr val="FF3300"/>
                </a:solidFill>
                <a:latin typeface="Times New Roman" pitchFamily="18" charset="0"/>
              </a:rPr>
              <a:t>organizzazione</a:t>
            </a:r>
            <a:r>
              <a:rPr lang="en-GB" sz="2800" dirty="0">
                <a:solidFill>
                  <a:srgbClr val="FF3300"/>
                </a:solidFill>
                <a:latin typeface="Times New Roman" pitchFamily="18" charset="0"/>
              </a:rPr>
              <a:t> del </a:t>
            </a:r>
            <a:r>
              <a:rPr lang="en-GB" sz="2800" dirty="0" err="1">
                <a:solidFill>
                  <a:srgbClr val="FF3300"/>
                </a:solidFill>
                <a:latin typeface="Times New Roman" pitchFamily="18" charset="0"/>
              </a:rPr>
              <a:t>quinto</a:t>
            </a:r>
            <a:r>
              <a:rPr lang="en-GB" sz="28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GB" sz="2800" dirty="0" err="1">
                <a:solidFill>
                  <a:srgbClr val="FF3300"/>
                </a:solidFill>
                <a:latin typeface="Times New Roman" pitchFamily="18" charset="0"/>
              </a:rPr>
              <a:t>anno</a:t>
            </a:r>
            <a:r>
              <a:rPr lang="en-GB" sz="28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FF3300"/>
                </a:solidFill>
                <a:latin typeface="Times New Roman" pitchFamily="18" charset="0"/>
              </a:rPr>
              <a:t>orientativo</a:t>
            </a:r>
            <a:r>
              <a:rPr lang="en-GB" sz="2800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GB" sz="2800" dirty="0">
                <a:solidFill>
                  <a:srgbClr val="FF3300"/>
                </a:solidFill>
                <a:latin typeface="Times New Roman" pitchFamily="18" charset="0"/>
              </a:rPr>
              <a:t>e </a:t>
            </a:r>
            <a:r>
              <a:rPr lang="en-GB" sz="2800" dirty="0" err="1">
                <a:solidFill>
                  <a:srgbClr val="FF3300"/>
                </a:solidFill>
                <a:latin typeface="Times New Roman" pitchFamily="18" charset="0"/>
              </a:rPr>
              <a:t>di</a:t>
            </a:r>
            <a:r>
              <a:rPr lang="en-GB" sz="28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FF3300"/>
                </a:solidFill>
                <a:latin typeface="Times New Roman" pitchFamily="18" charset="0"/>
              </a:rPr>
              <a:t>approfondimento</a:t>
            </a:r>
            <a:r>
              <a:rPr lang="en-GB" sz="2800" dirty="0" smtClean="0">
                <a:solidFill>
                  <a:srgbClr val="FF3300"/>
                </a:solidFill>
                <a:latin typeface="Times New Roman" pitchFamily="18" charset="0"/>
              </a:rPr>
              <a:t>.</a:t>
            </a:r>
          </a:p>
          <a:p>
            <a:pPr algn="just">
              <a:lnSpc>
                <a:spcPct val="93000"/>
              </a:lnSpc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2800" dirty="0" smtClean="0">
                <a:latin typeface="Times New Roman" pitchFamily="18" charset="0"/>
              </a:rPr>
              <a:t>	</a:t>
            </a:r>
            <a:r>
              <a:rPr lang="en-GB" sz="2800" dirty="0" err="1" smtClean="0">
                <a:latin typeface="Times New Roman" pitchFamily="18" charset="0"/>
              </a:rPr>
              <a:t>Vede</a:t>
            </a:r>
            <a:r>
              <a:rPr lang="en-GB" sz="2800" dirty="0" smtClean="0">
                <a:latin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</a:rPr>
              <a:t>protagonisti</a:t>
            </a:r>
            <a:r>
              <a:rPr lang="en-GB" sz="2800" dirty="0">
                <a:latin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</a:rPr>
              <a:t>nei</a:t>
            </a:r>
            <a:r>
              <a:rPr lang="en-GB" sz="2800" dirty="0">
                <a:latin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</a:rPr>
              <a:t>loro</a:t>
            </a:r>
            <a:r>
              <a:rPr lang="en-GB" sz="2800" dirty="0">
                <a:latin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</a:rPr>
              <a:t>ruoli</a:t>
            </a:r>
            <a:r>
              <a:rPr lang="en-GB" sz="2800" dirty="0">
                <a:latin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</a:rPr>
              <a:t>specifici</a:t>
            </a:r>
            <a:r>
              <a:rPr lang="en-GB" sz="2800" dirty="0" smtClean="0">
                <a:latin typeface="Times New Roman" pitchFamily="18" charset="0"/>
              </a:rPr>
              <a:t>:</a:t>
            </a:r>
          </a:p>
          <a:p>
            <a:pPr algn="just">
              <a:lnSpc>
                <a:spcPct val="93000"/>
              </a:lnSpc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sz="2800" dirty="0" smtClean="0">
              <a:latin typeface="Times New Roman" pitchFamily="18" charset="0"/>
            </a:endParaRPr>
          </a:p>
          <a:p>
            <a:pPr algn="just">
              <a:lnSpc>
                <a:spcPct val="93000"/>
              </a:lnSpc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2800" dirty="0" smtClean="0">
                <a:latin typeface="Times New Roman" pitchFamily="18" charset="0"/>
              </a:rPr>
              <a:t>	le </a:t>
            </a:r>
            <a:r>
              <a:rPr lang="en-GB" sz="2800" dirty="0" err="1">
                <a:latin typeface="Times New Roman" pitchFamily="18" charset="0"/>
              </a:rPr>
              <a:t>Istituzioni</a:t>
            </a:r>
            <a:r>
              <a:rPr lang="en-GB" sz="2800" dirty="0">
                <a:latin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</a:rPr>
              <a:t>scolastiche</a:t>
            </a:r>
            <a:r>
              <a:rPr lang="en-GB" sz="2800" dirty="0">
                <a:latin typeface="Times New Roman" pitchFamily="18" charset="0"/>
              </a:rPr>
              <a:t> </a:t>
            </a:r>
            <a:endParaRPr lang="en-GB" sz="2800" dirty="0" smtClean="0">
              <a:latin typeface="Times New Roman" pitchFamily="18" charset="0"/>
            </a:endParaRPr>
          </a:p>
          <a:p>
            <a:pPr algn="just">
              <a:lnSpc>
                <a:spcPct val="93000"/>
              </a:lnSpc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2800" dirty="0" smtClean="0">
                <a:latin typeface="Times New Roman" pitchFamily="18" charset="0"/>
              </a:rPr>
              <a:t>	le </a:t>
            </a:r>
            <a:r>
              <a:rPr lang="en-GB" sz="2800" dirty="0" err="1">
                <a:latin typeface="Times New Roman" pitchFamily="18" charset="0"/>
              </a:rPr>
              <a:t>Facoltà</a:t>
            </a:r>
            <a:r>
              <a:rPr lang="en-GB" sz="2800" dirty="0">
                <a:latin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</a:rPr>
              <a:t>Universitarie</a:t>
            </a:r>
            <a:r>
              <a:rPr lang="en-GB" sz="2800" dirty="0">
                <a:latin typeface="Times New Roman" pitchFamily="18" charset="0"/>
              </a:rPr>
              <a:t> </a:t>
            </a:r>
            <a:endParaRPr lang="en-GB" sz="2800" dirty="0" smtClean="0">
              <a:latin typeface="Times New Roman" pitchFamily="18" charset="0"/>
            </a:endParaRPr>
          </a:p>
          <a:p>
            <a:pPr algn="just">
              <a:lnSpc>
                <a:spcPct val="93000"/>
              </a:lnSpc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2800" dirty="0" smtClean="0">
                <a:latin typeface="Times New Roman" pitchFamily="18" charset="0"/>
              </a:rPr>
              <a:t>	</a:t>
            </a:r>
            <a:r>
              <a:rPr lang="en-GB" sz="2800" dirty="0" err="1" smtClean="0">
                <a:latin typeface="Times New Roman" pitchFamily="18" charset="0"/>
              </a:rPr>
              <a:t>gli</a:t>
            </a:r>
            <a:r>
              <a:rPr lang="en-GB" sz="2800" dirty="0" smtClean="0">
                <a:latin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</a:rPr>
              <a:t>Istituti</a:t>
            </a:r>
            <a:r>
              <a:rPr lang="en-GB" sz="2800" dirty="0" smtClean="0">
                <a:latin typeface="Times New Roman" pitchFamily="18" charset="0"/>
              </a:rPr>
              <a:t> AFAM</a:t>
            </a:r>
          </a:p>
          <a:p>
            <a:pPr algn="just">
              <a:lnSpc>
                <a:spcPct val="93000"/>
              </a:lnSpc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sz="2800" dirty="0" smtClean="0">
              <a:latin typeface="Times New Roman" pitchFamily="18" charset="0"/>
            </a:endParaRPr>
          </a:p>
          <a:p>
            <a:pPr algn="just">
              <a:lnSpc>
                <a:spcPct val="93000"/>
              </a:lnSpc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2800" dirty="0" smtClean="0">
                <a:latin typeface="Times New Roman" pitchFamily="18" charset="0"/>
              </a:rPr>
              <a:t>	</a:t>
            </a:r>
            <a:r>
              <a:rPr lang="en-GB" i="1" dirty="0" err="1" smtClean="0">
                <a:solidFill>
                  <a:schemeClr val="accent6"/>
                </a:solidFill>
                <a:latin typeface="Times New Roman" pitchFamily="18" charset="0"/>
              </a:rPr>
              <a:t>gli</a:t>
            </a:r>
            <a:r>
              <a:rPr lang="en-GB" i="1" dirty="0" smtClean="0">
                <a:solidFill>
                  <a:schemeClr val="accent6"/>
                </a:solidFill>
                <a:latin typeface="Times New Roman" pitchFamily="18" charset="0"/>
              </a:rPr>
              <a:t> ITS</a:t>
            </a:r>
            <a:endParaRPr lang="en-GB" i="1" dirty="0">
              <a:solidFill>
                <a:schemeClr val="accent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161925"/>
            <a:ext cx="8605837" cy="1171575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3524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8825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600" dirty="0" smtClean="0">
                <a:solidFill>
                  <a:schemeClr val="tx1"/>
                </a:solidFill>
                <a:latin typeface="Times New Roman" pitchFamily="18" charset="0"/>
              </a:rPr>
              <a:t>ITS </a:t>
            </a:r>
            <a:r>
              <a:rPr lang="en-GB" sz="3600" dirty="0" err="1" smtClean="0">
                <a:solidFill>
                  <a:schemeClr val="tx1"/>
                </a:solidFill>
                <a:latin typeface="Times New Roman" pitchFamily="18" charset="0"/>
              </a:rPr>
              <a:t>nelle</a:t>
            </a:r>
            <a:r>
              <a:rPr lang="en-GB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GB" sz="3600" dirty="0" err="1" smtClean="0">
                <a:solidFill>
                  <a:schemeClr val="tx1"/>
                </a:solidFill>
                <a:latin typeface="Times New Roman" pitchFamily="18" charset="0"/>
              </a:rPr>
              <a:t>Marche</a:t>
            </a:r>
            <a:endParaRPr lang="en-GB" sz="36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1800" y="2160588"/>
            <a:ext cx="8943975" cy="4672012"/>
          </a:xfrm>
          <a:ln/>
        </p:spPr>
        <p:txBody>
          <a:bodyPr/>
          <a:lstStyle/>
          <a:p>
            <a:pPr>
              <a:lnSpc>
                <a:spcPct val="87000"/>
              </a:lnSpc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dirty="0"/>
          </a:p>
          <a:p>
            <a:pPr>
              <a:lnSpc>
                <a:spcPct val="87000"/>
              </a:lnSpc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dirty="0"/>
          </a:p>
          <a:p>
            <a:pPr lvl="1">
              <a:lnSpc>
                <a:spcPct val="87000"/>
              </a:lnSpc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it-IT" sz="1600" b="1" dirty="0" smtClean="0"/>
              <a:t>TECNICO SUPERIORE PER LA GESTIONE E VERIFICA </a:t>
            </a:r>
            <a:r>
              <a:rPr lang="it-IT" sz="1600" b="1" dirty="0" err="1" smtClean="0"/>
              <a:t>DI</a:t>
            </a:r>
            <a:r>
              <a:rPr lang="it-IT" sz="1600" b="1" dirty="0" smtClean="0"/>
              <a:t> IMPIANTI (SISTEMI) ENERGETICI </a:t>
            </a:r>
            <a:endParaRPr lang="it-IT" sz="1600" b="1" dirty="0" smtClean="0"/>
          </a:p>
          <a:p>
            <a:pPr lvl="1">
              <a:lnSpc>
                <a:spcPct val="87000"/>
              </a:lnSpc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it-IT" sz="1600" b="1" dirty="0" smtClean="0"/>
              <a:t>TECNICO SUPERIORE PER L’APPROVVIGIONAMENTO ENERGETICO E LA COSTRUZIONE </a:t>
            </a:r>
            <a:r>
              <a:rPr lang="it-IT" sz="1600" b="1" dirty="0" err="1" smtClean="0"/>
              <a:t>DI</a:t>
            </a:r>
            <a:r>
              <a:rPr lang="it-IT" sz="1600" b="1" dirty="0" smtClean="0"/>
              <a:t> </a:t>
            </a:r>
            <a:r>
              <a:rPr lang="it-IT" sz="1600" b="1" dirty="0" smtClean="0"/>
              <a:t>IMPIANTI</a:t>
            </a:r>
          </a:p>
          <a:p>
            <a:pPr lvl="1">
              <a:lnSpc>
                <a:spcPct val="87000"/>
              </a:lnSpc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it-IT" sz="1600" b="1" dirty="0" smtClean="0"/>
          </a:p>
          <a:p>
            <a:pPr lvl="1">
              <a:lnSpc>
                <a:spcPct val="87000"/>
              </a:lnSpc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it-IT" sz="1600" b="1" dirty="0" smtClean="0"/>
          </a:p>
          <a:p>
            <a:pPr lvl="1">
              <a:lnSpc>
                <a:spcPct val="87000"/>
              </a:lnSpc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b="1" dirty="0" smtClean="0">
                <a:solidFill>
                  <a:srgbClr val="FF0000"/>
                </a:solidFill>
                <a:latin typeface="Times New Roman" pitchFamily="18" charset="0"/>
              </a:rPr>
              <a:t>ITS </a:t>
            </a:r>
            <a:r>
              <a:rPr lang="en-GB" b="1" dirty="0" err="1" smtClean="0">
                <a:solidFill>
                  <a:srgbClr val="FF0000"/>
                </a:solidFill>
                <a:latin typeface="Times New Roman" pitchFamily="18" charset="0"/>
              </a:rPr>
              <a:t>Fermo</a:t>
            </a:r>
            <a:r>
              <a:rPr lang="en-GB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GB" b="1" dirty="0" smtClean="0">
                <a:solidFill>
                  <a:srgbClr val="FF0000"/>
                </a:solidFill>
                <a:latin typeface="Times New Roman" pitchFamily="18" charset="0"/>
              </a:rPr>
              <a:t>- </a:t>
            </a:r>
            <a:r>
              <a:rPr lang="it-IT" b="1" kern="1200" dirty="0" smtClean="0">
                <a:latin typeface="Times New Roman" pitchFamily="18" charset="0"/>
                <a:ea typeface="+mn-ea"/>
                <a:cs typeface="+mn-cs"/>
              </a:rPr>
              <a:t>Nuove </a:t>
            </a:r>
            <a:r>
              <a:rPr lang="it-IT" b="1" kern="1200" dirty="0" smtClean="0">
                <a:latin typeface="Times New Roman" pitchFamily="18" charset="0"/>
                <a:ea typeface="+mn-ea"/>
                <a:cs typeface="+mn-cs"/>
              </a:rPr>
              <a:t>Tecnologie per il </a:t>
            </a:r>
            <a:r>
              <a:rPr lang="it-IT" b="1" kern="1200" dirty="0" err="1" smtClean="0">
                <a:latin typeface="Times New Roman" pitchFamily="18" charset="0"/>
                <a:ea typeface="+mn-ea"/>
                <a:cs typeface="+mn-cs"/>
              </a:rPr>
              <a:t>Made</a:t>
            </a:r>
            <a:r>
              <a:rPr lang="it-IT" b="1" kern="1200" dirty="0" smtClean="0">
                <a:latin typeface="Times New Roman" pitchFamily="18" charset="0"/>
                <a:ea typeface="+mn-ea"/>
                <a:cs typeface="+mn-cs"/>
              </a:rPr>
              <a:t> in </a:t>
            </a:r>
            <a:r>
              <a:rPr lang="it-IT" b="1" kern="1200" dirty="0" err="1" smtClean="0">
                <a:latin typeface="Times New Roman" pitchFamily="18" charset="0"/>
                <a:ea typeface="+mn-ea"/>
                <a:cs typeface="+mn-cs"/>
              </a:rPr>
              <a:t>Italy-</a:t>
            </a:r>
            <a:r>
              <a:rPr lang="it-IT" b="1" kern="1200" dirty="0" smtClean="0"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it-IT" sz="2400" b="1" kern="1200" dirty="0" smtClean="0">
                <a:latin typeface="Times New Roman" pitchFamily="18" charset="0"/>
              </a:rPr>
              <a:t>settore Moda e Calzature </a:t>
            </a:r>
            <a:r>
              <a:rPr lang="it-IT" sz="2400" b="1" kern="1200" dirty="0" smtClean="0">
                <a:latin typeface="Times New Roman" pitchFamily="18" charset="0"/>
              </a:rPr>
              <a:t>–</a:t>
            </a:r>
          </a:p>
          <a:p>
            <a:pPr lvl="1">
              <a:lnSpc>
                <a:spcPct val="87000"/>
              </a:lnSpc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it-IT" sz="2400" b="1" kern="1200" dirty="0" smtClean="0">
              <a:latin typeface="Times New Roman" pitchFamily="18" charset="0"/>
            </a:endParaRPr>
          </a:p>
          <a:p>
            <a:pPr lvl="1">
              <a:lnSpc>
                <a:spcPct val="87000"/>
              </a:lnSpc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it-IT" sz="1600" b="1" dirty="0" smtClean="0"/>
              <a:t>TECNICO SUPERIORE PER L'INNOVAZIONE TECNOLOGICA ED ORGANIZZATIVA DEI PROCESSI </a:t>
            </a:r>
            <a:r>
              <a:rPr lang="it-IT" sz="1600" b="1" dirty="0" err="1" smtClean="0"/>
              <a:t>DI</a:t>
            </a:r>
            <a:r>
              <a:rPr lang="it-IT" sz="1600" b="1" dirty="0" smtClean="0"/>
              <a:t> PRODUZIONE - SEDE FERMO</a:t>
            </a:r>
            <a:endParaRPr lang="en-GB" sz="1600" b="1" dirty="0" smtClean="0"/>
          </a:p>
          <a:p>
            <a:pPr lvl="1">
              <a:lnSpc>
                <a:spcPct val="87000"/>
              </a:lnSpc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it-IT" sz="1600" b="1" dirty="0" smtClean="0"/>
              <a:t>CORSO </a:t>
            </a:r>
            <a:r>
              <a:rPr lang="it-IT" sz="1600" b="1" dirty="0" err="1" smtClean="0"/>
              <a:t>DI</a:t>
            </a:r>
            <a:r>
              <a:rPr lang="it-IT" sz="1600" b="1" dirty="0" smtClean="0"/>
              <a:t> ALTA FORMAZIONE PER TECNICO SUPERIORE RETAIL E MARKET INTELLIGENCE - SEDE </a:t>
            </a:r>
            <a:r>
              <a:rPr lang="it-IT" sz="1600" b="1" dirty="0" err="1" smtClean="0"/>
              <a:t>DI</a:t>
            </a:r>
            <a:r>
              <a:rPr lang="it-IT" sz="1600" b="1" dirty="0" smtClean="0"/>
              <a:t> CIVITANOVA</a:t>
            </a:r>
            <a:endParaRPr lang="en-GB" sz="1600" b="1" dirty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47824" y="1187549"/>
            <a:ext cx="8478837" cy="561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marL="496888" indent="-427038" algn="just">
              <a:lnSpc>
                <a:spcPct val="93000"/>
              </a:lnSpc>
              <a:buClr>
                <a:srgbClr val="FF9966"/>
              </a:buClr>
              <a:buSzPct val="75000"/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sz="3600" dirty="0">
              <a:solidFill>
                <a:schemeClr val="tx1"/>
              </a:solidFill>
            </a:endParaRPr>
          </a:p>
          <a:p>
            <a:pPr marL="496888" indent="-427038" algn="just">
              <a:lnSpc>
                <a:spcPct val="93000"/>
              </a:lnSpc>
              <a:buClr>
                <a:srgbClr val="FF9966"/>
              </a:buClr>
              <a:buSzPct val="75000"/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sz="3600" dirty="0">
              <a:solidFill>
                <a:schemeClr val="tx1"/>
              </a:solidFill>
            </a:endParaRPr>
          </a:p>
          <a:p>
            <a:pPr marL="496888" indent="-427038">
              <a:lnSpc>
                <a:spcPct val="93000"/>
              </a:lnSpc>
              <a:buClr>
                <a:srgbClr val="FF9966"/>
              </a:buClr>
              <a:buSzPct val="75000"/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</a:rPr>
              <a:t>ITS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Fabriano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</a:rPr>
              <a:t> - </a:t>
            </a:r>
            <a:r>
              <a:rPr lang="en-GB" sz="2800" b="1" dirty="0" err="1" smtClean="0">
                <a:solidFill>
                  <a:schemeClr val="tx1"/>
                </a:solidFill>
                <a:latin typeface="Times New Roman" pitchFamily="18" charset="0"/>
              </a:rPr>
              <a:t>Istituto</a:t>
            </a:r>
            <a:r>
              <a:rPr lang="en-GB" sz="2800" b="1" dirty="0" smtClean="0">
                <a:solidFill>
                  <a:schemeClr val="tx1"/>
                </a:solidFill>
                <a:latin typeface="Times New Roman" pitchFamily="18" charset="0"/>
              </a:rPr>
              <a:t> per </a:t>
            </a:r>
            <a:r>
              <a:rPr lang="en-GB" sz="2800" b="1" dirty="0" err="1" smtClean="0">
                <a:solidFill>
                  <a:schemeClr val="tx1"/>
                </a:solidFill>
                <a:latin typeface="Times New Roman" pitchFamily="18" charset="0"/>
              </a:rPr>
              <a:t>l’efficienza</a:t>
            </a:r>
            <a:r>
              <a:rPr lang="en-GB" sz="28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chemeClr val="tx1"/>
                </a:solidFill>
                <a:latin typeface="Times New Roman" pitchFamily="18" charset="0"/>
              </a:rPr>
              <a:t>energetica</a:t>
            </a:r>
            <a:endParaRPr lang="en-GB" sz="28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496888" indent="-427038" algn="just">
              <a:lnSpc>
                <a:spcPct val="93000"/>
              </a:lnSpc>
              <a:buClr>
                <a:srgbClr val="FF9966"/>
              </a:buClr>
              <a:buSzPct val="75000"/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sz="2800" i="1" dirty="0">
              <a:solidFill>
                <a:schemeClr val="tx1"/>
              </a:solidFill>
              <a:latin typeface="Times New Roman" pitchFamily="18" charset="0"/>
            </a:endParaRPr>
          </a:p>
          <a:p>
            <a:pPr marL="496888" indent="-427038">
              <a:lnSpc>
                <a:spcPct val="93000"/>
              </a:lnSpc>
              <a:buClr>
                <a:srgbClr val="FF9966"/>
              </a:buClr>
              <a:buSzPct val="75000"/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sz="2800" dirty="0">
              <a:solidFill>
                <a:schemeClr val="tx1"/>
              </a:solidFill>
              <a:latin typeface="Times New Roman" pitchFamily="18" charset="0"/>
            </a:endParaRPr>
          </a:p>
          <a:p>
            <a:pPr marL="496888" indent="-427038" algn="just">
              <a:lnSpc>
                <a:spcPct val="93000"/>
              </a:lnSpc>
              <a:buClr>
                <a:srgbClr val="FF9966"/>
              </a:buClr>
              <a:buSzPct val="75000"/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sz="2800" dirty="0">
              <a:solidFill>
                <a:schemeClr val="tx1"/>
              </a:solidFill>
              <a:latin typeface="Times New Roman" pitchFamily="18" charset="0"/>
            </a:endParaRPr>
          </a:p>
          <a:p>
            <a:pPr marL="496888" indent="-427038" algn="just">
              <a:lnSpc>
                <a:spcPct val="93000"/>
              </a:lnSpc>
              <a:buClr>
                <a:srgbClr val="FF9966"/>
              </a:buClr>
              <a:buSzPct val="75000"/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161925"/>
            <a:ext cx="8605837" cy="1171575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3524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8825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600" dirty="0" smtClean="0">
                <a:solidFill>
                  <a:schemeClr val="tx1"/>
                </a:solidFill>
                <a:latin typeface="Times New Roman" pitchFamily="18" charset="0"/>
              </a:rPr>
              <a:t>ITS </a:t>
            </a:r>
            <a:r>
              <a:rPr lang="en-GB" sz="3600" dirty="0" err="1" smtClean="0">
                <a:solidFill>
                  <a:schemeClr val="tx1"/>
                </a:solidFill>
                <a:latin typeface="Times New Roman" pitchFamily="18" charset="0"/>
              </a:rPr>
              <a:t>nelle</a:t>
            </a:r>
            <a:r>
              <a:rPr lang="en-GB" sz="3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GB" sz="3600" smtClean="0">
                <a:solidFill>
                  <a:schemeClr val="tx1"/>
                </a:solidFill>
                <a:latin typeface="Times New Roman" pitchFamily="18" charset="0"/>
              </a:rPr>
              <a:t>Marche</a:t>
            </a:r>
            <a:endParaRPr lang="en-GB" sz="36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1800" y="2160588"/>
            <a:ext cx="9361040" cy="4672012"/>
          </a:xfrm>
          <a:ln/>
        </p:spPr>
        <p:txBody>
          <a:bodyPr/>
          <a:lstStyle/>
          <a:p>
            <a:pPr>
              <a:lnSpc>
                <a:spcPct val="87000"/>
              </a:lnSpc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dirty="0" smtClean="0"/>
              <a:t>                       </a:t>
            </a:r>
            <a:r>
              <a:rPr lang="it-IT" sz="2800" b="1" kern="1200" dirty="0" smtClean="0">
                <a:latin typeface="Times New Roman" pitchFamily="18" charset="0"/>
              </a:rPr>
              <a:t>Nuove </a:t>
            </a:r>
            <a:r>
              <a:rPr lang="it-IT" sz="2800" b="1" kern="1200" dirty="0" smtClean="0">
                <a:latin typeface="Times New Roman" pitchFamily="18" charset="0"/>
              </a:rPr>
              <a:t>Tecnologie per il </a:t>
            </a:r>
            <a:r>
              <a:rPr lang="it-IT" sz="2800" b="1" kern="1200" dirty="0" err="1" smtClean="0">
                <a:latin typeface="Times New Roman" pitchFamily="18" charset="0"/>
              </a:rPr>
              <a:t>Made</a:t>
            </a:r>
            <a:r>
              <a:rPr lang="it-IT" sz="2800" b="1" kern="1200" dirty="0" smtClean="0">
                <a:latin typeface="Times New Roman" pitchFamily="18" charset="0"/>
              </a:rPr>
              <a:t> in </a:t>
            </a:r>
            <a:r>
              <a:rPr lang="it-IT" sz="2800" b="1" kern="1200" dirty="0" smtClean="0">
                <a:latin typeface="Times New Roman" pitchFamily="18" charset="0"/>
              </a:rPr>
              <a:t>Italy</a:t>
            </a:r>
            <a:endParaRPr lang="en-GB" sz="2800" dirty="0"/>
          </a:p>
          <a:p>
            <a:pPr lvl="1">
              <a:lnSpc>
                <a:spcPct val="87000"/>
              </a:lnSpc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it-IT" sz="1600" b="1" dirty="0" smtClean="0"/>
          </a:p>
          <a:p>
            <a:pPr lvl="1">
              <a:lnSpc>
                <a:spcPct val="87000"/>
              </a:lnSpc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it-IT" sz="1600" b="1" dirty="0" smtClean="0"/>
          </a:p>
          <a:p>
            <a:pPr lvl="1">
              <a:lnSpc>
                <a:spcPct val="87000"/>
              </a:lnSpc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it-IT" sz="2400" b="1" dirty="0" smtClean="0"/>
              <a:t>Tecnico superiore per l’innovazione di processi e prodotti meccanici nell’ambito della filiera nautica (Project Leader per la Nautica), </a:t>
            </a:r>
            <a:r>
              <a:rPr lang="it-IT" sz="2400" b="1" smtClean="0"/>
              <a:t>sede  Ancona (</a:t>
            </a:r>
            <a:r>
              <a:rPr lang="it-IT" sz="2400" smtClean="0"/>
              <a:t>Fano)</a:t>
            </a:r>
            <a:endParaRPr lang="it-IT" sz="2400" b="1" dirty="0" smtClean="0"/>
          </a:p>
          <a:p>
            <a:pPr lvl="1">
              <a:lnSpc>
                <a:spcPct val="87000"/>
              </a:lnSpc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it-IT" sz="2400" b="1" dirty="0" smtClean="0"/>
          </a:p>
          <a:p>
            <a:pPr lvl="1">
              <a:lnSpc>
                <a:spcPct val="87000"/>
              </a:lnSpc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it-IT" sz="2400" b="1" dirty="0" smtClean="0"/>
              <a:t> </a:t>
            </a:r>
          </a:p>
          <a:p>
            <a:pPr lvl="1">
              <a:lnSpc>
                <a:spcPct val="87000"/>
              </a:lnSpc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it-IT" sz="2400" b="1" dirty="0" smtClean="0"/>
          </a:p>
          <a:p>
            <a:pPr lvl="1">
              <a:lnSpc>
                <a:spcPct val="87000"/>
              </a:lnSpc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it-IT" sz="2400" dirty="0" smtClean="0"/>
              <a:t> </a:t>
            </a:r>
            <a:r>
              <a:rPr lang="it-IT" sz="2400" b="1" dirty="0" smtClean="0"/>
              <a:t>Tecnico superiore per il marketing e l’internazionalizzazione delle PMI, sede Recanati</a:t>
            </a:r>
            <a:r>
              <a:rPr lang="it-IT" sz="2400" dirty="0" smtClean="0"/>
              <a:t>.</a:t>
            </a:r>
            <a:endParaRPr lang="en-GB" sz="1600" b="1" dirty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47824" y="1187549"/>
            <a:ext cx="8478837" cy="561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marL="496888" indent="-427038" algn="just">
              <a:lnSpc>
                <a:spcPct val="93000"/>
              </a:lnSpc>
              <a:buClr>
                <a:srgbClr val="FF9966"/>
              </a:buClr>
              <a:buSzPct val="75000"/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sz="3600" dirty="0">
              <a:solidFill>
                <a:schemeClr val="tx1"/>
              </a:solidFill>
            </a:endParaRPr>
          </a:p>
          <a:p>
            <a:pPr marL="496888" indent="-427038" algn="just">
              <a:lnSpc>
                <a:spcPct val="93000"/>
              </a:lnSpc>
              <a:buClr>
                <a:srgbClr val="FF9966"/>
              </a:buClr>
              <a:buSzPct val="75000"/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sz="3600" dirty="0">
              <a:solidFill>
                <a:schemeClr val="tx1"/>
              </a:solidFill>
            </a:endParaRPr>
          </a:p>
          <a:p>
            <a:pPr marL="496888" indent="-427038">
              <a:lnSpc>
                <a:spcPct val="93000"/>
              </a:lnSpc>
              <a:buClr>
                <a:srgbClr val="FF9966"/>
              </a:buClr>
              <a:buSzPct val="75000"/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</a:rPr>
              <a:t>ITS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Recanati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</a:rPr>
              <a:t> -</a:t>
            </a:r>
            <a:endParaRPr lang="en-GB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161925"/>
            <a:ext cx="8605837" cy="1171575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3524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8825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600">
                <a:solidFill>
                  <a:schemeClr val="tx1"/>
                </a:solidFill>
                <a:latin typeface="Times New Roman" pitchFamily="18" charset="0"/>
              </a:rPr>
              <a:t>Possibili  percorsi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0113" y="2160588"/>
            <a:ext cx="8475662" cy="4672012"/>
          </a:xfrm>
          <a:ln/>
        </p:spPr>
        <p:txBody>
          <a:bodyPr/>
          <a:lstStyle/>
          <a:p>
            <a:pPr>
              <a:lnSpc>
                <a:spcPct val="87000"/>
              </a:lnSpc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/>
          </a:p>
          <a:p>
            <a:pPr>
              <a:lnSpc>
                <a:spcPct val="87000"/>
              </a:lnSpc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/>
          </a:p>
          <a:p>
            <a:pPr>
              <a:lnSpc>
                <a:spcPct val="87000"/>
              </a:lnSpc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719138" y="1258888"/>
            <a:ext cx="8478837" cy="561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marL="496888" indent="-427038" algn="just">
              <a:lnSpc>
                <a:spcPct val="93000"/>
              </a:lnSpc>
              <a:buClr>
                <a:srgbClr val="FF9966"/>
              </a:buClr>
              <a:buSzPct val="75000"/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sz="3600" dirty="0">
              <a:solidFill>
                <a:schemeClr val="tx1"/>
              </a:solidFill>
            </a:endParaRPr>
          </a:p>
          <a:p>
            <a:pPr marL="496888" indent="-427038" algn="just">
              <a:lnSpc>
                <a:spcPct val="93000"/>
              </a:lnSpc>
              <a:buClr>
                <a:srgbClr val="FF9966"/>
              </a:buClr>
              <a:buSzPct val="75000"/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sz="3600" dirty="0">
              <a:solidFill>
                <a:schemeClr val="tx1"/>
              </a:solidFill>
            </a:endParaRPr>
          </a:p>
          <a:p>
            <a:pPr marL="496888" indent="-427038">
              <a:lnSpc>
                <a:spcPct val="93000"/>
              </a:lnSpc>
              <a:buClr>
                <a:srgbClr val="FF9966"/>
              </a:buClr>
              <a:buSzPct val="75000"/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2800" b="1" dirty="0" err="1">
                <a:solidFill>
                  <a:srgbClr val="FF0000"/>
                </a:solidFill>
                <a:latin typeface="Times New Roman" pitchFamily="18" charset="0"/>
              </a:rPr>
              <a:t>percorso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</a:rPr>
              <a:t> A : </a:t>
            </a:r>
            <a:r>
              <a:rPr lang="en-GB" sz="2800" i="1" dirty="0">
                <a:solidFill>
                  <a:schemeClr val="tx1"/>
                </a:solidFill>
                <a:latin typeface="Times New Roman" pitchFamily="18" charset="0"/>
              </a:rPr>
              <a:t>(</a:t>
            </a:r>
            <a:r>
              <a:rPr lang="en-GB" sz="2800" i="1" dirty="0" err="1">
                <a:solidFill>
                  <a:schemeClr val="tx1"/>
                </a:solidFill>
                <a:latin typeface="Times New Roman" pitchFamily="18" charset="0"/>
              </a:rPr>
              <a:t>iscrizione</a:t>
            </a:r>
            <a:r>
              <a:rPr lang="en-GB" sz="2800" i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GB" sz="2800" i="1" dirty="0" err="1">
                <a:solidFill>
                  <a:schemeClr val="tx1"/>
                </a:solidFill>
                <a:latin typeface="Times New Roman" pitchFamily="18" charset="0"/>
              </a:rPr>
              <a:t>degli</a:t>
            </a:r>
            <a:r>
              <a:rPr lang="en-GB" sz="2800" i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GB" sz="2800" i="1" dirty="0" err="1">
                <a:solidFill>
                  <a:schemeClr val="tx1"/>
                </a:solidFill>
                <a:latin typeface="Times New Roman" pitchFamily="18" charset="0"/>
              </a:rPr>
              <a:t>studenti</a:t>
            </a:r>
            <a:r>
              <a:rPr lang="en-GB" sz="2800" i="1" dirty="0">
                <a:solidFill>
                  <a:schemeClr val="tx1"/>
                </a:solidFill>
                <a:latin typeface="Times New Roman" pitchFamily="18" charset="0"/>
              </a:rPr>
              <a:t>  </a:t>
            </a:r>
            <a:r>
              <a:rPr lang="en-GB" sz="2800" i="1" dirty="0" err="1">
                <a:solidFill>
                  <a:schemeClr val="tx1"/>
                </a:solidFill>
                <a:latin typeface="Times New Roman" pitchFamily="18" charset="0"/>
              </a:rPr>
              <a:t>all'Università</a:t>
            </a:r>
            <a:r>
              <a:rPr lang="en-GB" sz="2800" i="1" dirty="0">
                <a:solidFill>
                  <a:schemeClr val="tx1"/>
                </a:solidFill>
                <a:latin typeface="Times New Roman" pitchFamily="18" charset="0"/>
              </a:rPr>
              <a:t>) </a:t>
            </a:r>
          </a:p>
          <a:p>
            <a:pPr marL="496888" indent="-427038">
              <a:lnSpc>
                <a:spcPct val="93000"/>
              </a:lnSpc>
              <a:buClr>
                <a:srgbClr val="FF9966"/>
              </a:buClr>
              <a:buSzPct val="75000"/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sz="2800" dirty="0">
              <a:solidFill>
                <a:schemeClr val="tx1"/>
              </a:solidFill>
              <a:latin typeface="Times New Roman" pitchFamily="18" charset="0"/>
            </a:endParaRPr>
          </a:p>
          <a:p>
            <a:pPr marL="496888" indent="-427038" algn="just">
              <a:lnSpc>
                <a:spcPct val="93000"/>
              </a:lnSpc>
              <a:buClr>
                <a:srgbClr val="FF9966"/>
              </a:buClr>
              <a:buSzPct val="75000"/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2800" dirty="0" err="1">
                <a:solidFill>
                  <a:schemeClr val="tx1"/>
                </a:solidFill>
                <a:latin typeface="Times New Roman" pitchFamily="18" charset="0"/>
              </a:rPr>
              <a:t>finalizzato</a:t>
            </a:r>
            <a:r>
              <a:rPr lang="en-GB" sz="2800" dirty="0">
                <a:solidFill>
                  <a:schemeClr val="tx1"/>
                </a:solidFill>
                <a:latin typeface="Times New Roman" pitchFamily="18" charset="0"/>
              </a:rPr>
              <a:t> a </a:t>
            </a:r>
            <a:r>
              <a:rPr lang="en-GB" sz="2800" dirty="0" err="1">
                <a:solidFill>
                  <a:schemeClr val="tx1"/>
                </a:solidFill>
                <a:latin typeface="Times New Roman" pitchFamily="18" charset="0"/>
              </a:rPr>
              <a:t>stabilire</a:t>
            </a:r>
            <a:r>
              <a:rPr lang="en-GB" sz="2800" dirty="0">
                <a:solidFill>
                  <a:schemeClr val="tx1"/>
                </a:solidFill>
                <a:latin typeface="Times New Roman" pitchFamily="18" charset="0"/>
              </a:rPr>
              <a:t> un </a:t>
            </a:r>
            <a:r>
              <a:rPr lang="en-GB" sz="2800" i="1" dirty="0">
                <a:solidFill>
                  <a:schemeClr val="accent2"/>
                </a:solidFill>
                <a:latin typeface="Times New Roman" pitchFamily="18" charset="0"/>
              </a:rPr>
              <a:t>“</a:t>
            </a:r>
            <a:r>
              <a:rPr lang="en-GB" sz="2800" i="1" dirty="0" err="1">
                <a:solidFill>
                  <a:schemeClr val="accent2"/>
                </a:solidFill>
                <a:latin typeface="Times New Roman" pitchFamily="18" charset="0"/>
              </a:rPr>
              <a:t>ponte</a:t>
            </a:r>
            <a:r>
              <a:rPr lang="en-GB" sz="2800" i="1" dirty="0">
                <a:solidFill>
                  <a:schemeClr val="accent2"/>
                </a:solidFill>
                <a:latin typeface="Times New Roman" pitchFamily="18" charset="0"/>
              </a:rPr>
              <a:t>”</a:t>
            </a:r>
            <a:r>
              <a:rPr lang="en-GB" sz="2800" dirty="0">
                <a:solidFill>
                  <a:schemeClr val="tx1"/>
                </a:solidFill>
                <a:latin typeface="Times New Roman" pitchFamily="18" charset="0"/>
              </a:rPr>
              <a:t> con le </a:t>
            </a:r>
            <a:r>
              <a:rPr lang="en-GB" sz="2800" dirty="0" err="1">
                <a:solidFill>
                  <a:schemeClr val="tx1"/>
                </a:solidFill>
                <a:latin typeface="Times New Roman" pitchFamily="18" charset="0"/>
              </a:rPr>
              <a:t>facoltà</a:t>
            </a:r>
            <a:r>
              <a:rPr lang="en-GB" sz="2800" dirty="0">
                <a:solidFill>
                  <a:schemeClr val="tx1"/>
                </a:solidFill>
                <a:latin typeface="Times New Roman" pitchFamily="18" charset="0"/>
              </a:rPr>
              <a:t>  </a:t>
            </a:r>
            <a:r>
              <a:rPr lang="en-GB" sz="2800" dirty="0" err="1">
                <a:solidFill>
                  <a:schemeClr val="tx1"/>
                </a:solidFill>
                <a:latin typeface="Times New Roman" pitchFamily="18" charset="0"/>
              </a:rPr>
              <a:t>universitarie</a:t>
            </a:r>
            <a:r>
              <a:rPr lang="en-GB" sz="2800" dirty="0">
                <a:solidFill>
                  <a:schemeClr val="tx1"/>
                </a:solidFill>
                <a:latin typeface="Times New Roman" pitchFamily="18" charset="0"/>
              </a:rPr>
              <a:t>/ A.F.A.M.</a:t>
            </a:r>
          </a:p>
          <a:p>
            <a:pPr marL="496888" indent="-427038" algn="just">
              <a:lnSpc>
                <a:spcPct val="93000"/>
              </a:lnSpc>
              <a:buClr>
                <a:srgbClr val="FF9966"/>
              </a:buClr>
              <a:buSzPct val="75000"/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sz="2800" dirty="0">
              <a:solidFill>
                <a:schemeClr val="tx1"/>
              </a:solidFill>
              <a:latin typeface="Times New Roman" pitchFamily="18" charset="0"/>
            </a:endParaRPr>
          </a:p>
          <a:p>
            <a:pPr marL="496888" indent="-427038" algn="just">
              <a:lnSpc>
                <a:spcPct val="93000"/>
              </a:lnSpc>
              <a:buClr>
                <a:srgbClr val="FF9966"/>
              </a:buClr>
              <a:buSzPct val="75000"/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2800" b="1" dirty="0" err="1">
                <a:solidFill>
                  <a:srgbClr val="FF3300"/>
                </a:solidFill>
                <a:latin typeface="Times New Roman" pitchFamily="18" charset="0"/>
              </a:rPr>
              <a:t>percorso</a:t>
            </a:r>
            <a:r>
              <a:rPr lang="en-GB" sz="2800" b="1" dirty="0">
                <a:solidFill>
                  <a:srgbClr val="FF3300"/>
                </a:solidFill>
                <a:latin typeface="Times New Roman" pitchFamily="18" charset="0"/>
              </a:rPr>
              <a:t> B</a:t>
            </a:r>
            <a:r>
              <a:rPr lang="en-GB" sz="28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GB" sz="2800" b="1" dirty="0">
                <a:solidFill>
                  <a:srgbClr val="FF3300"/>
                </a:solidFill>
                <a:latin typeface="Times New Roman" pitchFamily="18" charset="0"/>
              </a:rPr>
              <a:t>: </a:t>
            </a:r>
            <a:r>
              <a:rPr lang="en-GB" sz="2800" i="1" dirty="0">
                <a:solidFill>
                  <a:schemeClr val="tx1"/>
                </a:solidFill>
                <a:latin typeface="Times New Roman" pitchFamily="18" charset="0"/>
              </a:rPr>
              <a:t>(</a:t>
            </a:r>
            <a:r>
              <a:rPr lang="en-GB" sz="2800" i="1" dirty="0" err="1">
                <a:solidFill>
                  <a:schemeClr val="tx1"/>
                </a:solidFill>
                <a:latin typeface="Times New Roman" pitchFamily="18" charset="0"/>
              </a:rPr>
              <a:t>iscrizione</a:t>
            </a:r>
            <a:r>
              <a:rPr lang="en-GB" sz="2800" i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GB" sz="2800" i="1" dirty="0" err="1">
                <a:solidFill>
                  <a:schemeClr val="tx1"/>
                </a:solidFill>
                <a:latin typeface="Times New Roman" pitchFamily="18" charset="0"/>
              </a:rPr>
              <a:t>degli</a:t>
            </a:r>
            <a:r>
              <a:rPr lang="en-GB" sz="2800" i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GB" sz="2800" i="1" dirty="0" err="1">
                <a:solidFill>
                  <a:schemeClr val="tx1"/>
                </a:solidFill>
                <a:latin typeface="Times New Roman" pitchFamily="18" charset="0"/>
              </a:rPr>
              <a:t>studenti</a:t>
            </a:r>
            <a:r>
              <a:rPr lang="en-GB" sz="2800" i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GB" sz="2800" i="1" dirty="0" err="1">
                <a:solidFill>
                  <a:schemeClr val="tx1"/>
                </a:solidFill>
                <a:latin typeface="Times New Roman" pitchFamily="18" charset="0"/>
              </a:rPr>
              <a:t>agli</a:t>
            </a:r>
            <a:r>
              <a:rPr lang="en-GB" sz="2800" i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GB" sz="2800" i="1" dirty="0" err="1">
                <a:solidFill>
                  <a:schemeClr val="tx1"/>
                </a:solidFill>
                <a:latin typeface="Times New Roman" pitchFamily="18" charset="0"/>
              </a:rPr>
              <a:t>Istituti</a:t>
            </a:r>
            <a:r>
              <a:rPr lang="en-GB" sz="2800" i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GB" sz="2800" i="1" dirty="0" err="1">
                <a:solidFill>
                  <a:schemeClr val="tx1"/>
                </a:solidFill>
                <a:latin typeface="Times New Roman" pitchFamily="18" charset="0"/>
              </a:rPr>
              <a:t>di</a:t>
            </a:r>
            <a:r>
              <a:rPr lang="en-GB" sz="2800" i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GB" sz="2800" i="1" dirty="0" err="1">
                <a:solidFill>
                  <a:schemeClr val="tx1"/>
                </a:solidFill>
                <a:latin typeface="Times New Roman" pitchFamily="18" charset="0"/>
              </a:rPr>
              <a:t>Istruzione</a:t>
            </a:r>
            <a:r>
              <a:rPr lang="en-GB" sz="2800" i="1" dirty="0">
                <a:solidFill>
                  <a:schemeClr val="tx1"/>
                </a:solidFill>
                <a:latin typeface="Times New Roman" pitchFamily="18" charset="0"/>
              </a:rPr>
              <a:t> e </a:t>
            </a:r>
            <a:r>
              <a:rPr lang="en-GB" sz="2800" i="1" dirty="0" err="1">
                <a:solidFill>
                  <a:schemeClr val="tx1"/>
                </a:solidFill>
                <a:latin typeface="Times New Roman" pitchFamily="18" charset="0"/>
              </a:rPr>
              <a:t>Formazione</a:t>
            </a:r>
            <a:r>
              <a:rPr lang="en-GB" sz="2800" i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GB" sz="2800" i="1" dirty="0" err="1">
                <a:solidFill>
                  <a:schemeClr val="tx1"/>
                </a:solidFill>
                <a:latin typeface="Times New Roman" pitchFamily="18" charset="0"/>
              </a:rPr>
              <a:t>Tecnica</a:t>
            </a:r>
            <a:r>
              <a:rPr lang="en-GB" sz="2800" i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GB" sz="2800" i="1" dirty="0" err="1">
                <a:solidFill>
                  <a:schemeClr val="tx1"/>
                </a:solidFill>
                <a:latin typeface="Times New Roman" pitchFamily="18" charset="0"/>
              </a:rPr>
              <a:t>Superiore</a:t>
            </a:r>
            <a:r>
              <a:rPr lang="en-GB" sz="2800" i="1" dirty="0">
                <a:solidFill>
                  <a:schemeClr val="tx1"/>
                </a:solidFill>
                <a:latin typeface="Times New Roman" pitchFamily="18" charset="0"/>
              </a:rPr>
              <a:t> ) </a:t>
            </a:r>
            <a:endParaRPr lang="en-GB" sz="2800" i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496888" indent="-427038" algn="just">
              <a:lnSpc>
                <a:spcPct val="93000"/>
              </a:lnSpc>
              <a:buClr>
                <a:srgbClr val="FF9966"/>
              </a:buClr>
              <a:buSzPct val="75000"/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sz="2800" i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496888" indent="-427038" algn="just">
              <a:lnSpc>
                <a:spcPct val="93000"/>
              </a:lnSpc>
              <a:buClr>
                <a:srgbClr val="FF9966"/>
              </a:buClr>
              <a:buSzPct val="75000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2800" dirty="0" err="1" smtClean="0">
                <a:solidFill>
                  <a:schemeClr val="tx1"/>
                </a:solidFill>
                <a:latin typeface="Times New Roman" pitchFamily="18" charset="0"/>
              </a:rPr>
              <a:t>finalizzato</a:t>
            </a:r>
            <a:r>
              <a:rPr lang="en-GB" sz="2800" dirty="0" smtClean="0">
                <a:solidFill>
                  <a:schemeClr val="tx1"/>
                </a:solidFill>
                <a:latin typeface="Times New Roman" pitchFamily="18" charset="0"/>
              </a:rPr>
              <a:t> a </a:t>
            </a:r>
            <a:r>
              <a:rPr lang="en-GB" sz="2800" dirty="0" err="1" smtClean="0">
                <a:solidFill>
                  <a:schemeClr val="tx1"/>
                </a:solidFill>
                <a:latin typeface="Times New Roman" pitchFamily="18" charset="0"/>
              </a:rPr>
              <a:t>stabilire</a:t>
            </a:r>
            <a:r>
              <a:rPr lang="en-GB" sz="2800" dirty="0" smtClean="0">
                <a:solidFill>
                  <a:schemeClr val="tx1"/>
                </a:solidFill>
                <a:latin typeface="Times New Roman" pitchFamily="18" charset="0"/>
              </a:rPr>
              <a:t> un </a:t>
            </a:r>
            <a:r>
              <a:rPr lang="en-GB" sz="2800" i="1" dirty="0" smtClean="0">
                <a:solidFill>
                  <a:schemeClr val="accent2"/>
                </a:solidFill>
                <a:latin typeface="Times New Roman" pitchFamily="18" charset="0"/>
              </a:rPr>
              <a:t>“</a:t>
            </a:r>
            <a:r>
              <a:rPr lang="en-GB" sz="2800" i="1" dirty="0" err="1" smtClean="0">
                <a:solidFill>
                  <a:schemeClr val="accent2"/>
                </a:solidFill>
                <a:latin typeface="Times New Roman" pitchFamily="18" charset="0"/>
              </a:rPr>
              <a:t>ponte</a:t>
            </a:r>
            <a:r>
              <a:rPr lang="en-GB" sz="2800" i="1" dirty="0" smtClean="0">
                <a:solidFill>
                  <a:schemeClr val="accent2"/>
                </a:solidFill>
                <a:latin typeface="Times New Roman" pitchFamily="18" charset="0"/>
              </a:rPr>
              <a:t>”</a:t>
            </a:r>
            <a:r>
              <a:rPr lang="en-GB" sz="2800" dirty="0" smtClean="0">
                <a:solidFill>
                  <a:schemeClr val="tx1"/>
                </a:solidFill>
                <a:latin typeface="Times New Roman" pitchFamily="18" charset="0"/>
              </a:rPr>
              <a:t> con </a:t>
            </a:r>
            <a:r>
              <a:rPr lang="en-GB" sz="2800" dirty="0" err="1" smtClean="0">
                <a:solidFill>
                  <a:schemeClr val="tx1"/>
                </a:solidFill>
                <a:latin typeface="Times New Roman" pitchFamily="18" charset="0"/>
              </a:rPr>
              <a:t>gli</a:t>
            </a:r>
            <a:r>
              <a:rPr lang="en-GB" sz="2800" dirty="0" smtClean="0">
                <a:solidFill>
                  <a:schemeClr val="tx1"/>
                </a:solidFill>
                <a:latin typeface="Times New Roman" pitchFamily="18" charset="0"/>
              </a:rPr>
              <a:t> ITS </a:t>
            </a:r>
            <a:r>
              <a:rPr lang="en-GB" sz="2800" dirty="0" err="1" smtClean="0">
                <a:solidFill>
                  <a:schemeClr val="tx1"/>
                </a:solidFill>
                <a:latin typeface="Times New Roman" pitchFamily="18" charset="0"/>
              </a:rPr>
              <a:t>delle</a:t>
            </a:r>
            <a:r>
              <a:rPr lang="en-GB" sz="28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Times New Roman" pitchFamily="18" charset="0"/>
              </a:rPr>
              <a:t>Marche</a:t>
            </a:r>
            <a:endParaRPr lang="en-GB" sz="28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496888" indent="-427038" algn="just">
              <a:lnSpc>
                <a:spcPct val="93000"/>
              </a:lnSpc>
              <a:buClr>
                <a:srgbClr val="FF9966"/>
              </a:buClr>
              <a:buSzPct val="75000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28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  <a:p>
            <a:pPr marL="496888" indent="-427038" algn="just">
              <a:lnSpc>
                <a:spcPct val="93000"/>
              </a:lnSpc>
              <a:buClr>
                <a:srgbClr val="FF9966"/>
              </a:buClr>
              <a:buSzPct val="75000"/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sz="2800" i="1" dirty="0">
              <a:solidFill>
                <a:schemeClr val="tx1"/>
              </a:solidFill>
              <a:latin typeface="Times New Roman" pitchFamily="18" charset="0"/>
            </a:endParaRPr>
          </a:p>
          <a:p>
            <a:pPr marL="496888" indent="-427038">
              <a:lnSpc>
                <a:spcPct val="93000"/>
              </a:lnSpc>
              <a:buClr>
                <a:srgbClr val="FF9966"/>
              </a:buClr>
              <a:buSzPct val="75000"/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sz="2800" dirty="0">
              <a:solidFill>
                <a:schemeClr val="tx1"/>
              </a:solidFill>
              <a:latin typeface="Times New Roman" pitchFamily="18" charset="0"/>
            </a:endParaRPr>
          </a:p>
          <a:p>
            <a:pPr marL="496888" indent="-427038" algn="just">
              <a:lnSpc>
                <a:spcPct val="93000"/>
              </a:lnSpc>
              <a:buClr>
                <a:srgbClr val="FF9966"/>
              </a:buClr>
              <a:buSzPct val="75000"/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sz="2800" dirty="0">
              <a:solidFill>
                <a:schemeClr val="tx1"/>
              </a:solidFill>
              <a:latin typeface="Times New Roman" pitchFamily="18" charset="0"/>
            </a:endParaRPr>
          </a:p>
          <a:p>
            <a:pPr marL="496888" indent="-427038" algn="just">
              <a:lnSpc>
                <a:spcPct val="93000"/>
              </a:lnSpc>
              <a:buClr>
                <a:srgbClr val="FF9966"/>
              </a:buClr>
              <a:buSzPct val="75000"/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117475"/>
            <a:ext cx="8607425" cy="1262063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3524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8825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600">
                <a:solidFill>
                  <a:schemeClr val="tx1"/>
                </a:solidFill>
                <a:latin typeface="Times New Roman" pitchFamily="18" charset="0"/>
              </a:rPr>
              <a:t>Il percorso A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897063"/>
            <a:ext cx="8477250" cy="4762500"/>
          </a:xfrm>
          <a:ln/>
        </p:spPr>
        <p:txBody>
          <a:bodyPr/>
          <a:lstStyle/>
          <a:p>
            <a:pPr>
              <a:lnSpc>
                <a:spcPct val="93000"/>
              </a:lnSpc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sz="2800">
              <a:latin typeface="Times New Roman" pitchFamily="18" charset="0"/>
            </a:endParaRPr>
          </a:p>
          <a:p>
            <a:pPr>
              <a:lnSpc>
                <a:spcPct val="93000"/>
              </a:lnSpc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sz="2800">
              <a:latin typeface="Times New Roman" pitchFamily="18" charset="0"/>
            </a:endParaRPr>
          </a:p>
          <a:p>
            <a:pPr>
              <a:lnSpc>
                <a:spcPct val="93000"/>
              </a:lnSpc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2800">
                <a:latin typeface="Times New Roman" pitchFamily="18" charset="0"/>
              </a:rPr>
              <a:t>Si articola in tre parti:</a:t>
            </a:r>
          </a:p>
          <a:p>
            <a:pPr>
              <a:lnSpc>
                <a:spcPct val="93000"/>
              </a:lnSpc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sz="2800">
              <a:latin typeface="Times New Roman" pitchFamily="18" charset="0"/>
            </a:endParaRPr>
          </a:p>
          <a:p>
            <a:pPr lvl="1">
              <a:lnSpc>
                <a:spcPct val="93000"/>
              </a:lnSpc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>
                <a:latin typeface="Times New Roman" pitchFamily="18" charset="0"/>
              </a:rPr>
              <a:t>Modello didattico</a:t>
            </a:r>
          </a:p>
          <a:p>
            <a:pPr lvl="1">
              <a:lnSpc>
                <a:spcPct val="93000"/>
              </a:lnSpc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>
                <a:latin typeface="Times New Roman" pitchFamily="18" charset="0"/>
              </a:rPr>
              <a:t>Modello organizzativo</a:t>
            </a:r>
          </a:p>
          <a:p>
            <a:pPr lvl="1">
              <a:lnSpc>
                <a:spcPct val="93000"/>
              </a:lnSpc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>
                <a:latin typeface="Times New Roman" pitchFamily="18" charset="0"/>
              </a:rPr>
              <a:t>Monitoraggio e valutazione  </a:t>
            </a:r>
          </a:p>
          <a:p>
            <a:pPr>
              <a:lnSpc>
                <a:spcPct val="93000"/>
              </a:lnSpc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sz="2800">
              <a:latin typeface="Times New Roman" pitchFamily="18" charset="0"/>
            </a:endParaRPr>
          </a:p>
          <a:p>
            <a:pPr>
              <a:lnSpc>
                <a:spcPct val="93000"/>
              </a:lnSpc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sz="2800" b="1" u="sng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117475"/>
            <a:ext cx="8607425" cy="1262063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3524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8825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>
                <a:solidFill>
                  <a:schemeClr val="tx1"/>
                </a:solidFill>
                <a:latin typeface="Times New Roman" pitchFamily="18" charset="0"/>
              </a:rPr>
              <a:t>Modello didattico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82650" y="1716088"/>
            <a:ext cx="8477250" cy="4762500"/>
          </a:xfrm>
          <a:ln/>
        </p:spPr>
        <p:txBody>
          <a:bodyPr/>
          <a:lstStyle/>
          <a:p>
            <a:pPr>
              <a:lnSpc>
                <a:spcPct val="93000"/>
              </a:lnSpc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2800">
                <a:latin typeface="Times New Roman" pitchFamily="18" charset="0"/>
              </a:rPr>
              <a:t>Il sistema proposto è di tipo modulare e si avvale di </a:t>
            </a:r>
            <a:r>
              <a:rPr lang="en-GB" sz="2800">
                <a:solidFill>
                  <a:srgbClr val="FF3300"/>
                </a:solidFill>
                <a:latin typeface="Times New Roman" pitchFamily="18" charset="0"/>
              </a:rPr>
              <a:t>tre</a:t>
            </a:r>
            <a:r>
              <a:rPr lang="en-GB" sz="2800">
                <a:latin typeface="Times New Roman" pitchFamily="18" charset="0"/>
              </a:rPr>
              <a:t> tipologie di laboratori:</a:t>
            </a:r>
          </a:p>
          <a:p>
            <a:pPr>
              <a:lnSpc>
                <a:spcPct val="93000"/>
              </a:lnSpc>
              <a:buFont typeface="StarSymbo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sz="2800">
              <a:latin typeface="Times New Roman" pitchFamily="18" charset="0"/>
            </a:endParaRPr>
          </a:p>
          <a:p>
            <a:pPr>
              <a:lnSpc>
                <a:spcPct val="93000"/>
              </a:lnSpc>
              <a:buClr>
                <a:srgbClr val="FF3300"/>
              </a:buClr>
              <a:buFont typeface="Wingdings" pitchFamily="2" charset="2"/>
              <a:buChar char="Ø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2800">
                <a:latin typeface="Times New Roman" pitchFamily="18" charset="0"/>
              </a:rPr>
              <a:t>Laboratorio Orientativi-Guida </a:t>
            </a:r>
            <a:r>
              <a:rPr lang="en-GB" sz="2800" b="1">
                <a:solidFill>
                  <a:srgbClr val="FF3300"/>
                </a:solidFill>
                <a:latin typeface="Times New Roman" pitchFamily="18" charset="0"/>
              </a:rPr>
              <a:t>(LOG)</a:t>
            </a:r>
            <a:r>
              <a:rPr lang="en-GB" sz="2800">
                <a:latin typeface="Times New Roman" pitchFamily="18" charset="0"/>
              </a:rPr>
              <a:t>;</a:t>
            </a:r>
          </a:p>
          <a:p>
            <a:pPr>
              <a:lnSpc>
                <a:spcPct val="93000"/>
              </a:lnSpc>
              <a:buClr>
                <a:srgbClr val="FF3300"/>
              </a:buClr>
              <a:buFont typeface="Wingdings" pitchFamily="2" charset="2"/>
              <a:buChar char="Ø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sz="2800">
              <a:latin typeface="Times New Roman" pitchFamily="18" charset="0"/>
            </a:endParaRPr>
          </a:p>
          <a:p>
            <a:pPr>
              <a:lnSpc>
                <a:spcPct val="93000"/>
              </a:lnSpc>
              <a:buClr>
                <a:srgbClr val="FF3300"/>
              </a:buClr>
              <a:buFont typeface="Wingdings" pitchFamily="2" charset="2"/>
              <a:buChar char="Ø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2800">
                <a:latin typeface="Times New Roman" pitchFamily="18" charset="0"/>
              </a:rPr>
              <a:t>Laboratorio di Approfondimento con Certificazione </a:t>
            </a:r>
            <a:r>
              <a:rPr lang="en-GB" sz="2800" b="1">
                <a:solidFill>
                  <a:srgbClr val="FF3300"/>
                </a:solidFill>
                <a:latin typeface="Times New Roman" pitchFamily="18" charset="0"/>
              </a:rPr>
              <a:t>(LAC)</a:t>
            </a:r>
            <a:r>
              <a:rPr lang="en-GB" sz="2800">
                <a:latin typeface="Times New Roman" pitchFamily="18" charset="0"/>
              </a:rPr>
              <a:t>;</a:t>
            </a:r>
          </a:p>
          <a:p>
            <a:pPr>
              <a:lnSpc>
                <a:spcPct val="93000"/>
              </a:lnSpc>
              <a:buClr>
                <a:srgbClr val="FF3300"/>
              </a:buClr>
              <a:buFont typeface="Wingdings" pitchFamily="2" charset="2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sz="2800">
              <a:latin typeface="Times New Roman" pitchFamily="18" charset="0"/>
            </a:endParaRPr>
          </a:p>
          <a:p>
            <a:pPr>
              <a:lnSpc>
                <a:spcPct val="93000"/>
              </a:lnSpc>
              <a:buClr>
                <a:srgbClr val="FF3300"/>
              </a:buClr>
              <a:buFont typeface="Wingdings" pitchFamily="2" charset="2"/>
              <a:buChar char="Ø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2800">
                <a:latin typeface="Times New Roman" pitchFamily="18" charset="0"/>
              </a:rPr>
              <a:t>Laboratorio di eccellenza </a:t>
            </a:r>
            <a:r>
              <a:rPr lang="en-GB" sz="2800" b="1">
                <a:solidFill>
                  <a:srgbClr val="FF3300"/>
                </a:solidFill>
                <a:latin typeface="Times New Roman" pitchFamily="18" charset="0"/>
              </a:rPr>
              <a:t>(LEC)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552</Words>
  <Application>Microsoft Office PowerPoint</Application>
  <PresentationFormat>Personalizzato</PresentationFormat>
  <Paragraphs>157</Paragraphs>
  <Slides>20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20</vt:i4>
      </vt:variant>
    </vt:vector>
  </HeadingPairs>
  <TitlesOfParts>
    <vt:vector size="22" baseType="lpstr">
      <vt:lpstr>Struttura predefinita</vt:lpstr>
      <vt:lpstr>Personalizza struttura</vt:lpstr>
      <vt:lpstr>Diapositiva 1</vt:lpstr>
      <vt:lpstr>Legge 28 marzo 2003, n.53, art.2</vt:lpstr>
      <vt:lpstr>D.L. Del 14 gennaio 2008 n.21</vt:lpstr>
      <vt:lpstr>Il progetto “pilota” Ponte</vt:lpstr>
      <vt:lpstr>ITS nelle Marche</vt:lpstr>
      <vt:lpstr>ITS nelle Marche</vt:lpstr>
      <vt:lpstr>Possibili  percorsi</vt:lpstr>
      <vt:lpstr>Il percorso A</vt:lpstr>
      <vt:lpstr>Modello didattico</vt:lpstr>
      <vt:lpstr>Laboratorio Orientativo-Guida (LOG)‏</vt:lpstr>
      <vt:lpstr>Laboratorio dell'eccellenza (LEC)</vt:lpstr>
      <vt:lpstr>Laboratorio di Approfondimento con Certificazione (LAC)‏</vt:lpstr>
      <vt:lpstr>In particolare:</vt:lpstr>
      <vt:lpstr>Valutazione</vt:lpstr>
      <vt:lpstr>Tavoli di lavoro scuola-università</vt:lpstr>
      <vt:lpstr>Il progetto Ponte nelle Marche</vt:lpstr>
      <vt:lpstr>Il progetto Ponte nelle Marche</vt:lpstr>
      <vt:lpstr>Il progetto Ponte nelle Marche</vt:lpstr>
      <vt:lpstr>Il progetto Ponte nelle Marche</vt:lpstr>
      <vt:lpstr>Grazie per l’attenzione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Consiglio di strategia</dc:title>
  <dc:creator>Filomena Rocca</dc:creator>
  <dc:description>Presentazione di sviluppo e alternative, consiglio di una o più strategie</dc:description>
  <cp:lastModifiedBy>Utente</cp:lastModifiedBy>
  <cp:revision>50</cp:revision>
  <dcterms:modified xsi:type="dcterms:W3CDTF">2012-01-26T09:28:25Z</dcterms:modified>
</cp:coreProperties>
</file>