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20" r:id="rId2"/>
    <p:sldId id="421" r:id="rId3"/>
    <p:sldId id="418" r:id="rId4"/>
    <p:sldId id="423" r:id="rId5"/>
  </p:sldIdLst>
  <p:sldSz cx="9144000" cy="6858000" type="screen4x3"/>
  <p:notesSz cx="6669088" cy="97536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8E"/>
    <a:srgbClr val="64EE7B"/>
    <a:srgbClr val="FF0000"/>
    <a:srgbClr val="FFE3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82" autoAdjust="0"/>
    <p:restoredTop sz="64193" autoAdjust="0"/>
  </p:normalViewPr>
  <p:slideViewPr>
    <p:cSldViewPr>
      <p:cViewPr>
        <p:scale>
          <a:sx n="75" d="100"/>
          <a:sy n="75" d="100"/>
        </p:scale>
        <p:origin x="-1110" y="156"/>
      </p:cViewPr>
      <p:guideLst>
        <p:guide orient="horz" pos="2160"/>
        <p:guide pos="2880"/>
      </p:guideLst>
    </p:cSldViewPr>
  </p:slideViewPr>
  <p:outlineViewPr>
    <p:cViewPr>
      <p:scale>
        <a:sx n="33" d="100"/>
        <a:sy n="33" d="100"/>
      </p:scale>
      <p:origin x="6" y="0"/>
    </p:cViewPr>
  </p:outlineViewPr>
  <p:notesTextViewPr>
    <p:cViewPr>
      <p:scale>
        <a:sx n="1" d="1"/>
        <a:sy n="1" d="1"/>
      </p:scale>
      <p:origin x="0" y="432"/>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90838" cy="487363"/>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sz="quarter" idx="1"/>
          </p:nvPr>
        </p:nvSpPr>
        <p:spPr>
          <a:xfrm>
            <a:off x="3776663" y="0"/>
            <a:ext cx="2890837" cy="487363"/>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7E706A80-1B76-4146-A3B2-1BC7BB6F5044}" type="datetimeFigureOut">
              <a:rPr lang="it-IT"/>
              <a:pPr>
                <a:defRPr/>
              </a:pPr>
              <a:t>26/05/2016</a:t>
            </a:fld>
            <a:endParaRPr lang="it-IT"/>
          </a:p>
        </p:txBody>
      </p:sp>
      <p:sp>
        <p:nvSpPr>
          <p:cNvPr id="4" name="Segnaposto piè di pagina 3"/>
          <p:cNvSpPr>
            <a:spLocks noGrp="1"/>
          </p:cNvSpPr>
          <p:nvPr>
            <p:ph type="ftr" sz="quarter" idx="2"/>
          </p:nvPr>
        </p:nvSpPr>
        <p:spPr>
          <a:xfrm>
            <a:off x="0" y="9264650"/>
            <a:ext cx="2890838" cy="487363"/>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it-IT"/>
          </a:p>
        </p:txBody>
      </p:sp>
      <p:sp>
        <p:nvSpPr>
          <p:cNvPr id="5" name="Segnaposto numero diapositiva 4"/>
          <p:cNvSpPr>
            <a:spLocks noGrp="1"/>
          </p:cNvSpPr>
          <p:nvPr>
            <p:ph type="sldNum" sz="quarter" idx="3"/>
          </p:nvPr>
        </p:nvSpPr>
        <p:spPr>
          <a:xfrm>
            <a:off x="3776663" y="9264650"/>
            <a:ext cx="2890837" cy="487363"/>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DFC652C1-203C-41DC-8C51-B7B5AB5281DE}" type="slidenum">
              <a:rPr lang="it-IT"/>
              <a:pPr>
                <a:defRPr/>
              </a:pPr>
              <a:t>‹N›</a:t>
            </a:fld>
            <a:endParaRPr lang="it-IT"/>
          </a:p>
        </p:txBody>
      </p:sp>
    </p:spTree>
    <p:extLst>
      <p:ext uri="{BB962C8B-B14F-4D97-AF65-F5344CB8AC3E}">
        <p14:creationId xmlns:p14="http://schemas.microsoft.com/office/powerpoint/2010/main" val="4219691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890838" cy="487363"/>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it-IT"/>
          </a:p>
        </p:txBody>
      </p:sp>
      <p:sp>
        <p:nvSpPr>
          <p:cNvPr id="3" name="Segnaposto data 2"/>
          <p:cNvSpPr>
            <a:spLocks noGrp="1"/>
          </p:cNvSpPr>
          <p:nvPr>
            <p:ph type="dt" idx="1"/>
          </p:nvPr>
        </p:nvSpPr>
        <p:spPr>
          <a:xfrm>
            <a:off x="3776663" y="0"/>
            <a:ext cx="2890837" cy="487363"/>
          </a:xfrm>
          <a:prstGeom prst="rect">
            <a:avLst/>
          </a:prstGeom>
        </p:spPr>
        <p:txBody>
          <a:bodyPr vert="horz" lIns="93177" tIns="46589" rIns="93177" bIns="46589" rtlCol="0"/>
          <a:lstStyle>
            <a:lvl1pPr algn="r" fontAlgn="auto">
              <a:spcBef>
                <a:spcPts val="0"/>
              </a:spcBef>
              <a:spcAft>
                <a:spcPts val="0"/>
              </a:spcAft>
              <a:defRPr sz="1200">
                <a:latin typeface="+mn-lt"/>
                <a:cs typeface="+mn-cs"/>
              </a:defRPr>
            </a:lvl1pPr>
          </a:lstStyle>
          <a:p>
            <a:pPr>
              <a:defRPr/>
            </a:pPr>
            <a:fld id="{88793E1C-FA74-4988-B261-B94DE147112C}" type="datetimeFigureOut">
              <a:rPr lang="it-IT"/>
              <a:pPr>
                <a:defRPr/>
              </a:pPr>
              <a:t>26/05/2016</a:t>
            </a:fld>
            <a:endParaRPr lang="it-IT"/>
          </a:p>
        </p:txBody>
      </p:sp>
      <p:sp>
        <p:nvSpPr>
          <p:cNvPr id="4" name="Segnaposto immagine diapositiva 3"/>
          <p:cNvSpPr>
            <a:spLocks noGrp="1" noRot="1" noChangeAspect="1"/>
          </p:cNvSpPr>
          <p:nvPr>
            <p:ph type="sldImg" idx="2"/>
          </p:nvPr>
        </p:nvSpPr>
        <p:spPr>
          <a:xfrm>
            <a:off x="896938" y="731838"/>
            <a:ext cx="4875212" cy="3657600"/>
          </a:xfrm>
          <a:prstGeom prst="rect">
            <a:avLst/>
          </a:prstGeom>
          <a:noFill/>
          <a:ln w="12700">
            <a:solidFill>
              <a:prstClr val="black"/>
            </a:solidFill>
          </a:ln>
        </p:spPr>
        <p:txBody>
          <a:bodyPr vert="horz" lIns="93177" tIns="46589" rIns="93177" bIns="46589" rtlCol="0" anchor="ctr"/>
          <a:lstStyle/>
          <a:p>
            <a:pPr lvl="0"/>
            <a:endParaRPr lang="it-IT" noProof="0"/>
          </a:p>
        </p:txBody>
      </p:sp>
      <p:sp>
        <p:nvSpPr>
          <p:cNvPr id="5" name="Segnaposto note 4"/>
          <p:cNvSpPr>
            <a:spLocks noGrp="1"/>
          </p:cNvSpPr>
          <p:nvPr>
            <p:ph type="body" sz="quarter" idx="3"/>
          </p:nvPr>
        </p:nvSpPr>
        <p:spPr>
          <a:xfrm>
            <a:off x="666750" y="4633913"/>
            <a:ext cx="5335588" cy="4387850"/>
          </a:xfrm>
          <a:prstGeom prst="rect">
            <a:avLst/>
          </a:prstGeom>
        </p:spPr>
        <p:txBody>
          <a:bodyPr vert="horz" lIns="93177" tIns="46589" rIns="93177" bIns="46589" rtlCol="0"/>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9264650"/>
            <a:ext cx="2890838" cy="487363"/>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it-IT"/>
          </a:p>
        </p:txBody>
      </p:sp>
      <p:sp>
        <p:nvSpPr>
          <p:cNvPr id="7" name="Segnaposto numero diapositiva 6"/>
          <p:cNvSpPr>
            <a:spLocks noGrp="1"/>
          </p:cNvSpPr>
          <p:nvPr>
            <p:ph type="sldNum" sz="quarter" idx="5"/>
          </p:nvPr>
        </p:nvSpPr>
        <p:spPr>
          <a:xfrm>
            <a:off x="3776663" y="9264650"/>
            <a:ext cx="2890837" cy="487363"/>
          </a:xfrm>
          <a:prstGeom prst="rect">
            <a:avLst/>
          </a:prstGeom>
        </p:spPr>
        <p:txBody>
          <a:bodyPr vert="horz" lIns="93177" tIns="46589" rIns="93177" bIns="46589" rtlCol="0" anchor="b"/>
          <a:lstStyle>
            <a:lvl1pPr algn="r" fontAlgn="auto">
              <a:spcBef>
                <a:spcPts val="0"/>
              </a:spcBef>
              <a:spcAft>
                <a:spcPts val="0"/>
              </a:spcAft>
              <a:defRPr sz="1200">
                <a:latin typeface="+mn-lt"/>
                <a:cs typeface="+mn-cs"/>
              </a:defRPr>
            </a:lvl1pPr>
          </a:lstStyle>
          <a:p>
            <a:pPr>
              <a:defRPr/>
            </a:pPr>
            <a:fld id="{D507C4E0-10AB-4E0D-BA47-F71A286BB25B}" type="slidenum">
              <a:rPr lang="it-IT"/>
              <a:pPr>
                <a:defRPr/>
              </a:pPr>
              <a:t>‹N›</a:t>
            </a:fld>
            <a:endParaRPr lang="it-IT"/>
          </a:p>
        </p:txBody>
      </p:sp>
    </p:spTree>
    <p:extLst>
      <p:ext uri="{BB962C8B-B14F-4D97-AF65-F5344CB8AC3E}">
        <p14:creationId xmlns:p14="http://schemas.microsoft.com/office/powerpoint/2010/main" val="35750869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it-IT" b="1" dirty="0" smtClean="0"/>
              <a:t>Messaggio:</a:t>
            </a:r>
            <a:r>
              <a:rPr lang="it-IT" b="1" baseline="0" dirty="0" smtClean="0"/>
              <a:t> </a:t>
            </a:r>
          </a:p>
          <a:p>
            <a:r>
              <a:rPr lang="it-IT" dirty="0" smtClean="0"/>
              <a:t>Dal 2008 </a:t>
            </a:r>
            <a:r>
              <a:rPr lang="it-IT" baseline="0" dirty="0" smtClean="0"/>
              <a:t>s</a:t>
            </a:r>
            <a:r>
              <a:rPr lang="it-IT" dirty="0" smtClean="0"/>
              <a:t>i</a:t>
            </a:r>
            <a:r>
              <a:rPr lang="it-IT" baseline="0" dirty="0" smtClean="0"/>
              <a:t> riduce significativamente la prevalenza del fumatori in tutto il territorio Italiano il Paese, da Nord a Sud, in tutte le classi di età (in particolar modo fra i più giovani 18-24enni), in tutte le classi sociali </a:t>
            </a:r>
            <a:r>
              <a:rPr lang="it-IT" dirty="0" smtClean="0"/>
              <a:t>in particolar modo nelle classi sociali più agiate (senza difficoltà economiche) e meno fra le persone economicamente più svantaggiate, fra le quali invece è più alta la quota di fumatori, per cui si amplia la forbice delle disuguaglianze sociali nel fumo. </a:t>
            </a:r>
            <a:endParaRPr lang="it-IT" sz="1200" dirty="0" smtClean="0"/>
          </a:p>
          <a:p>
            <a:endParaRPr lang="it-IT" sz="1200" dirty="0" smtClean="0"/>
          </a:p>
          <a:p>
            <a:r>
              <a:rPr lang="it-IT" sz="1200" b="1" dirty="0" smtClean="0"/>
              <a:t>Alcuni</a:t>
            </a:r>
            <a:r>
              <a:rPr lang="it-IT" sz="1200" b="1" baseline="0" dirty="0" smtClean="0"/>
              <a:t> altri utili commenti ai dati: </a:t>
            </a:r>
          </a:p>
          <a:p>
            <a:r>
              <a:rPr lang="it-IT" sz="1200" dirty="0" smtClean="0"/>
              <a:t>I grafici mostrano un </a:t>
            </a:r>
            <a:r>
              <a:rPr lang="it-IT" sz="1200" u="sng" dirty="0" smtClean="0"/>
              <a:t>gradiente geografico </a:t>
            </a:r>
            <a:r>
              <a:rPr lang="it-IT" sz="1200" dirty="0" smtClean="0"/>
              <a:t>a svantaggio dei</a:t>
            </a:r>
            <a:r>
              <a:rPr lang="it-IT" sz="1200" baseline="0" dirty="0" smtClean="0"/>
              <a:t> residenti del Centro e del Sud Italia (Umbria Lazio e Campania sono le regioni con le più alte prevalenze di fumatori); </a:t>
            </a:r>
          </a:p>
          <a:p>
            <a:r>
              <a:rPr lang="it-IT" sz="1200" baseline="0" dirty="0" smtClean="0"/>
              <a:t>Le </a:t>
            </a:r>
            <a:r>
              <a:rPr lang="it-IT" sz="1200" u="sng" baseline="0" dirty="0" smtClean="0"/>
              <a:t>differenze per età </a:t>
            </a:r>
            <a:r>
              <a:rPr lang="it-IT" sz="1200" baseline="0" dirty="0" smtClean="0"/>
              <a:t>sono molto importanti: l’abitudine al fumo è più frequente fra i giovani di 25-34 anni e fra i giovanissimi di 18-24 anni, anche se la riduzioni in queste classi è la più evidente.</a:t>
            </a:r>
          </a:p>
          <a:p>
            <a:r>
              <a:rPr lang="it-IT" sz="1200" baseline="0" dirty="0" smtClean="0"/>
              <a:t>Le </a:t>
            </a:r>
            <a:r>
              <a:rPr lang="it-IT" sz="1200" u="sng" baseline="0" dirty="0" smtClean="0"/>
              <a:t>differenze per condizioni sociali</a:t>
            </a:r>
            <a:r>
              <a:rPr lang="it-IT" sz="1200" baseline="0" dirty="0" smtClean="0"/>
              <a:t>, misurate attraverso le condizioni economiche, sono rilevanti e mostrano un grande divario fra classi (oltre 10 punti percentuali di prevalenza di fumo si registrano fra le classi meno e più abbienti)  che nel tempo aumenta a causa del fatto che fra le persone economicamente più svantaggiate la riduzione del fumo è meno importante (da notare che i dati analizzati fino al 2014 non rilevavano alcuna significativa riduzione della quota di fumatori fra i più svantaggiati).</a:t>
            </a:r>
            <a:endParaRPr lang="it-IT" sz="1200" dirty="0" smtClean="0"/>
          </a:p>
          <a:p>
            <a:r>
              <a:rPr lang="it-IT" sz="1200" b="1" dirty="0" smtClean="0"/>
              <a:t>N.B.</a:t>
            </a:r>
            <a:r>
              <a:rPr lang="it-IT" sz="1200" b="1" baseline="0" dirty="0" smtClean="0"/>
              <a:t> </a:t>
            </a:r>
            <a:r>
              <a:rPr lang="it-IT" sz="1200" dirty="0" smtClean="0"/>
              <a:t>Le scale</a:t>
            </a:r>
            <a:r>
              <a:rPr lang="it-IT" sz="1200" baseline="0" dirty="0" smtClean="0"/>
              <a:t> dei grafici sono volutamente spezzate ma allineate fra loro  (stesso min e </a:t>
            </a:r>
            <a:r>
              <a:rPr lang="it-IT" sz="1200" baseline="0" dirty="0" err="1" smtClean="0"/>
              <a:t>max</a:t>
            </a:r>
            <a:r>
              <a:rPr lang="it-IT" sz="1200" baseline="0" dirty="0" smtClean="0"/>
              <a:t>) proprio per mettere in evidenza i diversi gap.</a:t>
            </a:r>
            <a:endParaRPr lang="it-IT" sz="1200" dirty="0" smtClean="0"/>
          </a:p>
          <a:p>
            <a:endParaRPr lang="it-IT" sz="1200" dirty="0" smtClean="0"/>
          </a:p>
          <a:p>
            <a:r>
              <a:rPr lang="it-IT" sz="1200" b="1" dirty="0" smtClean="0"/>
              <a:t>Alcune chiarimenti su</a:t>
            </a:r>
            <a:r>
              <a:rPr lang="it-IT" sz="1200" b="1" baseline="0" dirty="0" smtClean="0"/>
              <a:t>i metodi e sugli indicatori:</a:t>
            </a:r>
            <a:endParaRPr lang="it-IT" sz="1200" b="1" dirty="0" smtClean="0"/>
          </a:p>
          <a:p>
            <a:r>
              <a:rPr lang="it-IT" sz="1200" b="1" dirty="0" smtClean="0"/>
              <a:t>I modelli delle serie storiche</a:t>
            </a:r>
          </a:p>
          <a:p>
            <a:r>
              <a:rPr lang="it-IT" sz="1200" dirty="0" smtClean="0"/>
              <a:t>La</a:t>
            </a:r>
            <a:r>
              <a:rPr lang="it-IT" sz="1200" baseline="0" dirty="0" smtClean="0"/>
              <a:t> continuità della raccolta dati di PASSI  (raccolta che avviene nell’arco di tutto l’anno) consente di applicare di modelli statistici per l’analisi delle serie storiche, modelli che consentono di evidenziare variazioni temporali statisticamente significative, al netto di stagionalità e variazioni casuali, e consentono di cogliere variazioni anche di breve periodo.</a:t>
            </a:r>
          </a:p>
          <a:p>
            <a:r>
              <a:rPr lang="it-IT" sz="1200" baseline="0" dirty="0" smtClean="0"/>
              <a:t>I dati mostrati in questi grafici sono elaborati con questi metodi, le spezzate rappresentano i dati mensili osservati, mentre le linee continue rappresentano i valori stimati tratti da questi modelli; l’asterisco accanto ad ogni etichetta della legenda indica se il trend di quel sottogruppo è statisticamente significativo (p </a:t>
            </a:r>
            <a:r>
              <a:rPr lang="it-IT" sz="1200" baseline="0" dirty="0" err="1" smtClean="0"/>
              <a:t>value</a:t>
            </a:r>
            <a:r>
              <a:rPr lang="it-IT" sz="1200" baseline="0" dirty="0" smtClean="0"/>
              <a:t>&lt;0.05). In questo caso le riduzioni osservate in ogni sottogruppo di fumatori (per età, residenza e condizioni sociali,  risultano tutte statisticamente significative.</a:t>
            </a:r>
          </a:p>
          <a:p>
            <a:r>
              <a:rPr lang="it-IT" sz="1200" b="1" baseline="0" dirty="0" smtClean="0"/>
              <a:t>N.B. </a:t>
            </a:r>
            <a:r>
              <a:rPr lang="it-IT" sz="1200" baseline="0" dirty="0" smtClean="0"/>
              <a:t>Le spezzate risultano più “ampie” per i gruppi numericamente più piccoli (es. il gruppo delle persone con molte difficoltà economiche è meno numeroso e rappresenta appena circa il 15% del campione).</a:t>
            </a:r>
          </a:p>
          <a:p>
            <a:r>
              <a:rPr lang="it-IT" sz="1200" b="1" baseline="0" dirty="0" smtClean="0"/>
              <a:t>N.B. </a:t>
            </a:r>
            <a:r>
              <a:rPr lang="it-IT" sz="1200" b="0" baseline="0" dirty="0" smtClean="0"/>
              <a:t>Il dato di sintesi Italiano è il dato stimato da Modello al 1.1.2008 e al 31.12.2015</a:t>
            </a:r>
            <a:endParaRPr lang="it-IT" sz="1200" baseline="0" dirty="0" smtClean="0"/>
          </a:p>
          <a:p>
            <a:endParaRPr lang="it-IT" sz="1200" baseline="0" dirty="0" smtClean="0"/>
          </a:p>
          <a:p>
            <a:r>
              <a:rPr lang="it-IT" sz="1200" b="1" baseline="0" dirty="0" smtClean="0"/>
              <a:t>Le difficoltà economiche:  </a:t>
            </a:r>
            <a:r>
              <a:rPr lang="it-IT" sz="1200" b="0" baseline="0" dirty="0" smtClean="0"/>
              <a:t>i</a:t>
            </a:r>
            <a:r>
              <a:rPr lang="it-IT" sz="1200" baseline="0" dirty="0" smtClean="0"/>
              <a:t>n PASSI questa condizione è raccolta con una domanda che chiede all’intervistato se ha difficoltà ad arrivare alla fine del mese con </a:t>
            </a:r>
            <a:r>
              <a:rPr lang="it-IT" sz="1200" kern="1200" dirty="0" smtClean="0">
                <a:solidFill>
                  <a:schemeClr val="tx1"/>
                </a:solidFill>
                <a:latin typeface="+mn-lt"/>
                <a:ea typeface="+mn-ea"/>
                <a:cs typeface="+mn-cs"/>
              </a:rPr>
              <a:t>risorse finanziarie a sua disposizione (da reddito proprio o familiare). È una domanda che definisce bene le condizioni socio-economiche dei rispondenti.</a:t>
            </a:r>
          </a:p>
          <a:p>
            <a:endParaRPr lang="en-GB" dirty="0"/>
          </a:p>
        </p:txBody>
      </p:sp>
      <p:sp>
        <p:nvSpPr>
          <p:cNvPr id="4" name="Segnaposto numero diapositiva 3"/>
          <p:cNvSpPr>
            <a:spLocks noGrp="1"/>
          </p:cNvSpPr>
          <p:nvPr>
            <p:ph type="sldNum" sz="quarter" idx="10"/>
          </p:nvPr>
        </p:nvSpPr>
        <p:spPr/>
        <p:txBody>
          <a:bodyPr/>
          <a:lstStyle/>
          <a:p>
            <a:pPr>
              <a:defRPr/>
            </a:pPr>
            <a:fld id="{D507C4E0-10AB-4E0D-BA47-F71A286BB25B}" type="slidenum">
              <a:rPr lang="it-IT" smtClean="0"/>
              <a:pPr>
                <a:defRPr/>
              </a:pPr>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70000" lnSpcReduction="20000"/>
          </a:bodyPr>
          <a:lstStyle/>
          <a:p>
            <a:r>
              <a:rPr lang="it-IT" sz="1000" b="1" dirty="0" smtClean="0"/>
              <a:t>Messaggio:</a:t>
            </a:r>
            <a:r>
              <a:rPr lang="it-IT" sz="1000" b="1" baseline="0" dirty="0" smtClean="0"/>
              <a:t> </a:t>
            </a:r>
          </a:p>
          <a:p>
            <a:r>
              <a:rPr lang="it-IT" sz="1000" dirty="0" smtClean="0"/>
              <a:t>A 10 anni dalla</a:t>
            </a:r>
            <a:r>
              <a:rPr lang="it-IT" sz="1000" baseline="0" dirty="0" smtClean="0"/>
              <a:t> entrata in vigore della legge sul divieto di fumo nei locali pubblici, c</a:t>
            </a:r>
            <a:r>
              <a:rPr lang="it-IT" sz="1000" dirty="0" smtClean="0"/>
              <a:t>ontinua ad</a:t>
            </a:r>
            <a:r>
              <a:rPr lang="it-IT" sz="1000" baseline="0" dirty="0" smtClean="0"/>
              <a:t> aumentare il rispetto </a:t>
            </a:r>
            <a:r>
              <a:rPr lang="it-IT" sz="1000" dirty="0" smtClean="0"/>
              <a:t>del divieto di fumo</a:t>
            </a:r>
            <a:r>
              <a:rPr lang="it-IT" sz="1000" baseline="0" dirty="0" smtClean="0"/>
              <a:t>, ma ancora molto può essere fatto, in particolare nel Centro-Sud; maggiore il rispetto  del divieto di fumo sul posto di lavoro piuttosto che nei locali pubblici, in particolar modo nel Sud del Paese.</a:t>
            </a:r>
          </a:p>
          <a:p>
            <a:r>
              <a:rPr lang="it-IT" sz="1000" baseline="0" dirty="0" smtClean="0"/>
              <a:t>Anche le “Case Libere” da Fumo aumentano, sia fra i non fumatori o Ex fumatori che fra i fumatori, risultato quest’ultimo ancor più interessante come crescita culturale indotta dalle politiche su divieto. La desiderabilità sociale può fa immaginare che le “case libere da fumo” siano presumibilmente sovrastimate, ma il trend in crescita e le differenze territoriali restano comunque un risultato evidente. </a:t>
            </a:r>
          </a:p>
          <a:p>
            <a:endParaRPr lang="it-IT" sz="1000" b="1" dirty="0" smtClean="0"/>
          </a:p>
          <a:p>
            <a:endParaRPr lang="it-IT" sz="1000" b="1" dirty="0" smtClean="0"/>
          </a:p>
          <a:p>
            <a:r>
              <a:rPr lang="it-IT" sz="1000" b="1" i="0" dirty="0" smtClean="0"/>
              <a:t>Il</a:t>
            </a:r>
            <a:r>
              <a:rPr lang="it-IT" sz="1000" b="1" i="0" baseline="0" dirty="0" smtClean="0"/>
              <a:t> significato degli indicatori usati:</a:t>
            </a:r>
            <a:endParaRPr lang="it-IT" sz="1000" b="1" i="0" dirty="0" smtClean="0"/>
          </a:p>
          <a:p>
            <a:pPr lvl="0"/>
            <a:r>
              <a:rPr lang="it-IT" sz="1200" b="1" kern="1200" dirty="0" smtClean="0">
                <a:solidFill>
                  <a:schemeClr val="tx1"/>
                </a:solidFill>
                <a:latin typeface="+mn-lt"/>
                <a:ea typeface="+mn-ea"/>
                <a:cs typeface="+mn-cs"/>
              </a:rPr>
              <a:t>Rispetto del divieto di fumo nei locali pubblici</a:t>
            </a:r>
            <a:r>
              <a:rPr lang="it-IT" sz="1200" kern="1200" dirty="0" smtClean="0">
                <a:solidFill>
                  <a:schemeClr val="tx1"/>
                </a:solidFill>
                <a:latin typeface="+mn-lt"/>
                <a:ea typeface="+mn-ea"/>
                <a:cs typeface="+mn-cs"/>
              </a:rPr>
              <a:t>: percentuale di coloro che rispondono “sempre” o “quasi sempre” alla domanda sul rispetto del divieto di fumo nei locali pubblici (come bar, ristoranti, enoteche, pub) frequentati negli ultimi 30 giorni.</a:t>
            </a:r>
          </a:p>
          <a:p>
            <a:pPr lvl="0"/>
            <a:r>
              <a:rPr lang="it-IT" sz="1200" b="1" kern="1200" dirty="0" smtClean="0">
                <a:solidFill>
                  <a:schemeClr val="tx1"/>
                </a:solidFill>
                <a:latin typeface="+mn-lt"/>
                <a:ea typeface="+mn-ea"/>
                <a:cs typeface="+mn-cs"/>
              </a:rPr>
              <a:t>Rispetto del divieto di fumo nei luoghi di lavoro</a:t>
            </a:r>
            <a:r>
              <a:rPr lang="it-IT" sz="1200" kern="1200" dirty="0" smtClean="0">
                <a:solidFill>
                  <a:schemeClr val="tx1"/>
                </a:solidFill>
                <a:latin typeface="+mn-lt"/>
                <a:ea typeface="+mn-ea"/>
                <a:cs typeface="+mn-cs"/>
              </a:rPr>
              <a:t>:</a:t>
            </a:r>
            <a:r>
              <a:rPr lang="it-IT" sz="1200" kern="1200" baseline="0" dirty="0" smtClean="0">
                <a:solidFill>
                  <a:schemeClr val="tx1"/>
                </a:solidFill>
                <a:latin typeface="+mn-lt"/>
                <a:ea typeface="+mn-ea"/>
                <a:cs typeface="+mn-cs"/>
              </a:rPr>
              <a:t> p</a:t>
            </a:r>
            <a:r>
              <a:rPr lang="it-IT" sz="1200" kern="1200" dirty="0" smtClean="0">
                <a:solidFill>
                  <a:schemeClr val="tx1"/>
                </a:solidFill>
                <a:latin typeface="+mn-lt"/>
                <a:ea typeface="+mn-ea"/>
                <a:cs typeface="+mn-cs"/>
              </a:rPr>
              <a:t>ercentuale di coloro che lavorano in locali chiusi, che rispondono “sempre” o “quasi sempre” alla domanda sul rispetto del divieto di fumo sul luogo di lavoro. </a:t>
            </a:r>
            <a:endParaRPr lang="it-IT" sz="1000" b="1" dirty="0" smtClean="0"/>
          </a:p>
          <a:p>
            <a:pPr lvl="0"/>
            <a:r>
              <a:rPr lang="it-IT" sz="1200" b="1" kern="1200" dirty="0" smtClean="0">
                <a:solidFill>
                  <a:schemeClr val="tx1"/>
                </a:solidFill>
                <a:latin typeface="+mn-lt"/>
                <a:ea typeface="+mn-ea"/>
                <a:cs typeface="+mn-cs"/>
              </a:rPr>
              <a:t>Case libere dal fumo</a:t>
            </a:r>
            <a:r>
              <a:rPr lang="it-IT" sz="1200" kern="1200" dirty="0" smtClean="0">
                <a:solidFill>
                  <a:schemeClr val="tx1"/>
                </a:solidFill>
                <a:latin typeface="+mn-lt"/>
                <a:ea typeface="+mn-ea"/>
                <a:cs typeface="+mn-cs"/>
              </a:rPr>
              <a:t>: percentuale di rispondenti, che dichiarano che nella loro abitazione non è consentito fumare in alcuna stanza (la domanda</a:t>
            </a:r>
            <a:r>
              <a:rPr lang="it-IT" sz="1200" kern="1200" baseline="0" dirty="0" smtClean="0">
                <a:solidFill>
                  <a:schemeClr val="tx1"/>
                </a:solidFill>
                <a:latin typeface="+mn-lt"/>
                <a:ea typeface="+mn-ea"/>
                <a:cs typeface="+mn-cs"/>
              </a:rPr>
              <a:t> è posta a tutti –fumatori, non fumatori o ex fumatori)</a:t>
            </a:r>
            <a:endParaRPr lang="it-IT" sz="1200" kern="1200" dirty="0" smtClean="0">
              <a:solidFill>
                <a:schemeClr val="tx1"/>
              </a:solidFill>
              <a:latin typeface="+mn-lt"/>
              <a:ea typeface="+mn-ea"/>
              <a:cs typeface="+mn-cs"/>
            </a:endParaRPr>
          </a:p>
          <a:p>
            <a:endParaRPr lang="it-IT" sz="1000" b="1" dirty="0" smtClean="0"/>
          </a:p>
          <a:p>
            <a:r>
              <a:rPr lang="it-IT" sz="1000" b="1" dirty="0" smtClean="0"/>
              <a:t>N.B.</a:t>
            </a:r>
            <a:r>
              <a:rPr lang="it-IT" sz="1000" b="1" baseline="0" dirty="0" smtClean="0"/>
              <a:t> </a:t>
            </a:r>
            <a:r>
              <a:rPr lang="it-IT" sz="1000" dirty="0" smtClean="0"/>
              <a:t>Le scale</a:t>
            </a:r>
            <a:r>
              <a:rPr lang="it-IT" sz="1000" baseline="0" dirty="0" smtClean="0"/>
              <a:t> dei grafici sono volutamente spezzate ma allineate fra loro  (stesso min e </a:t>
            </a:r>
            <a:r>
              <a:rPr lang="it-IT" sz="1000" baseline="0" dirty="0" err="1" smtClean="0"/>
              <a:t>max</a:t>
            </a:r>
            <a:r>
              <a:rPr lang="it-IT" sz="1000" baseline="0" dirty="0" smtClean="0"/>
              <a:t>)</a:t>
            </a:r>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endParaRPr lang="it-IT" sz="1000" b="1" dirty="0" smtClean="0"/>
          </a:p>
          <a:p>
            <a:r>
              <a:rPr lang="it-IT" sz="1000" b="1" dirty="0" smtClean="0"/>
              <a:t>N.B.</a:t>
            </a:r>
            <a:r>
              <a:rPr lang="it-IT" sz="1000" b="1" baseline="0" dirty="0" smtClean="0"/>
              <a:t> </a:t>
            </a:r>
            <a:r>
              <a:rPr lang="it-IT" sz="1000" dirty="0" smtClean="0"/>
              <a:t>Le scale</a:t>
            </a:r>
            <a:r>
              <a:rPr lang="it-IT" sz="1000" baseline="0" dirty="0" smtClean="0"/>
              <a:t> dei grafici sono volutamente spezzate ma allineate fra loro  (stesso min) proprio per mettere in evidenza i diversi gap.</a:t>
            </a:r>
            <a:endParaRPr lang="it-IT" sz="10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it-IT" sz="1000" b="1" baseline="0" dirty="0" smtClean="0"/>
              <a:t>N.B. </a:t>
            </a:r>
            <a:r>
              <a:rPr lang="it-IT" sz="1000" b="0" baseline="0" dirty="0" smtClean="0"/>
              <a:t>Il dato di sintesi Italiano è il dato stimato da Modello al 1.1.2008 e al 31.12.2015</a:t>
            </a:r>
            <a:endParaRPr lang="it-IT" sz="1000" baseline="0" dirty="0" smtClean="0"/>
          </a:p>
          <a:p>
            <a:endParaRPr lang="it-IT" sz="1200" baseline="0" dirty="0" smtClean="0"/>
          </a:p>
        </p:txBody>
      </p:sp>
      <p:sp>
        <p:nvSpPr>
          <p:cNvPr id="4" name="Segnaposto numero diapositiva 3"/>
          <p:cNvSpPr>
            <a:spLocks noGrp="1"/>
          </p:cNvSpPr>
          <p:nvPr>
            <p:ph type="sldNum" sz="quarter" idx="10"/>
          </p:nvPr>
        </p:nvSpPr>
        <p:spPr/>
        <p:txBody>
          <a:bodyPr/>
          <a:lstStyle/>
          <a:p>
            <a:pPr>
              <a:defRPr/>
            </a:pPr>
            <a:fld id="{D507C4E0-10AB-4E0D-BA47-F71A286BB25B}" type="slidenum">
              <a:rPr lang="it-IT" smtClean="0"/>
              <a:pPr>
                <a:defRPr/>
              </a:pPr>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lnSpcReduction="10000"/>
          </a:bodyPr>
          <a:lstStyle/>
          <a:p>
            <a:r>
              <a:rPr lang="it-IT" sz="1000" b="1" dirty="0" smtClean="0"/>
              <a:t>Messaggio:</a:t>
            </a:r>
            <a:r>
              <a:rPr lang="it-IT" sz="1000" b="1" baseline="0" dirty="0" smtClean="0"/>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dirty="0" smtClean="0"/>
              <a:t>La </a:t>
            </a:r>
            <a:r>
              <a:rPr lang="it-IT" sz="1000" baseline="0" dirty="0" smtClean="0"/>
              <a:t>prevalenza di fumatori si riduce nel tempo, ma fra i fumatori si riducono coloro che tentano di smettere di fumare. </a:t>
            </a: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aseline="0" dirty="0" smtClean="0"/>
              <a:t>Mediamente ogni 100 tentativi  di  smettere oltre 80% fallisce, solo 8.5% riesce e raggiunge la condizione di ex fumatore. Questa può essere considerata la quota fra i fumatori, che ogni anno, abbandona questa abitudine e diventa </a:t>
            </a:r>
            <a:r>
              <a:rPr lang="it-IT" sz="1000" baseline="0" dirty="0" err="1" smtClean="0"/>
              <a:t>Ex-fumatore</a:t>
            </a:r>
            <a:r>
              <a:rPr lang="it-IT" sz="1000" baseline="0" dirty="0" smtClean="0"/>
              <a:t>.</a:t>
            </a:r>
            <a:endParaRPr lang="en-GB" sz="1200" kern="1200" dirty="0" smtClean="0">
              <a:solidFill>
                <a:schemeClr val="tx1"/>
              </a:solidFill>
              <a:latin typeface="+mn-lt"/>
              <a:ea typeface="+mn-ea"/>
              <a:cs typeface="+mn-cs"/>
            </a:endParaRPr>
          </a:p>
          <a:p>
            <a:endParaRPr lang="it-IT" sz="1000" baseline="0" dirty="0" smtClean="0"/>
          </a:p>
          <a:p>
            <a:endParaRPr lang="it-IT" sz="1000" b="1" dirty="0" smtClean="0"/>
          </a:p>
          <a:p>
            <a:r>
              <a:rPr lang="it-IT" sz="1000" b="1" i="0" dirty="0" smtClean="0"/>
              <a:t>Il</a:t>
            </a:r>
            <a:r>
              <a:rPr lang="it-IT" sz="1000" b="1" i="0" baseline="0" dirty="0" smtClean="0"/>
              <a:t> significato degli indicatori usati:</a:t>
            </a:r>
            <a:endParaRPr lang="it-IT" sz="1000" b="1" i="0" dirty="0" smtClean="0"/>
          </a:p>
          <a:p>
            <a:pPr lvl="0"/>
            <a:r>
              <a:rPr lang="it-IT" sz="1200" b="1" kern="1200" dirty="0" smtClean="0">
                <a:solidFill>
                  <a:schemeClr val="tx1"/>
                </a:solidFill>
                <a:latin typeface="+mn-lt"/>
                <a:ea typeface="+mn-ea"/>
                <a:cs typeface="+mn-cs"/>
              </a:rPr>
              <a:t>Tentativi di smettere</a:t>
            </a:r>
            <a:r>
              <a:rPr lang="it-IT" sz="1200" kern="1200" dirty="0" smtClean="0">
                <a:solidFill>
                  <a:schemeClr val="tx1"/>
                </a:solidFill>
                <a:latin typeface="+mn-lt"/>
                <a:ea typeface="+mn-ea"/>
                <a:cs typeface="+mn-cs"/>
              </a:rPr>
              <a:t>:</a:t>
            </a:r>
            <a:r>
              <a:rPr lang="it-IT" sz="1200" kern="1200" baseline="0" dirty="0" smtClean="0">
                <a:solidFill>
                  <a:schemeClr val="tx1"/>
                </a:solidFill>
                <a:latin typeface="+mn-lt"/>
                <a:ea typeface="+mn-ea"/>
                <a:cs typeface="+mn-cs"/>
              </a:rPr>
              <a:t> p</a:t>
            </a:r>
            <a:r>
              <a:rPr lang="it-IT" sz="1200" kern="1200" dirty="0" smtClean="0">
                <a:solidFill>
                  <a:schemeClr val="tx1"/>
                </a:solidFill>
                <a:latin typeface="+mn-lt"/>
                <a:ea typeface="+mn-ea"/>
                <a:cs typeface="+mn-cs"/>
              </a:rPr>
              <a:t>revalenza di fumatori che hanno tentato di smettere negli ultimi 12 mesi, ovvero hanno tentato almeno una volta di smettere di fumare, restando astinenti almeno un giorno</a:t>
            </a:r>
            <a:r>
              <a:rPr lang="it-IT" sz="1200" kern="1200" baseline="0" dirty="0" smtClean="0">
                <a:solidFill>
                  <a:schemeClr val="tx1"/>
                </a:solidFill>
                <a:latin typeface="+mn-lt"/>
                <a:ea typeface="+mn-ea"/>
                <a:cs typeface="+mn-cs"/>
              </a:rPr>
              <a:t> con questa intenzione </a:t>
            </a:r>
            <a:endParaRPr lang="it-IT" sz="1200" kern="1200" dirty="0" smtClean="0">
              <a:solidFill>
                <a:schemeClr val="tx1"/>
              </a:solidFill>
              <a:latin typeface="+mn-lt"/>
              <a:ea typeface="+mn-ea"/>
              <a:cs typeface="+mn-cs"/>
            </a:endParaRPr>
          </a:p>
          <a:p>
            <a:pPr lvl="0"/>
            <a:endParaRPr lang="it-IT" sz="1200" kern="1200" dirty="0" smtClean="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200" b="1" dirty="0" smtClean="0">
                <a:effectLst/>
                <a:latin typeface="+mn-lt"/>
              </a:rPr>
              <a:t>Tentativo fallito: </a:t>
            </a:r>
            <a:r>
              <a:rPr lang="it-IT" sz="1200" kern="1200" baseline="0" dirty="0" smtClean="0">
                <a:solidFill>
                  <a:schemeClr val="tx1"/>
                </a:solidFill>
                <a:latin typeface="+mn-lt"/>
                <a:ea typeface="+mn-ea"/>
                <a:cs typeface="+mn-cs"/>
              </a:rPr>
              <a:t>p</a:t>
            </a:r>
            <a:r>
              <a:rPr lang="it-IT" sz="1200" kern="1200" dirty="0" smtClean="0">
                <a:solidFill>
                  <a:schemeClr val="tx1"/>
                </a:solidFill>
                <a:latin typeface="+mn-lt"/>
                <a:ea typeface="+mn-ea"/>
                <a:cs typeface="+mn-cs"/>
              </a:rPr>
              <a:t>revalenza di fumatori che avendo</a:t>
            </a:r>
            <a:r>
              <a:rPr lang="it-IT" sz="1200" kern="1200" baseline="0" dirty="0" smtClean="0">
                <a:solidFill>
                  <a:schemeClr val="tx1"/>
                </a:solidFill>
                <a:latin typeface="+mn-lt"/>
                <a:ea typeface="+mn-ea"/>
                <a:cs typeface="+mn-cs"/>
              </a:rPr>
              <a:t> tentato di </a:t>
            </a:r>
            <a:r>
              <a:rPr lang="it-IT" sz="1200" kern="1200" dirty="0" smtClean="0">
                <a:solidFill>
                  <a:schemeClr val="tx1"/>
                </a:solidFill>
                <a:latin typeface="+mn-lt"/>
                <a:ea typeface="+mn-ea"/>
                <a:cs typeface="+mn-cs"/>
              </a:rPr>
              <a:t>smettere negli ultimi 12 mesi, non vi sono riusciti e dichiarano</a:t>
            </a:r>
            <a:r>
              <a:rPr lang="it-IT" sz="1200" kern="1200" baseline="0" dirty="0" smtClean="0">
                <a:solidFill>
                  <a:schemeClr val="tx1"/>
                </a:solidFill>
                <a:latin typeface="+mn-lt"/>
                <a:ea typeface="+mn-ea"/>
                <a:cs typeface="+mn-cs"/>
              </a:rPr>
              <a:t> di fumare attualmente </a:t>
            </a:r>
            <a:endParaRPr lang="it-IT" sz="1200" b="1" dirty="0" smtClean="0">
              <a:effectLst/>
              <a:latin typeface="+mn-lt"/>
            </a:endParaRPr>
          </a:p>
          <a:p>
            <a:pPr rtl="0" eaLnBrk="1" fontAlgn="ctr" latinLnBrk="0" hangingPunct="1"/>
            <a:r>
              <a:rPr lang="it-IT" sz="1200" b="1" i="0" u="none" strike="noStrike" kern="1200" dirty="0" smtClean="0">
                <a:solidFill>
                  <a:schemeClr val="tx1"/>
                </a:solidFill>
                <a:latin typeface="+mn-lt"/>
                <a:ea typeface="+mn-ea"/>
                <a:cs typeface="+mn-cs"/>
              </a:rPr>
              <a:t>Tentativo in corso (astinenti da meno di 6 mesi): </a:t>
            </a:r>
            <a:r>
              <a:rPr lang="it-IT" sz="1200" kern="1200" dirty="0" smtClean="0">
                <a:solidFill>
                  <a:schemeClr val="tx1"/>
                </a:solidFill>
                <a:latin typeface="+mn-lt"/>
                <a:ea typeface="+mn-ea"/>
                <a:cs typeface="+mn-cs"/>
              </a:rPr>
              <a:t>fumatori che hanno</a:t>
            </a:r>
            <a:r>
              <a:rPr lang="it-IT" sz="1200" kern="1200" baseline="0" dirty="0" smtClean="0">
                <a:solidFill>
                  <a:schemeClr val="tx1"/>
                </a:solidFill>
                <a:latin typeface="+mn-lt"/>
                <a:ea typeface="+mn-ea"/>
                <a:cs typeface="+mn-cs"/>
              </a:rPr>
              <a:t> smesso da </a:t>
            </a:r>
            <a:r>
              <a:rPr lang="it-IT" sz="1200" kern="1200" dirty="0" smtClean="0">
                <a:solidFill>
                  <a:schemeClr val="tx1"/>
                </a:solidFill>
                <a:latin typeface="+mn-lt"/>
                <a:ea typeface="+mn-ea"/>
                <a:cs typeface="+mn-cs"/>
              </a:rPr>
              <a:t>meno </a:t>
            </a:r>
            <a:r>
              <a:rPr lang="it-IT" sz="1200" kern="1200" baseline="0" dirty="0" smtClean="0">
                <a:solidFill>
                  <a:schemeClr val="tx1"/>
                </a:solidFill>
                <a:latin typeface="+mn-lt"/>
                <a:ea typeface="+mn-ea"/>
                <a:cs typeface="+mn-cs"/>
              </a:rPr>
              <a:t>6 mesi</a:t>
            </a:r>
          </a:p>
          <a:p>
            <a:pPr rtl="0" eaLnBrk="1" fontAlgn="ctr" latinLnBrk="0" hangingPunct="1"/>
            <a:r>
              <a:rPr lang="it-IT" sz="1200" b="1" i="0" u="none" strike="noStrike" kern="1200" dirty="0" smtClean="0">
                <a:solidFill>
                  <a:schemeClr val="tx1"/>
                </a:solidFill>
                <a:latin typeface="+mn-lt"/>
                <a:ea typeface="+mn-ea"/>
                <a:cs typeface="+mn-cs"/>
              </a:rPr>
              <a:t>Tentativo riuscito (astinenti da 6 mesi o più): </a:t>
            </a:r>
            <a:r>
              <a:rPr lang="it-IT" sz="1200" kern="1200" dirty="0" smtClean="0">
                <a:solidFill>
                  <a:schemeClr val="tx1"/>
                </a:solidFill>
                <a:latin typeface="+mn-lt"/>
                <a:ea typeface="+mn-ea"/>
                <a:cs typeface="+mn-cs"/>
              </a:rPr>
              <a:t>fumatori che hanno smesso da oltre </a:t>
            </a:r>
            <a:r>
              <a:rPr lang="it-IT" sz="1200" kern="1200" baseline="0" dirty="0" smtClean="0">
                <a:solidFill>
                  <a:schemeClr val="tx1"/>
                </a:solidFill>
                <a:latin typeface="+mn-lt"/>
                <a:ea typeface="+mn-ea"/>
                <a:cs typeface="+mn-cs"/>
              </a:rPr>
              <a:t>6 mesi (EX fumatori)</a:t>
            </a:r>
            <a:endParaRPr lang="it-IT" sz="1200" b="1" i="0" u="none" strike="noStrike" kern="1200" dirty="0" smtClean="0">
              <a:solidFill>
                <a:schemeClr val="tx1"/>
              </a:solidFill>
              <a:latin typeface="+mn-lt"/>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200" b="1" i="0" dirty="0" smtClean="0">
              <a:effectLst/>
              <a:latin typeface="+mn-lt"/>
            </a:endParaRPr>
          </a:p>
          <a:p>
            <a:pPr lvl="0"/>
            <a:endParaRPr lang="it-IT" sz="1200" kern="1200" dirty="0" smtClean="0">
              <a:solidFill>
                <a:schemeClr val="tx1"/>
              </a:solidFill>
              <a:latin typeface="+mn-lt"/>
              <a:ea typeface="+mn-ea"/>
              <a:cs typeface="+mn-cs"/>
            </a:endParaRPr>
          </a:p>
          <a:p>
            <a:pPr lvl="0"/>
            <a:endParaRPr lang="it-IT" sz="1000" b="1" dirty="0" smtClean="0"/>
          </a:p>
          <a:p>
            <a:r>
              <a:rPr lang="it-IT" sz="1000" b="1" dirty="0" smtClean="0"/>
              <a:t>N.B.</a:t>
            </a:r>
            <a:r>
              <a:rPr lang="it-IT" sz="1000" b="1" baseline="0" dirty="0" smtClean="0"/>
              <a:t> </a:t>
            </a:r>
            <a:r>
              <a:rPr lang="it-IT" sz="1000" dirty="0" smtClean="0"/>
              <a:t>Le scale</a:t>
            </a:r>
            <a:r>
              <a:rPr lang="it-IT" sz="1000" baseline="0" dirty="0" smtClean="0"/>
              <a:t> dei grafici sono volutamente spezzate ma allineate fra loro  (stesso min e </a:t>
            </a:r>
            <a:r>
              <a:rPr lang="it-IT" sz="1000" baseline="0" dirty="0" err="1" smtClean="0"/>
              <a:t>max</a:t>
            </a:r>
            <a:r>
              <a:rPr lang="it-IT" sz="1000" baseline="0" dirty="0" smtClean="0"/>
              <a:t>)</a:t>
            </a:r>
            <a:endParaRPr lang="it-IT" sz="1000" b="1" dirty="0" smtClean="0"/>
          </a:p>
          <a:p>
            <a:endParaRPr lang="en-GB" dirty="0"/>
          </a:p>
        </p:txBody>
      </p:sp>
      <p:sp>
        <p:nvSpPr>
          <p:cNvPr id="4" name="Segnaposto numero diapositiva 3"/>
          <p:cNvSpPr>
            <a:spLocks noGrp="1"/>
          </p:cNvSpPr>
          <p:nvPr>
            <p:ph type="sldNum" sz="quarter" idx="10"/>
          </p:nvPr>
        </p:nvSpPr>
        <p:spPr/>
        <p:txBody>
          <a:bodyPr/>
          <a:lstStyle/>
          <a:p>
            <a:pPr>
              <a:defRPr/>
            </a:pPr>
            <a:fld id="{D507C4E0-10AB-4E0D-BA47-F71A286BB25B}" type="slidenum">
              <a:rPr lang="it-IT" smtClean="0"/>
              <a:pPr>
                <a:defRPr/>
              </a:pPr>
              <a:t>3</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000" b="1" dirty="0" smtClean="0"/>
              <a:t>Messaggio:</a:t>
            </a:r>
            <a:r>
              <a:rPr lang="it-IT" sz="1000" b="1" baseline="0" dirty="0" smtClean="0"/>
              <a:t> </a:t>
            </a:r>
          </a:p>
          <a:p>
            <a:pPr lvl="1">
              <a:buFont typeface="Wingdings" pitchFamily="2" charset="2"/>
              <a:buChar char="Ø"/>
            </a:pPr>
            <a:r>
              <a:rPr lang="it-IT" sz="1000" dirty="0" smtClean="0"/>
              <a:t>In Italia circa due adulti su 100, con un’età compresa fra i 18 e 69 anni, dichiara di fare uso di sigarette elettroniche: è quanto emerge dai dati PASSI 2014 -2015.</a:t>
            </a:r>
          </a:p>
          <a:p>
            <a:pPr lvl="1">
              <a:buFont typeface="Wingdings" pitchFamily="2" charset="2"/>
              <a:buChar char="Ø"/>
            </a:pPr>
            <a:r>
              <a:rPr lang="it-IT" sz="1000" dirty="0" smtClean="0"/>
              <a:t>La maggior parte di utilizzatori</a:t>
            </a:r>
            <a:r>
              <a:rPr lang="it-IT" sz="1000" baseline="0" dirty="0" smtClean="0"/>
              <a:t> di </a:t>
            </a:r>
            <a:r>
              <a:rPr lang="it-IT" sz="1000" baseline="0" dirty="0" err="1" smtClean="0"/>
              <a:t>e-cig</a:t>
            </a:r>
            <a:r>
              <a:rPr lang="it-IT" sz="1000" baseline="0" dirty="0" smtClean="0"/>
              <a:t> </a:t>
            </a:r>
            <a:r>
              <a:rPr lang="it-IT" sz="1000" dirty="0" smtClean="0"/>
              <a:t>(oltre il 70%) è anche fumatore di tabacco, che alterna la sigaretta</a:t>
            </a:r>
            <a:r>
              <a:rPr lang="it-IT" sz="1000" baseline="0" dirty="0" smtClean="0"/>
              <a:t> di tabacco </a:t>
            </a:r>
            <a:r>
              <a:rPr lang="it-IT" sz="1000" dirty="0" smtClean="0"/>
              <a:t>alla sigaretta elettronica, facendone un uso combinato. </a:t>
            </a:r>
          </a:p>
          <a:p>
            <a:pPr lvl="1">
              <a:buFont typeface="Wingdings" pitchFamily="2" charset="2"/>
              <a:buChar char="Ø"/>
            </a:pPr>
            <a:r>
              <a:rPr lang="it-IT" sz="1000" dirty="0" smtClean="0"/>
              <a:t>La quota di utilizzatori di </a:t>
            </a:r>
            <a:r>
              <a:rPr lang="it-IT" sz="1000" dirty="0" err="1" smtClean="0"/>
              <a:t>e-cig</a:t>
            </a:r>
            <a:r>
              <a:rPr lang="it-IT" sz="1000" dirty="0" smtClean="0"/>
              <a:t> tra i </a:t>
            </a:r>
            <a:r>
              <a:rPr lang="it-IT" sz="1000" b="1" dirty="0" smtClean="0"/>
              <a:t>fumatori</a:t>
            </a:r>
            <a:r>
              <a:rPr lang="it-IT" sz="1000" dirty="0" smtClean="0"/>
              <a:t> sale al 5%, quot</a:t>
            </a:r>
            <a:r>
              <a:rPr lang="it-IT" sz="1000" baseline="0" dirty="0" smtClean="0"/>
              <a:t>a </a:t>
            </a:r>
            <a:r>
              <a:rPr lang="it-IT" sz="1000" dirty="0" smtClean="0"/>
              <a:t>più alta rispetto al resto della popolazione. </a:t>
            </a:r>
          </a:p>
          <a:p>
            <a:pPr lvl="1">
              <a:buFont typeface="Wingdings" pitchFamily="2" charset="2"/>
              <a:buChar char="Ø"/>
            </a:pPr>
            <a:r>
              <a:rPr lang="it-IT" sz="1000" dirty="0" smtClean="0"/>
              <a:t>E’ verosimile che il consumo combinato sia alimentato da </a:t>
            </a:r>
            <a:r>
              <a:rPr lang="it-IT" sz="1000" b="1" dirty="0" smtClean="0"/>
              <a:t>tentativi di smettere </a:t>
            </a:r>
            <a:r>
              <a:rPr lang="it-IT" sz="1000" dirty="0" smtClean="0"/>
              <a:t>non riusciti, a seguito dei quali i fumatori trovano nella sigaretta elettronica un dispositivo utile per fini diversi dalla disassuefazione: questo</a:t>
            </a:r>
            <a:r>
              <a:rPr lang="it-IT" sz="1000" baseline="0" dirty="0" smtClean="0"/>
              <a:t> s</a:t>
            </a:r>
            <a:r>
              <a:rPr lang="it-IT" sz="1000" dirty="0" smtClean="0"/>
              <a:t>embrano suggerire i dati sul sottogruppo di fumatori di tabacco che ha tentato di smettere di fumare nei 12 mesi precedenti all’intervista, fra i quali l’uso della </a:t>
            </a:r>
            <a:r>
              <a:rPr lang="it-IT" sz="1000" dirty="0" err="1" smtClean="0"/>
              <a:t>e-cig</a:t>
            </a:r>
            <a:r>
              <a:rPr lang="it-IT" sz="1000" dirty="0" smtClean="0"/>
              <a:t> sale all’ 8%. </a:t>
            </a:r>
          </a:p>
          <a:p>
            <a:pPr lvl="1">
              <a:buFont typeface="Wingdings" pitchFamily="2" charset="2"/>
              <a:buChar char="Ø"/>
            </a:pPr>
            <a:r>
              <a:rPr lang="it-IT" sz="1000" b="1" dirty="0" smtClean="0"/>
              <a:t>Tra gli ex-fumatori </a:t>
            </a:r>
            <a:r>
              <a:rPr lang="it-IT" sz="1000" dirty="0" smtClean="0"/>
              <a:t>di tabacco una piccola quota (2%) dichiara di far uso della sigaretta elettronica, presumibilmente</a:t>
            </a:r>
            <a:r>
              <a:rPr lang="it-IT" sz="1000" baseline="0" dirty="0" smtClean="0"/>
              <a:t> per s</a:t>
            </a:r>
            <a:r>
              <a:rPr lang="it-IT" sz="1000" dirty="0" smtClean="0"/>
              <a:t>upportare l’astinenza</a:t>
            </a:r>
            <a:r>
              <a:rPr lang="it-IT" sz="1000" baseline="0" dirty="0" smtClean="0"/>
              <a:t> dal momento che il suo utilizzo è più frequente </a:t>
            </a:r>
            <a:r>
              <a:rPr lang="it-IT" sz="1000" dirty="0" smtClean="0"/>
              <a:t>fra gli x-fumatori</a:t>
            </a:r>
            <a:r>
              <a:rPr lang="it-IT" sz="1000" baseline="0" dirty="0" smtClean="0"/>
              <a:t> recenti (meno di 12 mesi).</a:t>
            </a:r>
          </a:p>
          <a:p>
            <a:pPr lvl="1">
              <a:buFont typeface="Wingdings" pitchFamily="2" charset="2"/>
              <a:buChar char="Ø"/>
            </a:pPr>
            <a:r>
              <a:rPr lang="it-IT" sz="1000" dirty="0" smtClean="0"/>
              <a:t>L’utilizzo della </a:t>
            </a:r>
            <a:r>
              <a:rPr lang="it-IT" sz="1000" dirty="0" err="1" smtClean="0"/>
              <a:t>e-cig</a:t>
            </a:r>
            <a:r>
              <a:rPr lang="it-IT" sz="1000" dirty="0" smtClean="0"/>
              <a:t> fra i </a:t>
            </a:r>
            <a:r>
              <a:rPr lang="it-IT" sz="1000" b="1" dirty="0" smtClean="0"/>
              <a:t>non fumatori </a:t>
            </a:r>
            <a:r>
              <a:rPr lang="it-IT" sz="1000" dirty="0" smtClean="0"/>
              <a:t>(coloro che non hanno mai fumato tabacco) è contenuto (0,1%),ma non trascurabile, poiché uno dei rischi potenziali a cui espone è l’induzione della dipendenza da nicotina,</a:t>
            </a:r>
            <a:r>
              <a:rPr lang="it-IT" sz="1000" baseline="0" dirty="0" smtClean="0"/>
              <a:t> soprattutto fra le giovani generazioni.</a:t>
            </a:r>
            <a:endParaRPr lang="it-IT" sz="1000" dirty="0" smtClean="0"/>
          </a:p>
          <a:p>
            <a:pPr lvl="1">
              <a:buFont typeface="Wingdings" pitchFamily="2" charset="2"/>
              <a:buChar char="Ø"/>
            </a:pPr>
            <a:r>
              <a:rPr lang="it-IT" sz="1000" dirty="0" smtClean="0"/>
              <a:t>Tuttavia</a:t>
            </a:r>
            <a:r>
              <a:rPr lang="it-IT" sz="1000" baseline="0" dirty="0" smtClean="0"/>
              <a:t> i </a:t>
            </a:r>
            <a:r>
              <a:rPr lang="it-IT" sz="1000" b="1" baseline="0" dirty="0" smtClean="0"/>
              <a:t>trend temporali </a:t>
            </a:r>
            <a:r>
              <a:rPr lang="it-IT" sz="1000" baseline="0" dirty="0" smtClean="0"/>
              <a:t>rilevano che diminuisce significativamente l’uso della sigaretta elettronica fra i fumatori, anche fra coloro che </a:t>
            </a:r>
            <a:r>
              <a:rPr lang="it-IT" sz="1000" baseline="0" dirty="0" smtClean="0"/>
              <a:t>NON tentano </a:t>
            </a:r>
            <a:r>
              <a:rPr lang="it-IT" sz="1000" baseline="0" dirty="0" smtClean="0"/>
              <a:t>di smettere.</a:t>
            </a:r>
            <a:endParaRPr lang="it-IT" sz="1000" b="1" dirty="0" smtClean="0"/>
          </a:p>
          <a:p>
            <a:endParaRPr lang="it-IT" sz="1000" b="1" i="0" dirty="0" smtClean="0"/>
          </a:p>
          <a:p>
            <a:endParaRPr lang="it-IT" sz="1000" dirty="0" smtClean="0"/>
          </a:p>
          <a:p>
            <a:r>
              <a:rPr lang="it-IT" sz="1000" b="1" dirty="0" smtClean="0"/>
              <a:t>Alcuni chiarimenti:</a:t>
            </a:r>
          </a:p>
          <a:p>
            <a:r>
              <a:rPr lang="it-IT" sz="1000" b="0" dirty="0" smtClean="0"/>
              <a:t>Il grafico in alto</a:t>
            </a:r>
            <a:r>
              <a:rPr lang="it-IT" sz="1000" b="0" baseline="0" dirty="0" smtClean="0"/>
              <a:t> </a:t>
            </a:r>
            <a:r>
              <a:rPr lang="it-IT" sz="1000" b="0" dirty="0" smtClean="0"/>
              <a:t>riporta</a:t>
            </a:r>
            <a:r>
              <a:rPr lang="it-IT" sz="1000" b="0" baseline="0" dirty="0" smtClean="0"/>
              <a:t> nelle barre di destra le prevalenze  (e relativi IC95%) di uso della </a:t>
            </a:r>
            <a:r>
              <a:rPr lang="it-IT" sz="1000" b="0" baseline="0" dirty="0" err="1" smtClean="0"/>
              <a:t>e-cig</a:t>
            </a:r>
            <a:r>
              <a:rPr lang="it-IT" sz="1000" b="0" baseline="0" dirty="0" smtClean="0"/>
              <a:t> per comportamento tabagico, ovvero fra fumatori, ex-fumatori e Non fumatori; le barre di sinistra invece rappresentano la stima della popolazione italiana di 18-69 anni coinvolta (es. oltre 505.000 sono fumatori e utilizzatori di </a:t>
            </a:r>
            <a:r>
              <a:rPr lang="it-IT" sz="1000" b="0" baseline="0" dirty="0" err="1" smtClean="0"/>
              <a:t>e-cig</a:t>
            </a:r>
            <a:r>
              <a:rPr lang="it-IT" sz="1000" b="0" baseline="0" dirty="0" smtClean="0"/>
              <a:t> di 18-69 anni in Italia, di questi 315.000 ha tentato di smettere negli ultimi 12 mesi, </a:t>
            </a:r>
            <a:r>
              <a:rPr lang="it-IT" sz="1000" b="0" baseline="0" dirty="0" err="1" smtClean="0"/>
              <a:t>ect</a:t>
            </a:r>
            <a:r>
              <a:rPr lang="it-IT" sz="1000" b="0" baseline="0" dirty="0" smtClean="0"/>
              <a:t>) . I dati sono medi di biennio 2014-2015. Il dato su </a:t>
            </a:r>
            <a:r>
              <a:rPr lang="it-IT" sz="1000" b="0" baseline="0" dirty="0" err="1" smtClean="0"/>
              <a:t>e-cig</a:t>
            </a:r>
            <a:r>
              <a:rPr lang="it-IT" sz="1000" b="0" baseline="0" dirty="0" smtClean="0"/>
              <a:t> è raccolto in PASSI per la prima volta nel 2014.   </a:t>
            </a:r>
            <a:endParaRPr lang="it-IT" sz="1000" b="0" dirty="0" smtClean="0"/>
          </a:p>
          <a:p>
            <a:endParaRPr lang="it-IT" sz="1000" b="1" i="0" dirty="0" smtClean="0"/>
          </a:p>
          <a:p>
            <a:endParaRPr lang="it-IT" sz="1000" b="1" i="0" dirty="0" smtClean="0"/>
          </a:p>
          <a:p>
            <a:r>
              <a:rPr lang="it-IT" sz="1000" b="1" i="0" dirty="0" smtClean="0"/>
              <a:t>Il</a:t>
            </a:r>
            <a:r>
              <a:rPr lang="it-IT" sz="1000" b="1" i="0" baseline="0" dirty="0" smtClean="0"/>
              <a:t> significato degli indicatori usati:</a:t>
            </a:r>
            <a:endParaRPr lang="it-IT" sz="1000" b="1" i="0" dirty="0" smtClean="0"/>
          </a:p>
          <a:p>
            <a:pPr lvl="0"/>
            <a:r>
              <a:rPr lang="it-IT" sz="1200" b="1" kern="1200" dirty="0" smtClean="0">
                <a:solidFill>
                  <a:schemeClr val="tx1"/>
                </a:solidFill>
                <a:latin typeface="+mn-lt"/>
                <a:ea typeface="+mn-ea"/>
                <a:cs typeface="+mn-cs"/>
              </a:rPr>
              <a:t>Uso</a:t>
            </a:r>
            <a:r>
              <a:rPr lang="it-IT" sz="1200" b="1" kern="1200" baseline="0" dirty="0" smtClean="0">
                <a:solidFill>
                  <a:schemeClr val="tx1"/>
                </a:solidFill>
                <a:latin typeface="+mn-lt"/>
                <a:ea typeface="+mn-ea"/>
                <a:cs typeface="+mn-cs"/>
              </a:rPr>
              <a:t> di </a:t>
            </a:r>
            <a:r>
              <a:rPr lang="it-IT" sz="1200" b="1" kern="1200" baseline="0" dirty="0" err="1" smtClean="0">
                <a:solidFill>
                  <a:schemeClr val="tx1"/>
                </a:solidFill>
                <a:latin typeface="+mn-lt"/>
                <a:ea typeface="+mn-ea"/>
                <a:cs typeface="+mn-cs"/>
              </a:rPr>
              <a:t>e-cig</a:t>
            </a:r>
            <a:r>
              <a:rPr lang="it-IT" sz="1200" b="1" kern="1200" baseline="0" dirty="0" smtClean="0">
                <a:solidFill>
                  <a:schemeClr val="tx1"/>
                </a:solidFill>
                <a:latin typeface="+mn-lt"/>
                <a:ea typeface="+mn-ea"/>
                <a:cs typeface="+mn-cs"/>
              </a:rPr>
              <a:t> e </a:t>
            </a:r>
            <a:r>
              <a:rPr lang="it-IT" sz="1200" b="1" kern="1200" dirty="0" smtClean="0">
                <a:solidFill>
                  <a:schemeClr val="tx1"/>
                </a:solidFill>
                <a:latin typeface="+mn-lt"/>
                <a:ea typeface="+mn-ea"/>
                <a:cs typeface="+mn-cs"/>
              </a:rPr>
              <a:t>Tentativo di smettere</a:t>
            </a:r>
            <a:r>
              <a:rPr lang="it-IT" sz="1200" kern="1200" dirty="0" smtClean="0">
                <a:solidFill>
                  <a:schemeClr val="tx1"/>
                </a:solidFill>
                <a:latin typeface="+mn-lt"/>
                <a:ea typeface="+mn-ea"/>
                <a:cs typeface="+mn-cs"/>
              </a:rPr>
              <a:t>:</a:t>
            </a:r>
            <a:r>
              <a:rPr lang="it-IT" sz="1200" kern="1200" baseline="0" dirty="0" smtClean="0">
                <a:solidFill>
                  <a:schemeClr val="tx1"/>
                </a:solidFill>
                <a:latin typeface="+mn-lt"/>
                <a:ea typeface="+mn-ea"/>
                <a:cs typeface="+mn-cs"/>
              </a:rPr>
              <a:t>  nei grafici viene riportata la p</a:t>
            </a:r>
            <a:r>
              <a:rPr lang="it-IT" sz="1200" kern="1200" dirty="0" smtClean="0">
                <a:solidFill>
                  <a:schemeClr val="tx1"/>
                </a:solidFill>
                <a:latin typeface="+mn-lt"/>
                <a:ea typeface="+mn-ea"/>
                <a:cs typeface="+mn-cs"/>
              </a:rPr>
              <a:t>revalenza di fumatori</a:t>
            </a:r>
            <a:r>
              <a:rPr lang="it-IT" sz="1200" kern="1200" baseline="0" dirty="0" smtClean="0">
                <a:solidFill>
                  <a:schemeClr val="tx1"/>
                </a:solidFill>
                <a:latin typeface="+mn-lt"/>
                <a:ea typeface="+mn-ea"/>
                <a:cs typeface="+mn-cs"/>
              </a:rPr>
              <a:t> che sono anche </a:t>
            </a:r>
            <a:r>
              <a:rPr lang="it-IT" sz="1200" kern="1200" baseline="0" dirty="0" err="1" smtClean="0">
                <a:solidFill>
                  <a:schemeClr val="tx1"/>
                </a:solidFill>
                <a:latin typeface="+mn-lt"/>
                <a:ea typeface="+mn-ea"/>
                <a:cs typeface="+mn-cs"/>
              </a:rPr>
              <a:t>svapatori</a:t>
            </a:r>
            <a:r>
              <a:rPr lang="it-IT" sz="1200" kern="1200" baseline="0" dirty="0" smtClean="0">
                <a:solidFill>
                  <a:schemeClr val="tx1"/>
                </a:solidFill>
                <a:latin typeface="+mn-lt"/>
                <a:ea typeface="+mn-ea"/>
                <a:cs typeface="+mn-cs"/>
              </a:rPr>
              <a:t> </a:t>
            </a:r>
            <a:r>
              <a:rPr lang="it-IT" sz="1200" kern="1200" dirty="0" smtClean="0">
                <a:solidFill>
                  <a:schemeClr val="tx1"/>
                </a:solidFill>
                <a:latin typeface="+mn-lt"/>
                <a:ea typeface="+mn-ea"/>
                <a:cs typeface="+mn-cs"/>
              </a:rPr>
              <a:t>e che hanno dichiarato</a:t>
            </a:r>
            <a:r>
              <a:rPr lang="it-IT" sz="1200" kern="1200" baseline="0" dirty="0" smtClean="0">
                <a:solidFill>
                  <a:schemeClr val="tx1"/>
                </a:solidFill>
                <a:latin typeface="+mn-lt"/>
                <a:ea typeface="+mn-ea"/>
                <a:cs typeface="+mn-cs"/>
              </a:rPr>
              <a:t> di </a:t>
            </a:r>
            <a:r>
              <a:rPr lang="it-IT" sz="1200" kern="1200" dirty="0" smtClean="0">
                <a:solidFill>
                  <a:schemeClr val="tx1"/>
                </a:solidFill>
                <a:latin typeface="+mn-lt"/>
                <a:ea typeface="+mn-ea"/>
                <a:cs typeface="+mn-cs"/>
              </a:rPr>
              <a:t>tentare di smettere di fumare tabacco negli ultimi 12 mesi, ovvero hanno tentato almeno una volta di smettere di fumare tabacco, restando astinenti dal</a:t>
            </a:r>
            <a:r>
              <a:rPr lang="it-IT" sz="1200" kern="1200" baseline="0" dirty="0" smtClean="0">
                <a:solidFill>
                  <a:schemeClr val="tx1"/>
                </a:solidFill>
                <a:latin typeface="+mn-lt"/>
                <a:ea typeface="+mn-ea"/>
                <a:cs typeface="+mn-cs"/>
              </a:rPr>
              <a:t> fumo di sigaretta </a:t>
            </a:r>
            <a:r>
              <a:rPr lang="it-IT" sz="1200" kern="1200" dirty="0" smtClean="0">
                <a:solidFill>
                  <a:schemeClr val="tx1"/>
                </a:solidFill>
                <a:latin typeface="+mn-lt"/>
                <a:ea typeface="+mn-ea"/>
                <a:cs typeface="+mn-cs"/>
              </a:rPr>
              <a:t>almeno un giorno</a:t>
            </a:r>
            <a:r>
              <a:rPr lang="it-IT" sz="1200" kern="1200" baseline="0" dirty="0" smtClean="0">
                <a:solidFill>
                  <a:schemeClr val="tx1"/>
                </a:solidFill>
                <a:latin typeface="+mn-lt"/>
                <a:ea typeface="+mn-ea"/>
                <a:cs typeface="+mn-cs"/>
              </a:rPr>
              <a:t> con questa intenzione. </a:t>
            </a:r>
            <a:endParaRPr lang="it-IT" sz="1200" kern="1200" dirty="0" smtClean="0">
              <a:solidFill>
                <a:schemeClr val="tx1"/>
              </a:solidFill>
              <a:latin typeface="+mn-lt"/>
              <a:ea typeface="+mn-ea"/>
              <a:cs typeface="+mn-cs"/>
            </a:endParaRPr>
          </a:p>
          <a:p>
            <a:endParaRPr lang="en-GB" dirty="0"/>
          </a:p>
        </p:txBody>
      </p:sp>
      <p:sp>
        <p:nvSpPr>
          <p:cNvPr id="4" name="Segnaposto numero diapositiva 3"/>
          <p:cNvSpPr>
            <a:spLocks noGrp="1"/>
          </p:cNvSpPr>
          <p:nvPr>
            <p:ph type="sldNum" sz="quarter" idx="10"/>
          </p:nvPr>
        </p:nvSpPr>
        <p:spPr/>
        <p:txBody>
          <a:bodyPr/>
          <a:lstStyle/>
          <a:p>
            <a:pPr>
              <a:defRPr/>
            </a:pPr>
            <a:fld id="{D507C4E0-10AB-4E0D-BA47-F71A286BB25B}" type="slidenum">
              <a:rPr lang="it-IT" smtClean="0"/>
              <a:pPr>
                <a:defRPr/>
              </a:pPr>
              <a:t>4</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254F3FED-9990-4DBF-8047-2EE086A42B4C}" type="datetimeFigureOut">
              <a:rPr lang="it-IT"/>
              <a:pPr>
                <a:defRPr/>
              </a:pPr>
              <a:t>26/05/2016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A98DF5D6-82F7-49C1-B03A-EAFBA0533216}"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608E96D3-C76F-47F3-8342-E23F2496FF85}" type="datetimeFigureOut">
              <a:rPr lang="it-IT"/>
              <a:pPr>
                <a:defRPr/>
              </a:pPr>
              <a:t>26/05/2016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30DCF35-C16D-46D4-973C-159D8581CCF3}"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70C37B85-C157-43AA-A42C-6D0CF2635053}" type="datetimeFigureOut">
              <a:rPr lang="it-IT"/>
              <a:pPr>
                <a:defRPr/>
              </a:pPr>
              <a:t>26/05/2016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F6B2F01A-66A2-409A-BD74-75A3D554C1BE}"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29C0FFF8-E1A2-436C-A021-3DB3C5CD323F}" type="datetimeFigureOut">
              <a:rPr lang="it-IT"/>
              <a:pPr>
                <a:defRPr/>
              </a:pPr>
              <a:t>26/05/2016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1A0E93C7-D95B-4406-820A-3C1349C1F037}"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D64CC430-0F55-43B2-8530-19E59C7E1CE4}" type="datetimeFigureOut">
              <a:rPr lang="it-IT"/>
              <a:pPr>
                <a:defRPr/>
              </a:pPr>
              <a:t>26/05/2016</a:t>
            </a:fld>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658A542B-7119-4F75-852B-83267336BFD0}"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D5568F3A-7D0C-42A4-9D27-495D3077EFE6}" type="datetimeFigureOut">
              <a:rPr lang="it-IT"/>
              <a:pPr>
                <a:defRPr/>
              </a:pPr>
              <a:t>26/05/2016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F06A4A68-5F3C-4B9A-99FC-1AD514D7A2F3}"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104CDAA0-0661-4AC5-8E6C-163099BAEC1C}" type="datetimeFigureOut">
              <a:rPr lang="it-IT"/>
              <a:pPr>
                <a:defRPr/>
              </a:pPr>
              <a:t>26/05/2016</a:t>
            </a:fld>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90FF8FB5-B3D1-4111-871B-5AF34DDF66D6}"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B298F4E6-4238-4A43-B2D2-5F916552DB32}" type="datetimeFigureOut">
              <a:rPr lang="it-IT"/>
              <a:pPr>
                <a:defRPr/>
              </a:pPr>
              <a:t>26/05/2016</a:t>
            </a:fld>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ABD08C72-4854-48CE-80F9-05E6C2145A3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FECCA71E-0B94-4A7A-9580-89782AD9F80D}" type="datetimeFigureOut">
              <a:rPr lang="it-IT"/>
              <a:pPr>
                <a:defRPr/>
              </a:pPr>
              <a:t>26/05/2016</a:t>
            </a:fld>
            <a:endParaRPr lang="it-IT"/>
          </a:p>
        </p:txBody>
      </p:sp>
      <p:sp>
        <p:nvSpPr>
          <p:cNvPr id="3" name="Segnaposto piè di pagina 4"/>
          <p:cNvSpPr>
            <a:spLocks noGrp="1"/>
          </p:cNvSpPr>
          <p:nvPr>
            <p:ph type="ftr" sz="quarter" idx="11"/>
          </p:nvPr>
        </p:nvSpPr>
        <p:spPr/>
        <p:txBody>
          <a:bodyPr/>
          <a:lstStyle>
            <a:lvl1pPr>
              <a:defRPr/>
            </a:lvl1pPr>
          </a:lstStyle>
          <a:p>
            <a:pPr>
              <a:defRPr/>
            </a:pPr>
            <a:endParaRPr lang="it-IT"/>
          </a:p>
        </p:txBody>
      </p:sp>
      <p:sp>
        <p:nvSpPr>
          <p:cNvPr id="4" name="Segnaposto numero diapositiva 5"/>
          <p:cNvSpPr>
            <a:spLocks noGrp="1"/>
          </p:cNvSpPr>
          <p:nvPr>
            <p:ph type="sldNum" sz="quarter" idx="12"/>
          </p:nvPr>
        </p:nvSpPr>
        <p:spPr/>
        <p:txBody>
          <a:bodyPr/>
          <a:lstStyle>
            <a:lvl1pPr>
              <a:defRPr/>
            </a:lvl1pPr>
          </a:lstStyle>
          <a:p>
            <a:pPr>
              <a:defRPr/>
            </a:pPr>
            <a:fld id="{94FC1372-890D-4D41-90BB-2B7B304FBA08}"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29953CAB-B1C2-4676-BBED-6223590C4A26}" type="datetimeFigureOut">
              <a:rPr lang="it-IT"/>
              <a:pPr>
                <a:defRPr/>
              </a:pPr>
              <a:t>26/05/2016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1D5ABE32-FDB1-49A3-9D1E-7EA677DFE3E5}"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BDE61D74-9CFD-40B4-BFB0-DFED9F5DE5A6}" type="datetimeFigureOut">
              <a:rPr lang="it-IT"/>
              <a:pPr>
                <a:defRPr/>
              </a:pPr>
              <a:t>26/05/2016</a:t>
            </a:fld>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991905A5-DDAA-4F5F-BB37-DC731D051299}"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0264961-14E1-4110-8D05-8CF1C41E0EAE}" type="datetimeFigureOut">
              <a:rPr lang="it-IT"/>
              <a:pPr>
                <a:defRPr/>
              </a:pPr>
              <a:t>26/05/2016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0BA58594-ECD5-4919-8065-BD2C0EFAAEC4}"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9" name="Picture 15"/>
          <p:cNvPicPr>
            <a:picLocks noChangeAspect="1" noChangeArrowheads="1"/>
          </p:cNvPicPr>
          <p:nvPr/>
        </p:nvPicPr>
        <p:blipFill>
          <a:blip r:embed="rId3" cstate="print"/>
          <a:srcRect/>
          <a:stretch>
            <a:fillRect/>
          </a:stretch>
        </p:blipFill>
        <p:spPr bwMode="auto">
          <a:xfrm>
            <a:off x="97979" y="3600157"/>
            <a:ext cx="4392488" cy="2767529"/>
          </a:xfrm>
          <a:prstGeom prst="rect">
            <a:avLst/>
          </a:prstGeom>
          <a:noFill/>
          <a:ln w="9525">
            <a:noFill/>
            <a:miter lim="800000"/>
            <a:headEnd/>
            <a:tailEnd/>
          </a:ln>
          <a:effectLst/>
        </p:spPr>
      </p:pic>
      <p:sp>
        <p:nvSpPr>
          <p:cNvPr id="4" name="CasellaDiTesto 3"/>
          <p:cNvSpPr txBox="1"/>
          <p:nvPr/>
        </p:nvSpPr>
        <p:spPr>
          <a:xfrm>
            <a:off x="1259632" y="56237"/>
            <a:ext cx="8064896" cy="492443"/>
          </a:xfrm>
          <a:prstGeom prst="rect">
            <a:avLst/>
          </a:prstGeom>
          <a:noFill/>
        </p:spPr>
        <p:txBody>
          <a:bodyPr wrap="square" rtlCol="0">
            <a:spAutoFit/>
          </a:bodyPr>
          <a:lstStyle/>
          <a:p>
            <a:r>
              <a:rPr lang="it-IT" sz="2600" b="1" dirty="0" smtClean="0">
                <a:solidFill>
                  <a:schemeClr val="bg1"/>
                </a:solidFill>
              </a:rPr>
              <a:t>Fumo: trend e caratteristiche socio-demografiche</a:t>
            </a:r>
            <a:endParaRPr lang="it-IT" sz="2600" b="1" dirty="0">
              <a:solidFill>
                <a:schemeClr val="bg1"/>
              </a:solidFill>
            </a:endParaRPr>
          </a:p>
        </p:txBody>
      </p:sp>
      <p:sp>
        <p:nvSpPr>
          <p:cNvPr id="6" name="CasellaDiTesto 5"/>
          <p:cNvSpPr txBox="1"/>
          <p:nvPr/>
        </p:nvSpPr>
        <p:spPr>
          <a:xfrm>
            <a:off x="5436096" y="4797152"/>
            <a:ext cx="3600400" cy="1169551"/>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La prevalenza di fumatori si riduce in tutta ITALIA da Nord a Sud, in tutte le CLASSI di ETA’ </a:t>
            </a:r>
          </a:p>
          <a:p>
            <a:pPr algn="ctr"/>
            <a:r>
              <a:rPr lang="it-IT" sz="1400" b="1" dirty="0" smtClean="0">
                <a:solidFill>
                  <a:srgbClr val="00518E"/>
                </a:solidFill>
              </a:rPr>
              <a:t>e in tutte le CLASSI SOCIALI,  ma non in egual misura, per cui si amplia la forbice delle DISUGUAGLIANZE SOCIALI</a:t>
            </a:r>
            <a:endParaRPr lang="it-IT" sz="1400" b="1" dirty="0">
              <a:solidFill>
                <a:srgbClr val="00518E"/>
              </a:solidFill>
            </a:endParaRPr>
          </a:p>
        </p:txBody>
      </p:sp>
      <p:pic>
        <p:nvPicPr>
          <p:cNvPr id="1038" name="Picture 14"/>
          <p:cNvPicPr>
            <a:picLocks noChangeAspect="1" noChangeArrowheads="1"/>
          </p:cNvPicPr>
          <p:nvPr/>
        </p:nvPicPr>
        <p:blipFill>
          <a:blip r:embed="rId4" cstate="print"/>
          <a:srcRect/>
          <a:stretch>
            <a:fillRect/>
          </a:stretch>
        </p:blipFill>
        <p:spPr bwMode="auto">
          <a:xfrm>
            <a:off x="1345" y="586780"/>
            <a:ext cx="4426639" cy="2987311"/>
          </a:xfrm>
          <a:prstGeom prst="rect">
            <a:avLst/>
          </a:prstGeom>
          <a:noFill/>
          <a:ln w="9525">
            <a:noFill/>
            <a:miter lim="800000"/>
            <a:headEnd/>
            <a:tailEnd/>
          </a:ln>
          <a:effectLst/>
        </p:spPr>
      </p:pic>
      <p:pic>
        <p:nvPicPr>
          <p:cNvPr id="1036" name="Picture 12"/>
          <p:cNvPicPr>
            <a:picLocks noChangeAspect="1" noChangeArrowheads="1"/>
          </p:cNvPicPr>
          <p:nvPr/>
        </p:nvPicPr>
        <p:blipFill>
          <a:blip r:embed="rId5" cstate="print"/>
          <a:srcRect/>
          <a:stretch>
            <a:fillRect/>
          </a:stretch>
        </p:blipFill>
        <p:spPr bwMode="auto">
          <a:xfrm>
            <a:off x="4717362" y="586780"/>
            <a:ext cx="4425316" cy="2997886"/>
          </a:xfrm>
          <a:prstGeom prst="rect">
            <a:avLst/>
          </a:prstGeom>
          <a:noFill/>
          <a:ln w="9525">
            <a:noFill/>
            <a:miter lim="800000"/>
            <a:headEnd/>
            <a:tailEnd/>
          </a:ln>
          <a:effectLst/>
        </p:spPr>
      </p:pic>
      <p:sp>
        <p:nvSpPr>
          <p:cNvPr id="7" name="CasellaDiTesto 6"/>
          <p:cNvSpPr txBox="1"/>
          <p:nvPr/>
        </p:nvSpPr>
        <p:spPr>
          <a:xfrm>
            <a:off x="323528" y="6453336"/>
            <a:ext cx="1080120" cy="246221"/>
          </a:xfrm>
          <a:prstGeom prst="rect">
            <a:avLst/>
          </a:prstGeom>
          <a:noFill/>
        </p:spPr>
        <p:txBody>
          <a:bodyPr wrap="square" rtlCol="0">
            <a:spAutoFit/>
          </a:bodyPr>
          <a:lstStyle/>
          <a:p>
            <a:r>
              <a:rPr lang="it-IT" sz="1000" b="1" dirty="0" smtClean="0">
                <a:latin typeface="+mn-lt"/>
              </a:rPr>
              <a:t>* P </a:t>
            </a:r>
            <a:r>
              <a:rPr lang="it-IT" sz="1000" b="1" dirty="0" err="1" smtClean="0">
                <a:latin typeface="+mn-lt"/>
              </a:rPr>
              <a:t>value</a:t>
            </a:r>
            <a:r>
              <a:rPr lang="it-IT" sz="1000" b="1" dirty="0" smtClean="0">
                <a:latin typeface="+mn-lt"/>
              </a:rPr>
              <a:t> &lt;0.05</a:t>
            </a:r>
            <a:endParaRPr lang="en-GB" sz="1000" b="1" dirty="0">
              <a:latin typeface="+mn-lt"/>
            </a:endParaRPr>
          </a:p>
        </p:txBody>
      </p:sp>
      <p:sp>
        <p:nvSpPr>
          <p:cNvPr id="8" name="CasellaDiTesto 7"/>
          <p:cNvSpPr txBox="1"/>
          <p:nvPr/>
        </p:nvSpPr>
        <p:spPr>
          <a:xfrm>
            <a:off x="5724128" y="3861048"/>
            <a:ext cx="2592288" cy="707886"/>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2000" b="1" dirty="0" smtClean="0">
                <a:solidFill>
                  <a:srgbClr val="00518E"/>
                </a:solidFill>
              </a:rPr>
              <a:t>Italia  2008-2015</a:t>
            </a:r>
          </a:p>
          <a:p>
            <a:pPr algn="ctr"/>
            <a:r>
              <a:rPr lang="it-IT" sz="2000" b="1" dirty="0" smtClean="0">
                <a:solidFill>
                  <a:srgbClr val="00518E"/>
                </a:solidFill>
              </a:rPr>
              <a:t>30% - 26%</a:t>
            </a:r>
          </a:p>
        </p:txBody>
      </p:sp>
      <p:sp>
        <p:nvSpPr>
          <p:cNvPr id="10" name="Freccia in giù 9"/>
          <p:cNvSpPr/>
          <p:nvPr/>
        </p:nvSpPr>
        <p:spPr>
          <a:xfrm>
            <a:off x="5508104" y="3789040"/>
            <a:ext cx="216024" cy="783468"/>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02386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ox(in)">
                                      <p:cBhvr>
                                        <p:cTn id="10" dur="500"/>
                                        <p:tgtEl>
                                          <p:spTgt spid="10"/>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ox(in)">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323528" y="3645024"/>
            <a:ext cx="4176464" cy="2829303"/>
          </a:xfrm>
          <a:prstGeom prst="rect">
            <a:avLst/>
          </a:prstGeom>
          <a:noFill/>
          <a:ln w="9525">
            <a:noFill/>
            <a:miter lim="800000"/>
            <a:headEnd/>
            <a:tailEnd/>
          </a:ln>
          <a:effectLst/>
        </p:spPr>
      </p:pic>
      <p:pic>
        <p:nvPicPr>
          <p:cNvPr id="1026" name="Picture 2"/>
          <p:cNvPicPr>
            <a:picLocks noChangeAspect="1" noChangeArrowheads="1"/>
          </p:cNvPicPr>
          <p:nvPr/>
        </p:nvPicPr>
        <p:blipFill>
          <a:blip r:embed="rId4" cstate="print"/>
          <a:srcRect/>
          <a:stretch>
            <a:fillRect/>
          </a:stretch>
        </p:blipFill>
        <p:spPr bwMode="auto">
          <a:xfrm>
            <a:off x="4644008" y="3573016"/>
            <a:ext cx="4323780" cy="2929101"/>
          </a:xfrm>
          <a:prstGeom prst="rect">
            <a:avLst/>
          </a:prstGeom>
          <a:noFill/>
          <a:ln w="9525">
            <a:noFill/>
            <a:miter lim="800000"/>
            <a:headEnd/>
            <a:tailEnd/>
          </a:ln>
          <a:effectLst/>
        </p:spPr>
      </p:pic>
      <p:sp>
        <p:nvSpPr>
          <p:cNvPr id="4" name="CasellaDiTesto 3"/>
          <p:cNvSpPr txBox="1"/>
          <p:nvPr/>
        </p:nvSpPr>
        <p:spPr>
          <a:xfrm>
            <a:off x="1424736" y="107340"/>
            <a:ext cx="7827784" cy="369332"/>
          </a:xfrm>
          <a:prstGeom prst="rect">
            <a:avLst/>
          </a:prstGeom>
          <a:noFill/>
        </p:spPr>
        <p:txBody>
          <a:bodyPr wrap="none" rtlCol="0">
            <a:spAutoFit/>
          </a:bodyPr>
          <a:lstStyle/>
          <a:p>
            <a:r>
              <a:rPr lang="it-IT" b="1" dirty="0" smtClean="0">
                <a:solidFill>
                  <a:schemeClr val="bg1"/>
                </a:solidFill>
              </a:rPr>
              <a:t>Il rispetto del divieto di fumo nei locali pubblici e nei luoghi di lavoro  </a:t>
            </a:r>
            <a:endParaRPr lang="it-IT" b="1" dirty="0">
              <a:solidFill>
                <a:schemeClr val="bg1"/>
              </a:solidFill>
            </a:endParaRPr>
          </a:p>
        </p:txBody>
      </p:sp>
      <p:pic>
        <p:nvPicPr>
          <p:cNvPr id="1028" name="Picture 4"/>
          <p:cNvPicPr>
            <a:picLocks noChangeAspect="1" noChangeArrowheads="1"/>
          </p:cNvPicPr>
          <p:nvPr/>
        </p:nvPicPr>
        <p:blipFill>
          <a:blip r:embed="rId5" cstate="print"/>
          <a:srcRect/>
          <a:stretch>
            <a:fillRect/>
          </a:stretch>
        </p:blipFill>
        <p:spPr bwMode="auto">
          <a:xfrm>
            <a:off x="323528" y="620688"/>
            <a:ext cx="4073468" cy="2759531"/>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cstate="print"/>
          <a:srcRect/>
          <a:stretch>
            <a:fillRect/>
          </a:stretch>
        </p:blipFill>
        <p:spPr bwMode="auto">
          <a:xfrm>
            <a:off x="4748783" y="620478"/>
            <a:ext cx="4143697" cy="2807106"/>
          </a:xfrm>
          <a:prstGeom prst="rect">
            <a:avLst/>
          </a:prstGeom>
          <a:noFill/>
          <a:ln w="9525">
            <a:noFill/>
            <a:miter lim="800000"/>
            <a:headEnd/>
            <a:tailEnd/>
          </a:ln>
          <a:effectLst/>
        </p:spPr>
      </p:pic>
      <p:sp>
        <p:nvSpPr>
          <p:cNvPr id="12" name="CasellaDiTesto 11"/>
          <p:cNvSpPr txBox="1"/>
          <p:nvPr/>
        </p:nvSpPr>
        <p:spPr>
          <a:xfrm>
            <a:off x="251520" y="6381328"/>
            <a:ext cx="1152128" cy="246221"/>
          </a:xfrm>
          <a:prstGeom prst="rect">
            <a:avLst/>
          </a:prstGeom>
          <a:noFill/>
        </p:spPr>
        <p:txBody>
          <a:bodyPr wrap="square" rtlCol="0">
            <a:spAutoFit/>
          </a:bodyPr>
          <a:lstStyle/>
          <a:p>
            <a:r>
              <a:rPr lang="it-IT" sz="1000" b="1" dirty="0" smtClean="0">
                <a:latin typeface="+mn-lt"/>
              </a:rPr>
              <a:t>* p </a:t>
            </a:r>
            <a:r>
              <a:rPr lang="it-IT" sz="1000" b="1" dirty="0" err="1" smtClean="0">
                <a:latin typeface="+mn-lt"/>
              </a:rPr>
              <a:t>value</a:t>
            </a:r>
            <a:r>
              <a:rPr lang="it-IT" sz="1000" b="1" dirty="0" smtClean="0">
                <a:latin typeface="+mn-lt"/>
              </a:rPr>
              <a:t>&lt;0.05</a:t>
            </a:r>
            <a:endParaRPr lang="en-GB" sz="1000" b="1" dirty="0">
              <a:latin typeface="+mn-lt"/>
            </a:endParaRPr>
          </a:p>
        </p:txBody>
      </p:sp>
      <p:cxnSp>
        <p:nvCxnSpPr>
          <p:cNvPr id="14" name="Connettore 1 13"/>
          <p:cNvCxnSpPr/>
          <p:nvPr/>
        </p:nvCxnSpPr>
        <p:spPr>
          <a:xfrm>
            <a:off x="323528" y="3501008"/>
            <a:ext cx="8712968" cy="0"/>
          </a:xfrm>
          <a:prstGeom prst="line">
            <a:avLst/>
          </a:prstGeom>
          <a:ln w="635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7236296" y="2328689"/>
            <a:ext cx="1728192" cy="523220"/>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Italia  2008-2015</a:t>
            </a:r>
          </a:p>
          <a:p>
            <a:pPr algn="ctr"/>
            <a:r>
              <a:rPr lang="it-IT" sz="1400" b="1" dirty="0" smtClean="0">
                <a:solidFill>
                  <a:srgbClr val="00518E"/>
                </a:solidFill>
              </a:rPr>
              <a:t>87% - 93%</a:t>
            </a:r>
          </a:p>
        </p:txBody>
      </p:sp>
      <p:sp>
        <p:nvSpPr>
          <p:cNvPr id="16" name="Freccia in giù 15"/>
          <p:cNvSpPr/>
          <p:nvPr/>
        </p:nvSpPr>
        <p:spPr>
          <a:xfrm rot="10800000">
            <a:off x="7164288" y="2184673"/>
            <a:ext cx="216024" cy="567444"/>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CasellaDiTesto 16"/>
          <p:cNvSpPr txBox="1"/>
          <p:nvPr/>
        </p:nvSpPr>
        <p:spPr>
          <a:xfrm>
            <a:off x="2771800" y="2348880"/>
            <a:ext cx="1728192" cy="523220"/>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Italia  2008-2015</a:t>
            </a:r>
          </a:p>
          <a:p>
            <a:pPr algn="ctr"/>
            <a:r>
              <a:rPr lang="it-IT" sz="1400" b="1" dirty="0" smtClean="0">
                <a:solidFill>
                  <a:srgbClr val="00518E"/>
                </a:solidFill>
              </a:rPr>
              <a:t>87% - 91%</a:t>
            </a:r>
          </a:p>
        </p:txBody>
      </p:sp>
      <p:sp>
        <p:nvSpPr>
          <p:cNvPr id="18" name="Freccia in giù 17"/>
          <p:cNvSpPr/>
          <p:nvPr/>
        </p:nvSpPr>
        <p:spPr>
          <a:xfrm rot="10800000">
            <a:off x="2699792" y="2204864"/>
            <a:ext cx="216024" cy="567444"/>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CasellaDiTesto 20"/>
          <p:cNvSpPr txBox="1"/>
          <p:nvPr/>
        </p:nvSpPr>
        <p:spPr>
          <a:xfrm>
            <a:off x="2843808" y="5301208"/>
            <a:ext cx="1728192" cy="523220"/>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Italia  2008-2015</a:t>
            </a:r>
          </a:p>
          <a:p>
            <a:pPr algn="ctr"/>
            <a:r>
              <a:rPr lang="it-IT" sz="1400" b="1" dirty="0" smtClean="0">
                <a:solidFill>
                  <a:srgbClr val="00518E"/>
                </a:solidFill>
              </a:rPr>
              <a:t>82% - 90%</a:t>
            </a:r>
          </a:p>
        </p:txBody>
      </p:sp>
      <p:sp>
        <p:nvSpPr>
          <p:cNvPr id="22" name="Freccia in giù 21"/>
          <p:cNvSpPr/>
          <p:nvPr/>
        </p:nvSpPr>
        <p:spPr>
          <a:xfrm rot="10800000">
            <a:off x="2771800" y="5157192"/>
            <a:ext cx="216024" cy="567444"/>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CasellaDiTesto 22"/>
          <p:cNvSpPr txBox="1"/>
          <p:nvPr/>
        </p:nvSpPr>
        <p:spPr>
          <a:xfrm>
            <a:off x="7596336" y="5517232"/>
            <a:ext cx="1728192" cy="523220"/>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Italia  2008-2015</a:t>
            </a:r>
          </a:p>
          <a:p>
            <a:pPr algn="ctr"/>
            <a:r>
              <a:rPr lang="it-IT" sz="1400" b="1" dirty="0" smtClean="0">
                <a:solidFill>
                  <a:srgbClr val="00518E"/>
                </a:solidFill>
              </a:rPr>
              <a:t>47% - 56%</a:t>
            </a:r>
          </a:p>
        </p:txBody>
      </p:sp>
      <p:sp>
        <p:nvSpPr>
          <p:cNvPr id="24" name="Freccia in giù 23"/>
          <p:cNvSpPr/>
          <p:nvPr/>
        </p:nvSpPr>
        <p:spPr>
          <a:xfrm rot="10800000">
            <a:off x="7452320" y="5445224"/>
            <a:ext cx="216024" cy="567444"/>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02386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amond(in)">
                                      <p:cBhvr>
                                        <p:cTn id="7" dur="2000"/>
                                        <p:tgtEl>
                                          <p:spTgt spid="16"/>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amond(in)">
                                      <p:cBhvr>
                                        <p:cTn id="10" dur="2000"/>
                                        <p:tgtEl>
                                          <p:spTgt spid="15"/>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amond(in)">
                                      <p:cBhvr>
                                        <p:cTn id="13" dur="2000"/>
                                        <p:tgtEl>
                                          <p:spTgt spid="18"/>
                                        </p:tgtEl>
                                      </p:cBhvr>
                                    </p:animEffect>
                                  </p:childTnLst>
                                </p:cTn>
                              </p:par>
                              <p:par>
                                <p:cTn id="14" presetID="8" presetClass="entr" presetSubtype="16"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diamond(in)">
                                      <p:cBhvr>
                                        <p:cTn id="16" dur="2000"/>
                                        <p:tgtEl>
                                          <p:spTgt spid="1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27"/>
                                        </p:tgtEl>
                                        <p:attrNameLst>
                                          <p:attrName>style.visibility</p:attrName>
                                        </p:attrNameLst>
                                      </p:cBhvr>
                                      <p:to>
                                        <p:strVal val="visible"/>
                                      </p:to>
                                    </p:set>
                                    <p:animEffect transition="in" filter="fade">
                                      <p:cBhvr>
                                        <p:cTn id="21" dur="2000"/>
                                        <p:tgtEl>
                                          <p:spTgt spid="1027"/>
                                        </p:tgtEl>
                                      </p:cBhvr>
                                    </p:animEffect>
                                  </p:childTnLst>
                                </p:cTn>
                              </p:par>
                              <p:par>
                                <p:cTn id="22" presetID="10" presetClass="entr" presetSubtype="0" fill="hold" nodeType="with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fade">
                                      <p:cBhvr>
                                        <p:cTn id="24" dur="2000"/>
                                        <p:tgtEl>
                                          <p:spTgt spid="1026"/>
                                        </p:tgtEl>
                                      </p:cBhvr>
                                    </p:animEffect>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diamond(in)">
                                      <p:cBhvr>
                                        <p:cTn id="29" dur="2000"/>
                                        <p:tgtEl>
                                          <p:spTgt spid="24"/>
                                        </p:tgtEl>
                                      </p:cBhvr>
                                    </p:animEffect>
                                  </p:childTnLst>
                                </p:cTn>
                              </p:par>
                              <p:par>
                                <p:cTn id="30" presetID="8" presetClass="entr" presetSubtype="16"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diamond(in)">
                                      <p:cBhvr>
                                        <p:cTn id="32" dur="2000"/>
                                        <p:tgtEl>
                                          <p:spTgt spid="23"/>
                                        </p:tgtEl>
                                      </p:cBhvr>
                                    </p:animEffect>
                                  </p:childTnLst>
                                </p:cTn>
                              </p:par>
                              <p:par>
                                <p:cTn id="33" presetID="8" presetClass="entr" presetSubtype="16"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diamond(in)">
                                      <p:cBhvr>
                                        <p:cTn id="35" dur="2000"/>
                                        <p:tgtEl>
                                          <p:spTgt spid="22"/>
                                        </p:tgtEl>
                                      </p:cBhvr>
                                    </p:animEffect>
                                  </p:childTnLst>
                                </p:cTn>
                              </p:par>
                              <p:par>
                                <p:cTn id="36" presetID="8" presetClass="entr" presetSubtype="16"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diamond(in)">
                                      <p:cBhvr>
                                        <p:cTn id="38"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P spid="18" grpId="0" animBg="1"/>
      <p:bldP spid="21" grpId="0"/>
      <p:bldP spid="22" grpId="0" animBg="1"/>
      <p:bldP spid="23" grpId="0"/>
      <p:bldP spid="2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srcRect/>
          <a:stretch>
            <a:fillRect/>
          </a:stretch>
        </p:blipFill>
        <p:spPr bwMode="auto">
          <a:xfrm>
            <a:off x="755576" y="692696"/>
            <a:ext cx="4680520" cy="3170772"/>
          </a:xfrm>
          <a:prstGeom prst="rect">
            <a:avLst/>
          </a:prstGeom>
          <a:noFill/>
          <a:ln w="9525">
            <a:noFill/>
            <a:miter lim="800000"/>
            <a:headEnd/>
            <a:tailEnd/>
          </a:ln>
          <a:effectLst/>
        </p:spPr>
      </p:pic>
      <p:sp>
        <p:nvSpPr>
          <p:cNvPr id="4" name="CasellaDiTesto 3"/>
          <p:cNvSpPr txBox="1"/>
          <p:nvPr/>
        </p:nvSpPr>
        <p:spPr>
          <a:xfrm>
            <a:off x="1403648" y="-27384"/>
            <a:ext cx="6096541" cy="584775"/>
          </a:xfrm>
          <a:prstGeom prst="rect">
            <a:avLst/>
          </a:prstGeom>
          <a:noFill/>
        </p:spPr>
        <p:txBody>
          <a:bodyPr wrap="none" rtlCol="0">
            <a:spAutoFit/>
          </a:bodyPr>
          <a:lstStyle/>
          <a:p>
            <a:r>
              <a:rPr lang="it-IT" sz="3200" b="1" dirty="0" smtClean="0">
                <a:solidFill>
                  <a:schemeClr val="bg1"/>
                </a:solidFill>
              </a:rPr>
              <a:t>Tentativi di smettere di fumare</a:t>
            </a:r>
            <a:endParaRPr lang="it-IT" sz="3200" b="1" dirty="0">
              <a:solidFill>
                <a:schemeClr val="bg1"/>
              </a:solidFill>
            </a:endParaRPr>
          </a:p>
        </p:txBody>
      </p:sp>
      <p:sp>
        <p:nvSpPr>
          <p:cNvPr id="6" name="CasellaDiTesto 5"/>
          <p:cNvSpPr txBox="1"/>
          <p:nvPr/>
        </p:nvSpPr>
        <p:spPr>
          <a:xfrm>
            <a:off x="6372200" y="2348880"/>
            <a:ext cx="1728192" cy="523220"/>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400" b="1" dirty="0" smtClean="0">
                <a:solidFill>
                  <a:srgbClr val="00518E"/>
                </a:solidFill>
              </a:rPr>
              <a:t>Italia  2008-2015</a:t>
            </a:r>
          </a:p>
          <a:p>
            <a:pPr algn="ctr"/>
            <a:r>
              <a:rPr lang="it-IT" sz="1400" b="1" dirty="0" smtClean="0">
                <a:solidFill>
                  <a:srgbClr val="00518E"/>
                </a:solidFill>
              </a:rPr>
              <a:t>43% - 34%</a:t>
            </a:r>
          </a:p>
        </p:txBody>
      </p:sp>
      <p:sp>
        <p:nvSpPr>
          <p:cNvPr id="7" name="Freccia in giù 6"/>
          <p:cNvSpPr/>
          <p:nvPr/>
        </p:nvSpPr>
        <p:spPr>
          <a:xfrm>
            <a:off x="5940152" y="2348880"/>
            <a:ext cx="216024" cy="567444"/>
          </a:xfrm>
          <a:prstGeom prst="downArrow">
            <a:avLst>
              <a:gd name="adj1" fmla="val 50000"/>
              <a:gd name="adj2" fmla="val 44310"/>
            </a:avLst>
          </a:prstGeom>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asellaDiTesto 7"/>
          <p:cNvSpPr txBox="1"/>
          <p:nvPr/>
        </p:nvSpPr>
        <p:spPr>
          <a:xfrm>
            <a:off x="4355976" y="3212976"/>
            <a:ext cx="1152128" cy="246221"/>
          </a:xfrm>
          <a:prstGeom prst="rect">
            <a:avLst/>
          </a:prstGeom>
          <a:noFill/>
        </p:spPr>
        <p:txBody>
          <a:bodyPr wrap="square" rtlCol="0">
            <a:spAutoFit/>
          </a:bodyPr>
          <a:lstStyle/>
          <a:p>
            <a:r>
              <a:rPr lang="it-IT" sz="1000" b="1" dirty="0" smtClean="0">
                <a:latin typeface="+mn-lt"/>
              </a:rPr>
              <a:t>* p </a:t>
            </a:r>
            <a:r>
              <a:rPr lang="it-IT" sz="1000" b="1" dirty="0" err="1" smtClean="0">
                <a:latin typeface="+mn-lt"/>
              </a:rPr>
              <a:t>value</a:t>
            </a:r>
            <a:r>
              <a:rPr lang="it-IT" sz="1000" b="1" dirty="0" smtClean="0">
                <a:latin typeface="+mn-lt"/>
              </a:rPr>
              <a:t>&lt;0.05</a:t>
            </a:r>
            <a:endParaRPr lang="en-GB" sz="1000" b="1" dirty="0">
              <a:latin typeface="+mn-lt"/>
            </a:endParaRPr>
          </a:p>
        </p:txBody>
      </p:sp>
      <p:graphicFrame>
        <p:nvGraphicFramePr>
          <p:cNvPr id="10" name="Tabella 9"/>
          <p:cNvGraphicFramePr>
            <a:graphicFrameLocks noGrp="1"/>
          </p:cNvGraphicFramePr>
          <p:nvPr/>
        </p:nvGraphicFramePr>
        <p:xfrm>
          <a:off x="899592" y="3933056"/>
          <a:ext cx="7056784" cy="2480672"/>
        </p:xfrm>
        <a:graphic>
          <a:graphicData uri="http://schemas.openxmlformats.org/drawingml/2006/table">
            <a:tbl>
              <a:tblPr firstRow="1" bandRow="1">
                <a:tableStyleId>{5C22544A-7EE6-4342-B048-85BDC9FD1C3A}</a:tableStyleId>
              </a:tblPr>
              <a:tblGrid>
                <a:gridCol w="5018158"/>
                <a:gridCol w="784087"/>
                <a:gridCol w="548861"/>
                <a:gridCol w="705678"/>
              </a:tblGrid>
              <a:tr h="370840">
                <a:tc>
                  <a:txBody>
                    <a:bodyPr/>
                    <a:lstStyle/>
                    <a:p>
                      <a:r>
                        <a:rPr lang="it-IT" sz="1600" b="1" dirty="0" smtClean="0"/>
                        <a:t>Il</a:t>
                      </a:r>
                      <a:r>
                        <a:rPr lang="it-IT" sz="1600" b="1" baseline="0" dirty="0" smtClean="0"/>
                        <a:t> tentativo di smettere di fumare. Adulti 18-69 anni. </a:t>
                      </a:r>
                    </a:p>
                    <a:p>
                      <a:r>
                        <a:rPr lang="it-IT" sz="1200" b="1" i="1" baseline="0" dirty="0" smtClean="0"/>
                        <a:t>Dati PASSI 2012-2015</a:t>
                      </a:r>
                      <a:r>
                        <a:rPr lang="it-IT" sz="1200" b="1" i="1" dirty="0" smtClean="0"/>
                        <a:t>  (prevalenze medie di quadriennio)</a:t>
                      </a:r>
                      <a:endParaRPr lang="en-GB" sz="1200" b="1" i="1" dirty="0"/>
                    </a:p>
                  </a:txBody>
                  <a:tcPr/>
                </a:tc>
                <a:tc>
                  <a:txBody>
                    <a:bodyPr/>
                    <a:lstStyle/>
                    <a:p>
                      <a:pPr algn="ctr"/>
                      <a:r>
                        <a:rPr lang="it-IT" sz="1600" b="1" dirty="0" smtClean="0"/>
                        <a:t>%</a:t>
                      </a:r>
                      <a:endParaRPr lang="en-GB" sz="1600" b="1" dirty="0"/>
                    </a:p>
                  </a:txBody>
                  <a:tcPr/>
                </a:tc>
                <a:tc gridSpan="2">
                  <a:txBody>
                    <a:bodyPr/>
                    <a:lstStyle/>
                    <a:p>
                      <a:pPr algn="ctr"/>
                      <a:r>
                        <a:rPr lang="it-IT" sz="1600" b="1" dirty="0" smtClean="0"/>
                        <a:t>IC95%</a:t>
                      </a:r>
                      <a:endParaRPr lang="en-GB" sz="1600" b="1" dirty="0"/>
                    </a:p>
                  </a:txBody>
                  <a:tcPr/>
                </a:tc>
                <a:tc hMerge="1">
                  <a:txBody>
                    <a:bodyPr/>
                    <a:lstStyle/>
                    <a:p>
                      <a:endParaRPr lang="en-GB" sz="1600" b="1" dirty="0"/>
                    </a:p>
                  </a:txBody>
                  <a:tcPr/>
                </a:tc>
              </a:tr>
              <a:tr h="370840">
                <a:tc>
                  <a:txBody>
                    <a:bodyPr/>
                    <a:lstStyle/>
                    <a:p>
                      <a:pPr algn="l" fontAlgn="ctr"/>
                      <a:r>
                        <a:rPr lang="it-IT" sz="1600" b="1" dirty="0" smtClean="0">
                          <a:effectLst/>
                          <a:latin typeface="+mn-lt"/>
                        </a:rPr>
                        <a:t>Tentativi di smettere </a:t>
                      </a:r>
                      <a:r>
                        <a:rPr lang="it-IT" sz="1600" b="1" dirty="0">
                          <a:effectLst/>
                          <a:latin typeface="+mn-lt"/>
                        </a:rPr>
                        <a:t>di fumare negli ultimi 12 </a:t>
                      </a:r>
                      <a:r>
                        <a:rPr lang="it-IT" sz="1600" b="1" dirty="0" smtClean="0">
                          <a:effectLst/>
                          <a:latin typeface="+mn-lt"/>
                        </a:rPr>
                        <a:t>mesi</a:t>
                      </a:r>
                      <a:endParaRPr lang="it-IT" sz="1600" b="1" i="0" dirty="0">
                        <a:effectLst/>
                        <a:latin typeface="+mn-lt"/>
                      </a:endParaRPr>
                    </a:p>
                  </a:txBody>
                  <a:tcPr marL="6484" marR="6484" marT="6484" marB="6484" anchor="ctr"/>
                </a:tc>
                <a:tc>
                  <a:txBody>
                    <a:bodyPr/>
                    <a:lstStyle/>
                    <a:p>
                      <a:pPr algn="ctr" fontAlgn="ctr"/>
                      <a:r>
                        <a:rPr lang="it-IT" sz="1600" b="1" dirty="0">
                          <a:effectLst/>
                          <a:latin typeface="+mn-lt"/>
                        </a:rPr>
                        <a:t>37.2</a:t>
                      </a:r>
                      <a:endParaRPr lang="it-IT" sz="1600" b="1" i="0" dirty="0">
                        <a:effectLst/>
                        <a:latin typeface="+mn-lt"/>
                      </a:endParaRPr>
                    </a:p>
                  </a:txBody>
                  <a:tcPr marL="6484" marR="6484" marT="6484" marB="6484" anchor="ctr"/>
                </a:tc>
                <a:tc>
                  <a:txBody>
                    <a:bodyPr/>
                    <a:lstStyle/>
                    <a:p>
                      <a:pPr algn="ctr" fontAlgn="ctr"/>
                      <a:r>
                        <a:rPr lang="it-IT" sz="1600" b="1" i="1" dirty="0">
                          <a:effectLst/>
                          <a:latin typeface="+mn-lt"/>
                        </a:rPr>
                        <a:t>36.5</a:t>
                      </a:r>
                    </a:p>
                  </a:txBody>
                  <a:tcPr marL="6484" marR="6484" marT="6484" marB="6484" anchor="ctr"/>
                </a:tc>
                <a:tc>
                  <a:txBody>
                    <a:bodyPr/>
                    <a:lstStyle/>
                    <a:p>
                      <a:pPr algn="ctr" fontAlgn="ctr"/>
                      <a:r>
                        <a:rPr lang="it-IT" sz="1600" b="1" i="1" dirty="0">
                          <a:effectLst/>
                          <a:latin typeface="+mn-lt"/>
                        </a:rPr>
                        <a:t>37.8</a:t>
                      </a:r>
                    </a:p>
                  </a:txBody>
                  <a:tcPr marL="6484" marR="6484" marT="6484" marB="6484" anchor="ctr"/>
                </a:tc>
              </a:tr>
              <a:tr h="479152">
                <a:tc gridSpan="4">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it-IT" sz="1600" b="1" i="1" dirty="0" smtClean="0">
                          <a:effectLst/>
                          <a:latin typeface="+mn-lt"/>
                        </a:rPr>
                        <a:t>Esito:</a:t>
                      </a:r>
                      <a:r>
                        <a:rPr lang="it-IT" sz="1600" b="1" i="1" baseline="0" dirty="0" smtClean="0">
                          <a:effectLst/>
                          <a:latin typeface="+mn-lt"/>
                        </a:rPr>
                        <a:t> </a:t>
                      </a:r>
                      <a:endParaRPr lang="it-IT" sz="1600" b="1" i="1" dirty="0">
                        <a:effectLst/>
                        <a:latin typeface="+mn-lt"/>
                      </a:endParaRPr>
                    </a:p>
                  </a:txBody>
                  <a:tcPr marL="6484" marR="6484" marT="6484" marB="6484" anchor="ctr"/>
                </a:tc>
                <a:tc hMerge="1">
                  <a:txBody>
                    <a:bodyPr/>
                    <a:lstStyle/>
                    <a:p>
                      <a:pPr algn="ctr" fontAlgn="ctr"/>
                      <a:endParaRPr lang="it-IT" sz="1600" b="1" i="0" dirty="0">
                        <a:effectLst/>
                        <a:latin typeface="+mn-lt"/>
                      </a:endParaRPr>
                    </a:p>
                  </a:txBody>
                  <a:tcPr marL="6484" marR="6484" marT="6484" marB="6484" anchor="ctr"/>
                </a:tc>
                <a:tc hMerge="1">
                  <a:txBody>
                    <a:bodyPr/>
                    <a:lstStyle/>
                    <a:p>
                      <a:pPr algn="ctr" fontAlgn="ctr"/>
                      <a:endParaRPr lang="it-IT" sz="1600" b="1" i="0" dirty="0">
                        <a:effectLst/>
                        <a:latin typeface="+mn-lt"/>
                      </a:endParaRPr>
                    </a:p>
                  </a:txBody>
                  <a:tcPr marL="6484" marR="6484" marT="6484" marB="6484" anchor="ctr"/>
                </a:tc>
                <a:tc hMerge="1">
                  <a:txBody>
                    <a:bodyPr/>
                    <a:lstStyle/>
                    <a:p>
                      <a:pPr algn="ctr" fontAlgn="ctr"/>
                      <a:endParaRPr lang="it-IT" sz="1600" b="1" i="0" dirty="0">
                        <a:effectLst/>
                        <a:latin typeface="+mn-lt"/>
                      </a:endParaRPr>
                    </a:p>
                  </a:txBody>
                  <a:tcPr marL="6484" marR="6484" marT="6484" marB="6484" anchor="ctr"/>
                </a:tc>
              </a:tr>
              <a:tr h="370840">
                <a:tc>
                  <a:txBody>
                    <a:bodyPr/>
                    <a:lstStyle/>
                    <a:p>
                      <a:pPr algn="r" fontAlgn="ctr"/>
                      <a:r>
                        <a:rPr lang="it-IT" sz="1600" b="1" dirty="0">
                          <a:effectLst/>
                          <a:latin typeface="+mn-lt"/>
                        </a:rPr>
                        <a:t>Tentativo fallito</a:t>
                      </a:r>
                      <a:endParaRPr lang="it-IT" sz="1600" b="1" i="0" dirty="0">
                        <a:effectLst/>
                        <a:latin typeface="+mn-lt"/>
                      </a:endParaRPr>
                    </a:p>
                  </a:txBody>
                  <a:tcPr marL="6484" marR="6484" marT="6484" marB="6484" anchor="ctr"/>
                </a:tc>
                <a:tc>
                  <a:txBody>
                    <a:bodyPr/>
                    <a:lstStyle/>
                    <a:p>
                      <a:pPr algn="ctr" fontAlgn="ctr"/>
                      <a:r>
                        <a:rPr lang="it-IT" sz="1600" b="1" dirty="0">
                          <a:effectLst/>
                          <a:latin typeface="+mn-lt"/>
                        </a:rPr>
                        <a:t>81.8</a:t>
                      </a:r>
                      <a:endParaRPr lang="it-IT" sz="1600" b="1" i="0" dirty="0">
                        <a:effectLst/>
                        <a:latin typeface="+mn-lt"/>
                      </a:endParaRPr>
                    </a:p>
                  </a:txBody>
                  <a:tcPr marL="6484" marR="6484" marT="6484" marB="6484" anchor="ctr"/>
                </a:tc>
                <a:tc>
                  <a:txBody>
                    <a:bodyPr/>
                    <a:lstStyle/>
                    <a:p>
                      <a:pPr algn="ctr" fontAlgn="ctr"/>
                      <a:r>
                        <a:rPr lang="it-IT" sz="1600" b="1" i="1" dirty="0">
                          <a:effectLst/>
                          <a:latin typeface="+mn-lt"/>
                        </a:rPr>
                        <a:t>81.0</a:t>
                      </a:r>
                    </a:p>
                  </a:txBody>
                  <a:tcPr marL="6484" marR="6484" marT="6484" marB="6484" anchor="ctr"/>
                </a:tc>
                <a:tc>
                  <a:txBody>
                    <a:bodyPr/>
                    <a:lstStyle/>
                    <a:p>
                      <a:pPr algn="ctr" fontAlgn="ctr"/>
                      <a:r>
                        <a:rPr lang="it-IT" sz="1600" b="1" i="1" dirty="0">
                          <a:effectLst/>
                          <a:latin typeface="+mn-lt"/>
                        </a:rPr>
                        <a:t>82.6</a:t>
                      </a:r>
                    </a:p>
                  </a:txBody>
                  <a:tcPr marL="6484" marR="6484" marT="6484" marB="6484" anchor="ctr"/>
                </a:tc>
              </a:tr>
              <a:tr h="370840">
                <a:tc>
                  <a:txBody>
                    <a:bodyPr/>
                    <a:lstStyle/>
                    <a:p>
                      <a:pPr algn="r" fontAlgn="ctr"/>
                      <a:r>
                        <a:rPr lang="it-IT" sz="1600" b="1" dirty="0">
                          <a:effectLst/>
                          <a:latin typeface="+mn-lt"/>
                        </a:rPr>
                        <a:t>Tentativo in corso (astinenti da meno di 6 mesi)</a:t>
                      </a:r>
                      <a:endParaRPr lang="it-IT" sz="1600" b="1" i="0" dirty="0">
                        <a:effectLst/>
                        <a:latin typeface="+mn-lt"/>
                      </a:endParaRPr>
                    </a:p>
                  </a:txBody>
                  <a:tcPr marL="6484" marR="6484" marT="6484" marB="6484" anchor="ctr"/>
                </a:tc>
                <a:tc>
                  <a:txBody>
                    <a:bodyPr/>
                    <a:lstStyle/>
                    <a:p>
                      <a:pPr algn="ctr" fontAlgn="ctr"/>
                      <a:r>
                        <a:rPr lang="it-IT" sz="1600" b="1" dirty="0">
                          <a:effectLst/>
                          <a:latin typeface="+mn-lt"/>
                        </a:rPr>
                        <a:t>9.7</a:t>
                      </a:r>
                      <a:endParaRPr lang="it-IT" sz="1600" b="1" i="0" dirty="0">
                        <a:effectLst/>
                        <a:latin typeface="+mn-lt"/>
                      </a:endParaRPr>
                    </a:p>
                  </a:txBody>
                  <a:tcPr marL="6484" marR="6484" marT="6484" marB="6484" anchor="ctr"/>
                </a:tc>
                <a:tc>
                  <a:txBody>
                    <a:bodyPr/>
                    <a:lstStyle/>
                    <a:p>
                      <a:pPr algn="ctr" fontAlgn="ctr"/>
                      <a:r>
                        <a:rPr lang="it-IT" sz="1600" b="1" i="1" dirty="0">
                          <a:effectLst/>
                          <a:latin typeface="+mn-lt"/>
                        </a:rPr>
                        <a:t>9.1</a:t>
                      </a:r>
                    </a:p>
                  </a:txBody>
                  <a:tcPr marL="6484" marR="6484" marT="6484" marB="6484" anchor="ctr"/>
                </a:tc>
                <a:tc>
                  <a:txBody>
                    <a:bodyPr/>
                    <a:lstStyle/>
                    <a:p>
                      <a:pPr algn="ctr" fontAlgn="ctr"/>
                      <a:r>
                        <a:rPr lang="it-IT" sz="1600" b="1" i="1" dirty="0">
                          <a:effectLst/>
                          <a:latin typeface="+mn-lt"/>
                        </a:rPr>
                        <a:t>10.3</a:t>
                      </a:r>
                    </a:p>
                  </a:txBody>
                  <a:tcPr marL="6484" marR="6484" marT="6484" marB="6484" anchor="ctr"/>
                </a:tc>
              </a:tr>
              <a:tr h="370840">
                <a:tc>
                  <a:txBody>
                    <a:bodyPr/>
                    <a:lstStyle/>
                    <a:p>
                      <a:pPr algn="r" fontAlgn="ctr"/>
                      <a:r>
                        <a:rPr lang="it-IT" sz="1600" b="1" dirty="0">
                          <a:effectLst/>
                          <a:latin typeface="+mn-lt"/>
                        </a:rPr>
                        <a:t>Tentativo riuscito (astinenti da 6 mesi o più</a:t>
                      </a:r>
                      <a:r>
                        <a:rPr lang="it-IT" sz="1600" b="1" dirty="0" smtClean="0">
                          <a:effectLst/>
                          <a:latin typeface="+mn-lt"/>
                        </a:rPr>
                        <a:t>)</a:t>
                      </a:r>
                      <a:endParaRPr lang="it-IT" sz="1600" b="1" i="1" dirty="0">
                        <a:effectLst/>
                        <a:latin typeface="+mn-lt"/>
                      </a:endParaRPr>
                    </a:p>
                  </a:txBody>
                  <a:tcPr marL="6484" marR="6484" marT="6484" marB="6484" anchor="ctr"/>
                </a:tc>
                <a:tc>
                  <a:txBody>
                    <a:bodyPr/>
                    <a:lstStyle/>
                    <a:p>
                      <a:pPr algn="ctr" fontAlgn="ctr"/>
                      <a:r>
                        <a:rPr lang="it-IT" sz="1600" b="1" dirty="0">
                          <a:effectLst/>
                          <a:latin typeface="+mn-lt"/>
                        </a:rPr>
                        <a:t>8.5</a:t>
                      </a:r>
                      <a:endParaRPr lang="it-IT" sz="1600" b="1" i="0" dirty="0">
                        <a:effectLst/>
                        <a:latin typeface="+mn-lt"/>
                      </a:endParaRPr>
                    </a:p>
                  </a:txBody>
                  <a:tcPr marL="6484" marR="6484" marT="6484" marB="6484" anchor="ctr"/>
                </a:tc>
                <a:tc>
                  <a:txBody>
                    <a:bodyPr/>
                    <a:lstStyle/>
                    <a:p>
                      <a:pPr algn="ctr" fontAlgn="ctr"/>
                      <a:r>
                        <a:rPr lang="it-IT" sz="1600" b="1" i="1" dirty="0">
                          <a:effectLst/>
                          <a:latin typeface="+mn-lt"/>
                        </a:rPr>
                        <a:t>8.0</a:t>
                      </a:r>
                    </a:p>
                  </a:txBody>
                  <a:tcPr marL="6484" marR="6484" marT="6484" marB="6484" anchor="ctr"/>
                </a:tc>
                <a:tc>
                  <a:txBody>
                    <a:bodyPr/>
                    <a:lstStyle/>
                    <a:p>
                      <a:pPr algn="ctr" fontAlgn="ctr"/>
                      <a:r>
                        <a:rPr lang="it-IT" sz="1600" b="1" i="1" dirty="0">
                          <a:effectLst/>
                          <a:latin typeface="+mn-lt"/>
                        </a:rPr>
                        <a:t>9.1</a:t>
                      </a:r>
                    </a:p>
                  </a:txBody>
                  <a:tcPr marL="6484" marR="6484" marT="6484" marB="6484" anchor="ctr"/>
                </a:tc>
              </a:tr>
            </a:tbl>
          </a:graphicData>
        </a:graphic>
      </p:graphicFrame>
    </p:spTree>
    <p:extLst>
      <p:ext uri="{BB962C8B-B14F-4D97-AF65-F5344CB8AC3E}">
        <p14:creationId xmlns:p14="http://schemas.microsoft.com/office/powerpoint/2010/main" val="1802209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amond(in)">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3496075"/>
            <a:ext cx="4394683" cy="257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asellaDiTesto 4"/>
          <p:cNvSpPr txBox="1"/>
          <p:nvPr/>
        </p:nvSpPr>
        <p:spPr>
          <a:xfrm>
            <a:off x="1331640" y="25460"/>
            <a:ext cx="7953396" cy="523220"/>
          </a:xfrm>
          <a:prstGeom prst="rect">
            <a:avLst/>
          </a:prstGeom>
          <a:noFill/>
        </p:spPr>
        <p:txBody>
          <a:bodyPr wrap="none" rtlCol="0">
            <a:spAutoFit/>
          </a:bodyPr>
          <a:lstStyle/>
          <a:p>
            <a:r>
              <a:rPr lang="it-IT" sz="2800" b="1" dirty="0" smtClean="0">
                <a:solidFill>
                  <a:schemeClr val="bg1"/>
                </a:solidFill>
              </a:rPr>
              <a:t>La sigaretta elettronica: dati PASSI 2014-2015</a:t>
            </a:r>
            <a:endParaRPr lang="it-IT" sz="2800" b="1" dirty="0">
              <a:solidFill>
                <a:schemeClr val="bg1"/>
              </a:solidFill>
            </a:endParaRPr>
          </a:p>
        </p:txBody>
      </p:sp>
      <p:pic>
        <p:nvPicPr>
          <p:cNvPr id="4" name="Immagin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620687"/>
            <a:ext cx="3312368" cy="2752599"/>
          </a:xfrm>
          <a:prstGeom prst="rect">
            <a:avLst/>
          </a:prstGeom>
        </p:spPr>
      </p:pic>
      <p:sp>
        <p:nvSpPr>
          <p:cNvPr id="8" name="CasellaDiTesto 7"/>
          <p:cNvSpPr txBox="1"/>
          <p:nvPr/>
        </p:nvSpPr>
        <p:spPr>
          <a:xfrm>
            <a:off x="5148064" y="836712"/>
            <a:ext cx="3528392" cy="1815882"/>
          </a:xfrm>
          <a:prstGeom prst="rect">
            <a:avLst/>
          </a:prstGeom>
          <a:noFill/>
          <a:ln>
            <a:noFill/>
          </a:ln>
          <a:effectLst>
            <a:outerShdw blurRad="508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t-IT" sz="1600" b="1" dirty="0" smtClean="0">
                <a:solidFill>
                  <a:schemeClr val="tx2"/>
                </a:solidFill>
              </a:rPr>
              <a:t>Italia  2014-2015</a:t>
            </a:r>
          </a:p>
          <a:p>
            <a:pPr algn="ctr"/>
            <a:endParaRPr lang="it-IT" sz="1600" b="1" dirty="0" smtClean="0">
              <a:solidFill>
                <a:schemeClr val="tx2"/>
              </a:solidFill>
            </a:endParaRPr>
          </a:p>
          <a:p>
            <a:r>
              <a:rPr lang="it-IT" sz="1600" b="1" dirty="0" smtClean="0">
                <a:solidFill>
                  <a:schemeClr val="tx2"/>
                </a:solidFill>
              </a:rPr>
              <a:t>Uso di </a:t>
            </a:r>
            <a:r>
              <a:rPr lang="it-IT" sz="1600" b="1" dirty="0" err="1" smtClean="0">
                <a:solidFill>
                  <a:schemeClr val="tx2"/>
                </a:solidFill>
              </a:rPr>
              <a:t>e-cig</a:t>
            </a:r>
            <a:r>
              <a:rPr lang="it-IT" sz="1600" b="1" dirty="0" smtClean="0">
                <a:solidFill>
                  <a:schemeClr val="tx2"/>
                </a:solidFill>
              </a:rPr>
              <a:t> nella pop. gen.: &lt; 2% </a:t>
            </a:r>
          </a:p>
          <a:p>
            <a:r>
              <a:rPr lang="it-IT" sz="1600" b="1" dirty="0" smtClean="0">
                <a:solidFill>
                  <a:schemeClr val="tx2"/>
                </a:solidFill>
              </a:rPr>
              <a:t>Consumo combinato: 7 </a:t>
            </a:r>
            <a:r>
              <a:rPr lang="it-IT" sz="1600" b="1" dirty="0" err="1" smtClean="0">
                <a:solidFill>
                  <a:schemeClr val="tx2"/>
                </a:solidFill>
              </a:rPr>
              <a:t>svapatori</a:t>
            </a:r>
            <a:r>
              <a:rPr lang="it-IT" sz="1600" b="1" dirty="0" smtClean="0">
                <a:solidFill>
                  <a:schemeClr val="tx2"/>
                </a:solidFill>
              </a:rPr>
              <a:t>  su 10 sono anche fumatori di tabacco </a:t>
            </a:r>
          </a:p>
          <a:p>
            <a:endParaRPr lang="it-IT" sz="1600" b="1" dirty="0" smtClean="0">
              <a:solidFill>
                <a:schemeClr val="tx2"/>
              </a:solidFill>
            </a:endParaRPr>
          </a:p>
          <a:p>
            <a:r>
              <a:rPr lang="it-IT" sz="1600" b="1" dirty="0" smtClean="0">
                <a:solidFill>
                  <a:schemeClr val="tx2"/>
                </a:solidFill>
              </a:rPr>
              <a:t>Un fenomeno in calo</a:t>
            </a:r>
          </a:p>
        </p:txBody>
      </p:sp>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155" y="3501009"/>
            <a:ext cx="4446198" cy="25718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Freccia a destra 13"/>
          <p:cNvSpPr/>
          <p:nvPr/>
        </p:nvSpPr>
        <p:spPr>
          <a:xfrm>
            <a:off x="4283968" y="5229200"/>
            <a:ext cx="504056" cy="144016"/>
          </a:xfrm>
          <a:prstGeom prst="rightArrow">
            <a:avLst/>
          </a:prstGeom>
          <a:solidFill>
            <a:srgbClr val="FF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00642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animBg="1"/>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7793</TotalTime>
  <Words>1748</Words>
  <Application>Microsoft Office PowerPoint</Application>
  <PresentationFormat>Presentazione su schermo (4:3)</PresentationFormat>
  <Paragraphs>124</Paragraphs>
  <Slides>4</Slides>
  <Notes>4</Notes>
  <HiddenSlides>0</HiddenSlides>
  <MMClips>0</MMClips>
  <ScaleCrop>false</ScaleCrop>
  <HeadingPairs>
    <vt:vector size="4" baseType="variant">
      <vt:variant>
        <vt:lpstr>Tema</vt:lpstr>
      </vt:variant>
      <vt:variant>
        <vt:i4>1</vt:i4>
      </vt:variant>
      <vt:variant>
        <vt:lpstr>Titoli diapositive</vt:lpstr>
      </vt:variant>
      <vt:variant>
        <vt:i4>4</vt:i4>
      </vt:variant>
    </vt:vector>
  </HeadingPairs>
  <TitlesOfParts>
    <vt:vector size="5" baseType="lpstr">
      <vt:lpstr>Tema di Office</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Dati Passi su esposizione a fattori  di aggravamento  tra le persone con MRC</dc:title>
  <dc:creator>Gianluigi Ferrante</dc:creator>
  <cp:lastModifiedBy>Minardi Valentina</cp:lastModifiedBy>
  <cp:revision>684</cp:revision>
  <cp:lastPrinted>2013-11-04T15:42:30Z</cp:lastPrinted>
  <dcterms:created xsi:type="dcterms:W3CDTF">2013-03-06T09:49:14Z</dcterms:created>
  <dcterms:modified xsi:type="dcterms:W3CDTF">2016-05-26T10:19:17Z</dcterms:modified>
</cp:coreProperties>
</file>